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0" r:id="rId2"/>
    <p:sldMasterId id="2147483759" r:id="rId3"/>
    <p:sldMasterId id="2147483772" r:id="rId4"/>
    <p:sldMasterId id="2147483785" r:id="rId5"/>
  </p:sldMasterIdLst>
  <p:notesMasterIdLst>
    <p:notesMasterId r:id="rId318"/>
  </p:notesMasterIdLst>
  <p:handoutMasterIdLst>
    <p:handoutMasterId r:id="rId319"/>
  </p:handoutMasterIdLst>
  <p:sldIdLst>
    <p:sldId id="281" r:id="rId6"/>
    <p:sldId id="2147310005" r:id="rId7"/>
    <p:sldId id="2147310060" r:id="rId8"/>
    <p:sldId id="289" r:id="rId9"/>
    <p:sldId id="2147308117" r:id="rId10"/>
    <p:sldId id="2147308116" r:id="rId11"/>
    <p:sldId id="2147308145" r:id="rId12"/>
    <p:sldId id="2147470144" r:id="rId13"/>
    <p:sldId id="2147470145" r:id="rId14"/>
    <p:sldId id="2147470146" r:id="rId15"/>
    <p:sldId id="2147470147" r:id="rId16"/>
    <p:sldId id="2147470148" r:id="rId17"/>
    <p:sldId id="2147470149" r:id="rId18"/>
    <p:sldId id="2147470150" r:id="rId19"/>
    <p:sldId id="261" r:id="rId20"/>
    <p:sldId id="2147310062" r:id="rId21"/>
    <p:sldId id="2147310061" r:id="rId22"/>
    <p:sldId id="2147308108" r:id="rId23"/>
    <p:sldId id="2147308118" r:id="rId24"/>
    <p:sldId id="2147310063" r:id="rId25"/>
    <p:sldId id="2147310008" r:id="rId26"/>
    <p:sldId id="2147310156" r:id="rId27"/>
    <p:sldId id="2147308146" r:id="rId28"/>
    <p:sldId id="2147308051" r:id="rId29"/>
    <p:sldId id="2147309999" r:id="rId30"/>
    <p:sldId id="2147310159" r:id="rId31"/>
    <p:sldId id="2147310195" r:id="rId32"/>
    <p:sldId id="2147310185" r:id="rId33"/>
    <p:sldId id="2147310173" r:id="rId34"/>
    <p:sldId id="2147470155" r:id="rId35"/>
    <p:sldId id="2147470154" r:id="rId36"/>
    <p:sldId id="2147310160" r:id="rId37"/>
    <p:sldId id="2147310171" r:id="rId38"/>
    <p:sldId id="2147310172" r:id="rId39"/>
    <p:sldId id="2147310099" r:id="rId40"/>
    <p:sldId id="2147310220" r:id="rId41"/>
    <p:sldId id="2147470151" r:id="rId42"/>
    <p:sldId id="2147470152" r:id="rId43"/>
    <p:sldId id="2147470153" r:id="rId44"/>
    <p:sldId id="2147310013" r:id="rId45"/>
    <p:sldId id="2147310014" r:id="rId46"/>
    <p:sldId id="257" r:id="rId47"/>
    <p:sldId id="2147310010" r:id="rId48"/>
    <p:sldId id="2147310064" r:id="rId49"/>
    <p:sldId id="2147310065" r:id="rId50"/>
    <p:sldId id="2147310066" r:id="rId51"/>
    <p:sldId id="2147310101" r:id="rId52"/>
    <p:sldId id="2147310102" r:id="rId53"/>
    <p:sldId id="2147310070" r:id="rId54"/>
    <p:sldId id="2147310071" r:id="rId55"/>
    <p:sldId id="2147310067" r:id="rId56"/>
    <p:sldId id="2147310068" r:id="rId57"/>
    <p:sldId id="2147310069" r:id="rId58"/>
    <p:sldId id="2147308082" r:id="rId59"/>
    <p:sldId id="2147310076" r:id="rId60"/>
    <p:sldId id="2147310080" r:id="rId61"/>
    <p:sldId id="2147310077" r:id="rId62"/>
    <p:sldId id="2147310078" r:id="rId63"/>
    <p:sldId id="2147308114" r:id="rId64"/>
    <p:sldId id="2147308115" r:id="rId65"/>
    <p:sldId id="2147308078" r:id="rId66"/>
    <p:sldId id="2147310100" r:id="rId67"/>
    <p:sldId id="2147310221" r:id="rId68"/>
    <p:sldId id="2147310104" r:id="rId69"/>
    <p:sldId id="2147308077" r:id="rId70"/>
    <p:sldId id="2147308080" r:id="rId71"/>
    <p:sldId id="2147310081" r:id="rId72"/>
    <p:sldId id="2147308094" r:id="rId73"/>
    <p:sldId id="2147310103" r:id="rId74"/>
    <p:sldId id="2147310096" r:id="rId75"/>
    <p:sldId id="2147310082" r:id="rId76"/>
    <p:sldId id="2147310086" r:id="rId77"/>
    <p:sldId id="2147310083" r:id="rId78"/>
    <p:sldId id="2147310085" r:id="rId79"/>
    <p:sldId id="2147310084" r:id="rId80"/>
    <p:sldId id="2147310087" r:id="rId81"/>
    <p:sldId id="2147310088" r:id="rId82"/>
    <p:sldId id="2147310089" r:id="rId83"/>
    <p:sldId id="2147310097" r:id="rId84"/>
    <p:sldId id="2147310092" r:id="rId85"/>
    <p:sldId id="2147310093" r:id="rId86"/>
    <p:sldId id="2147310094" r:id="rId87"/>
    <p:sldId id="2147310095" r:id="rId88"/>
    <p:sldId id="2147310098" r:id="rId89"/>
    <p:sldId id="2147310011" r:id="rId90"/>
    <p:sldId id="2147308112" r:id="rId91"/>
    <p:sldId id="2147308060" r:id="rId92"/>
    <p:sldId id="2147308065" r:id="rId93"/>
    <p:sldId id="2147310001" r:id="rId94"/>
    <p:sldId id="2147310091" r:id="rId95"/>
    <p:sldId id="2147310006" r:id="rId96"/>
    <p:sldId id="2147310016" r:id="rId97"/>
    <p:sldId id="2147310025" r:id="rId98"/>
    <p:sldId id="2147310017" r:id="rId99"/>
    <p:sldId id="2147308109" r:id="rId100"/>
    <p:sldId id="2147310015" r:id="rId101"/>
    <p:sldId id="2147310039" r:id="rId102"/>
    <p:sldId id="2147310040" r:id="rId103"/>
    <p:sldId id="2147310007" r:id="rId104"/>
    <p:sldId id="2147310161" r:id="rId105"/>
    <p:sldId id="2147310162" r:id="rId106"/>
    <p:sldId id="2147310187" r:id="rId107"/>
    <p:sldId id="2147310188" r:id="rId108"/>
    <p:sldId id="2147310189" r:id="rId109"/>
    <p:sldId id="2147310190" r:id="rId110"/>
    <p:sldId id="2147310192" r:id="rId111"/>
    <p:sldId id="2147310193" r:id="rId112"/>
    <p:sldId id="2147310222" r:id="rId113"/>
    <p:sldId id="2147310223" r:id="rId114"/>
    <p:sldId id="2147310227" r:id="rId115"/>
    <p:sldId id="2147310228" r:id="rId116"/>
    <p:sldId id="2147310229" r:id="rId117"/>
    <p:sldId id="2147310230" r:id="rId118"/>
    <p:sldId id="2147310231" r:id="rId119"/>
    <p:sldId id="2147310232" r:id="rId120"/>
    <p:sldId id="2147310233" r:id="rId121"/>
    <p:sldId id="2147310234" r:id="rId122"/>
    <p:sldId id="2147310235" r:id="rId123"/>
    <p:sldId id="2147310237" r:id="rId124"/>
    <p:sldId id="2147310239" r:id="rId125"/>
    <p:sldId id="2147310238" r:id="rId126"/>
    <p:sldId id="2147310240" r:id="rId127"/>
    <p:sldId id="2147310241" r:id="rId128"/>
    <p:sldId id="2147310242" r:id="rId129"/>
    <p:sldId id="2147310243" r:id="rId130"/>
    <p:sldId id="2147310224" r:id="rId131"/>
    <p:sldId id="2147310226" r:id="rId132"/>
    <p:sldId id="2147310225" r:id="rId133"/>
    <p:sldId id="2147310166" r:id="rId134"/>
    <p:sldId id="2147310196" r:id="rId135"/>
    <p:sldId id="2147310191" r:id="rId136"/>
    <p:sldId id="2147310203" r:id="rId137"/>
    <p:sldId id="2147310194" r:id="rId138"/>
    <p:sldId id="2147310186" r:id="rId139"/>
    <p:sldId id="2147310202" r:id="rId140"/>
    <p:sldId id="2147310204" r:id="rId141"/>
    <p:sldId id="2147310201" r:id="rId142"/>
    <p:sldId id="2147310199" r:id="rId143"/>
    <p:sldId id="2147310198" r:id="rId144"/>
    <p:sldId id="2147310200" r:id="rId145"/>
    <p:sldId id="2147308106" r:id="rId146"/>
    <p:sldId id="2147310027" r:id="rId147"/>
    <p:sldId id="2147310029" r:id="rId148"/>
    <p:sldId id="2147310028" r:id="rId149"/>
    <p:sldId id="2147310031" r:id="rId150"/>
    <p:sldId id="2147310106" r:id="rId151"/>
    <p:sldId id="2147310030" r:id="rId152"/>
    <p:sldId id="2147310032" r:id="rId153"/>
    <p:sldId id="2147310107" r:id="rId154"/>
    <p:sldId id="2147310033" r:id="rId155"/>
    <p:sldId id="2147310034" r:id="rId156"/>
    <p:sldId id="2147310035" r:id="rId157"/>
    <p:sldId id="2147310036" r:id="rId158"/>
    <p:sldId id="2147310037" r:id="rId159"/>
    <p:sldId id="2147310108" r:id="rId160"/>
    <p:sldId id="2147310109" r:id="rId161"/>
    <p:sldId id="2147310110" r:id="rId162"/>
    <p:sldId id="2147310111" r:id="rId163"/>
    <p:sldId id="2147310113" r:id="rId164"/>
    <p:sldId id="2147310114" r:id="rId165"/>
    <p:sldId id="2147310115" r:id="rId166"/>
    <p:sldId id="2147310116" r:id="rId167"/>
    <p:sldId id="2147310117" r:id="rId168"/>
    <p:sldId id="2147310118" r:id="rId169"/>
    <p:sldId id="2147310119" r:id="rId170"/>
    <p:sldId id="2147310120" r:id="rId171"/>
    <p:sldId id="2147310121" r:id="rId172"/>
    <p:sldId id="2147310122" r:id="rId173"/>
    <p:sldId id="2147310123" r:id="rId174"/>
    <p:sldId id="2147310124" r:id="rId175"/>
    <p:sldId id="2147310125" r:id="rId176"/>
    <p:sldId id="2147310126" r:id="rId177"/>
    <p:sldId id="2147310133" r:id="rId178"/>
    <p:sldId id="2147310127" r:id="rId179"/>
    <p:sldId id="2147310128" r:id="rId180"/>
    <p:sldId id="2147310129" r:id="rId181"/>
    <p:sldId id="2147310130" r:id="rId182"/>
    <p:sldId id="2147310131" r:id="rId183"/>
    <p:sldId id="2147310132" r:id="rId184"/>
    <p:sldId id="2147310134" r:id="rId185"/>
    <p:sldId id="2147310026" r:id="rId186"/>
    <p:sldId id="2147310051" r:id="rId187"/>
    <p:sldId id="2147310167" r:id="rId188"/>
    <p:sldId id="2147310140" r:id="rId189"/>
    <p:sldId id="2147310141" r:id="rId190"/>
    <p:sldId id="2147310142" r:id="rId191"/>
    <p:sldId id="2147310143" r:id="rId192"/>
    <p:sldId id="2147310144" r:id="rId193"/>
    <p:sldId id="2147310145" r:id="rId194"/>
    <p:sldId id="2147310146" r:id="rId195"/>
    <p:sldId id="2147310038" r:id="rId196"/>
    <p:sldId id="2147310042" r:id="rId197"/>
    <p:sldId id="2147310043" r:id="rId198"/>
    <p:sldId id="2147310045" r:id="rId199"/>
    <p:sldId id="2147310147" r:id="rId200"/>
    <p:sldId id="2147310046" r:id="rId201"/>
    <p:sldId id="2147310048" r:id="rId202"/>
    <p:sldId id="2147310150" r:id="rId203"/>
    <p:sldId id="2147310049" r:id="rId204"/>
    <p:sldId id="2147310139" r:id="rId205"/>
    <p:sldId id="2147310052" r:id="rId206"/>
    <p:sldId id="2147310149" r:id="rId207"/>
    <p:sldId id="2147310148" r:id="rId208"/>
    <p:sldId id="2147310053" r:id="rId209"/>
    <p:sldId id="2147310054" r:id="rId210"/>
    <p:sldId id="2147310055" r:id="rId211"/>
    <p:sldId id="2147310056" r:id="rId212"/>
    <p:sldId id="2147310057" r:id="rId213"/>
    <p:sldId id="2147310058" r:id="rId214"/>
    <p:sldId id="2147310059" r:id="rId215"/>
    <p:sldId id="2147310151" r:id="rId216"/>
    <p:sldId id="2147310152" r:id="rId217"/>
    <p:sldId id="2147310153" r:id="rId218"/>
    <p:sldId id="2147310154" r:id="rId219"/>
    <p:sldId id="2147310155" r:id="rId220"/>
    <p:sldId id="2147310205" r:id="rId221"/>
    <p:sldId id="2147310207" r:id="rId222"/>
    <p:sldId id="2147310206" r:id="rId223"/>
    <p:sldId id="2147310213" r:id="rId224"/>
    <p:sldId id="2147310214" r:id="rId225"/>
    <p:sldId id="2147310215" r:id="rId226"/>
    <p:sldId id="2147310212" r:id="rId227"/>
    <p:sldId id="2147310216" r:id="rId228"/>
    <p:sldId id="2147310219" r:id="rId229"/>
    <p:sldId id="2147310208" r:id="rId230"/>
    <p:sldId id="2147310209" r:id="rId231"/>
    <p:sldId id="2147310217" r:id="rId232"/>
    <p:sldId id="2147310210" r:id="rId233"/>
    <p:sldId id="2147310211" r:id="rId234"/>
    <p:sldId id="2147310218" r:id="rId235"/>
    <p:sldId id="2147310012" r:id="rId236"/>
    <p:sldId id="2147308110" r:id="rId237"/>
    <p:sldId id="2147310072" r:id="rId238"/>
    <p:sldId id="2147310009" r:id="rId239"/>
    <p:sldId id="1394" r:id="rId240"/>
    <p:sldId id="2147470138" r:id="rId241"/>
    <p:sldId id="2147470139" r:id="rId242"/>
    <p:sldId id="2147470140" r:id="rId243"/>
    <p:sldId id="2147470141" r:id="rId244"/>
    <p:sldId id="2147470142" r:id="rId245"/>
    <p:sldId id="2147470143" r:id="rId246"/>
    <p:sldId id="2147374328" r:id="rId247"/>
    <p:sldId id="2147470135" r:id="rId248"/>
    <p:sldId id="2147310169" r:id="rId249"/>
    <p:sldId id="2147310256" r:id="rId250"/>
    <p:sldId id="2147310075" r:id="rId251"/>
    <p:sldId id="2147310079" r:id="rId252"/>
    <p:sldId id="2147310074" r:id="rId253"/>
    <p:sldId id="2147310073" r:id="rId254"/>
    <p:sldId id="2147310257" r:id="rId255"/>
    <p:sldId id="2147470137" r:id="rId256"/>
    <p:sldId id="2147310174" r:id="rId257"/>
    <p:sldId id="2147310175" r:id="rId258"/>
    <p:sldId id="2147310176" r:id="rId259"/>
    <p:sldId id="2147310177" r:id="rId260"/>
    <p:sldId id="2147310178" r:id="rId261"/>
    <p:sldId id="2147310179" r:id="rId262"/>
    <p:sldId id="2147310251" r:id="rId263"/>
    <p:sldId id="2147310252" r:id="rId264"/>
    <p:sldId id="2147310253" r:id="rId265"/>
    <p:sldId id="2147310254" r:id="rId266"/>
    <p:sldId id="2147310255" r:id="rId267"/>
    <p:sldId id="2147310090" r:id="rId268"/>
    <p:sldId id="2147310250" r:id="rId269"/>
    <p:sldId id="2147310018" r:id="rId270"/>
    <p:sldId id="2147310158" r:id="rId271"/>
    <p:sldId id="2147310019" r:id="rId272"/>
    <p:sldId id="2147310020" r:id="rId273"/>
    <p:sldId id="2147310021" r:id="rId274"/>
    <p:sldId id="2147310024" r:id="rId275"/>
    <p:sldId id="2147310023" r:id="rId276"/>
    <p:sldId id="1401" r:id="rId277"/>
    <p:sldId id="2147308105" r:id="rId278"/>
    <p:sldId id="2147308062" r:id="rId279"/>
    <p:sldId id="2147308063" r:id="rId280"/>
    <p:sldId id="2147308068" r:id="rId281"/>
    <p:sldId id="2147308066" r:id="rId282"/>
    <p:sldId id="2147308069" r:id="rId283"/>
    <p:sldId id="2147308072" r:id="rId284"/>
    <p:sldId id="2147308073" r:id="rId285"/>
    <p:sldId id="2147308074" r:id="rId286"/>
    <p:sldId id="2147308079" r:id="rId287"/>
    <p:sldId id="2147308070" r:id="rId288"/>
    <p:sldId id="2147308081" r:id="rId289"/>
    <p:sldId id="2147308083" r:id="rId290"/>
    <p:sldId id="2147308084" r:id="rId291"/>
    <p:sldId id="2147308071" r:id="rId292"/>
    <p:sldId id="2147308085" r:id="rId293"/>
    <p:sldId id="2147308086" r:id="rId294"/>
    <p:sldId id="2147308064" r:id="rId295"/>
    <p:sldId id="2147308061" r:id="rId296"/>
    <p:sldId id="2147308087" r:id="rId297"/>
    <p:sldId id="2147308088" r:id="rId298"/>
    <p:sldId id="2147308089" r:id="rId299"/>
    <p:sldId id="2147308090" r:id="rId300"/>
    <p:sldId id="2147308091" r:id="rId301"/>
    <p:sldId id="2147308095" r:id="rId302"/>
    <p:sldId id="2147308096" r:id="rId303"/>
    <p:sldId id="2147308097" r:id="rId304"/>
    <p:sldId id="2147308098" r:id="rId305"/>
    <p:sldId id="2147308099" r:id="rId306"/>
    <p:sldId id="2147308092" r:id="rId307"/>
    <p:sldId id="2147308093" r:id="rId308"/>
    <p:sldId id="2147308100" r:id="rId309"/>
    <p:sldId id="2147308122" r:id="rId310"/>
    <p:sldId id="2147310248" r:id="rId311"/>
    <p:sldId id="2147310249" r:id="rId312"/>
    <p:sldId id="2147310246" r:id="rId313"/>
    <p:sldId id="2147310247" r:id="rId314"/>
    <p:sldId id="2147310244" r:id="rId315"/>
    <p:sldId id="2147310245" r:id="rId316"/>
    <p:sldId id="274" r:id="rId317"/>
  </p:sldIdLst>
  <p:sldSz cx="9144000" cy="5143500" type="screen16x9"/>
  <p:notesSz cx="6934200" cy="9220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3240"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2060"/>
    <a:srgbClr val="000B22"/>
    <a:srgbClr val="012E52"/>
    <a:srgbClr val="063558"/>
    <a:srgbClr val="FFFFFF"/>
    <a:srgbClr val="000099"/>
    <a:srgbClr val="03457B"/>
    <a:srgbClr val="024E87"/>
    <a:srgbClr val="006B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72" autoAdjust="0"/>
    <p:restoredTop sz="94612" autoAdjust="0"/>
  </p:normalViewPr>
  <p:slideViewPr>
    <p:cSldViewPr showGuides="1">
      <p:cViewPr varScale="1">
        <p:scale>
          <a:sx n="115" d="100"/>
          <a:sy n="115" d="100"/>
        </p:scale>
        <p:origin x="99" y="129"/>
      </p:cViewPr>
      <p:guideLst>
        <p:guide pos="3240"/>
        <p:guide orient="horz" pos="1620"/>
      </p:guideLst>
    </p:cSldViewPr>
  </p:slideViewPr>
  <p:notesTextViewPr>
    <p:cViewPr>
      <p:scale>
        <a:sx n="1" d="1"/>
        <a:sy n="1" d="1"/>
      </p:scale>
      <p:origin x="0" y="0"/>
    </p:cViewPr>
  </p:notesTextViewPr>
  <p:sorterViewPr>
    <p:cViewPr>
      <p:scale>
        <a:sx n="80" d="100"/>
        <a:sy n="80" d="100"/>
      </p:scale>
      <p:origin x="0" y="-47124"/>
    </p:cViewPr>
  </p:sorterViewPr>
  <p:notesViewPr>
    <p:cSldViewPr showGuides="1">
      <p:cViewPr>
        <p:scale>
          <a:sx n="79" d="100"/>
          <a:sy n="79" d="100"/>
        </p:scale>
        <p:origin x="3730" y="26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microsoft.com/office/2016/11/relationships/changesInfo" Target="changesInfos/changesInfo1.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5.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slide" Target="slides/slide301.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notesMaster" Target="notesMasters/notesMaster1.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handoutMaster" Target="handoutMasters/handoutMaster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presProps" Target="presProps.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viewProps" Target="viewProps.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kowski, Daniel" userId="41b23937-b761-4297-9182-79bb1b7f1cef" providerId="ADAL" clId="{19D046A7-26DC-469B-890A-25C96D142043}"/>
    <pc:docChg chg="delSld">
      <pc:chgData name="Olkowski, Daniel" userId="41b23937-b761-4297-9182-79bb1b7f1cef" providerId="ADAL" clId="{19D046A7-26DC-469B-890A-25C96D142043}" dt="2024-05-13T08:13:59.368" v="0" actId="2696"/>
      <pc:docMkLst>
        <pc:docMk/>
      </pc:docMkLst>
      <pc:sldChg chg="del">
        <pc:chgData name="Olkowski, Daniel" userId="41b23937-b761-4297-9182-79bb1b7f1cef" providerId="ADAL" clId="{19D046A7-26DC-469B-890A-25C96D142043}" dt="2024-05-13T08:13:59.368" v="0" actId="2696"/>
        <pc:sldMkLst>
          <pc:docMk/>
          <pc:sldMk cId="1273747444" sldId="2147310157"/>
        </pc:sldMkLst>
      </pc:sldChg>
      <pc:sldChg chg="del">
        <pc:chgData name="Olkowski, Daniel" userId="41b23937-b761-4297-9182-79bb1b7f1cef" providerId="ADAL" clId="{19D046A7-26DC-469B-890A-25C96D142043}" dt="2024-05-13T08:13:59.368" v="0" actId="2696"/>
        <pc:sldMkLst>
          <pc:docMk/>
          <pc:sldMk cId="1444962248" sldId="21474701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dirty="0">
                <a:solidFill>
                  <a:schemeClr val="bg2"/>
                </a:solidFill>
                <a:latin typeface="Arial" panose="020B0604020202020204" pitchFamily="34" charset="0"/>
              </a:rPr>
              <a:t>© Copyright 2020 Dell Inc.</a:t>
            </a:r>
          </a:p>
        </p:txBody>
      </p:sp>
      <p:sp>
        <p:nvSpPr>
          <p:cNvPr id="7" name="TextBox 6"/>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dirty="0" err="1">
              <a:solidFill>
                <a:schemeClr val="bg2"/>
              </a:solidFill>
              <a:latin typeface="Arial" panose="020B0604020202020204" pitchFamily="34" charset="0"/>
            </a:endParaRPr>
          </a:p>
        </p:txBody>
      </p:sp>
    </p:spTree>
    <p:extLst>
      <p:ext uri="{BB962C8B-B14F-4D97-AF65-F5344CB8AC3E}">
        <p14:creationId xmlns:p14="http://schemas.microsoft.com/office/powerpoint/2010/main" val="422713653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09:50:04.099"/>
    </inkml:context>
    <inkml:brush xml:id="br0">
      <inkml:brushProperty name="width" value="0.05" units="cm"/>
      <inkml:brushProperty name="height" value="0.05" units="cm"/>
      <inkml:brushProperty name="color" value="#AB008B"/>
    </inkml:brush>
  </inkml:definitions>
  <inkml:trace contextRef="#ctx0" brushRef="#br0">0 63 7570,'13'-16'56,"2"-5"-456,9-5-1513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6888" y="173038"/>
            <a:ext cx="5940425" cy="3341687"/>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462280" y="3803332"/>
            <a:ext cx="6009640" cy="4978718"/>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dirty="0">
                <a:solidFill>
                  <a:schemeClr val="bg2"/>
                </a:solidFill>
                <a:latin typeface="Arial" panose="020B0604020202020204" pitchFamily="34" charset="0"/>
              </a:rPr>
              <a:t>© Copyright 2020 Dell Inc.</a:t>
            </a:r>
          </a:p>
        </p:txBody>
      </p:sp>
      <p:sp>
        <p:nvSpPr>
          <p:cNvPr id="9" name="TextBox 8"/>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dirty="0" err="1">
              <a:solidFill>
                <a:schemeClr val="bg2"/>
              </a:solidFill>
              <a:latin typeface="Arial" panose="020B0604020202020204" pitchFamily="34" charset="0"/>
            </a:endParaRPr>
          </a:p>
        </p:txBody>
      </p:sp>
    </p:spTree>
    <p:extLst>
      <p:ext uri="{BB962C8B-B14F-4D97-AF65-F5344CB8AC3E}">
        <p14:creationId xmlns:p14="http://schemas.microsoft.com/office/powerpoint/2010/main" val="2384313598"/>
      </p:ext>
    </p:extLst>
  </p:cSld>
  <p:clrMap bg1="lt1" tx1="dk1" bg2="lt2" tx2="dk2" accent1="accent1" accent2="accent2" accent3="accent3" accent4="accent4" accent5="accent5" accent6="accent6" hlink="hlink" folHlink="folHlink"/>
  <p:notesStyle>
    <a:lvl1pPr marL="0" algn="l" defTabSz="685800" rtl="0" eaLnBrk="1" latinLnBrk="0" hangingPunct="1">
      <a:spcBef>
        <a:spcPts val="0"/>
      </a:spcBef>
      <a:defRPr sz="1100" kern="1200">
        <a:solidFill>
          <a:schemeClr val="bg2"/>
        </a:solidFill>
        <a:latin typeface="Arial" panose="020B0604020202020204" pitchFamily="34" charset="0"/>
        <a:ea typeface="+mn-ea"/>
        <a:cs typeface="+mn-cs"/>
      </a:defRPr>
    </a:lvl1pPr>
    <a:lvl2pPr marL="5143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2pPr>
    <a:lvl3pPr marL="8572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3pPr>
    <a:lvl4pPr marL="12001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4pPr>
    <a:lvl5pPr marL="1543050" indent="-171450" algn="l" defTabSz="685800" rtl="0" eaLnBrk="1" latinLnBrk="0" hangingPunct="1">
      <a:spcBef>
        <a:spcPts val="300"/>
      </a:spcBef>
      <a:buClrTx/>
      <a:buFont typeface="Arial" panose="020B0604020202020204" pitchFamily="34" charset="0"/>
      <a:buChar char="•"/>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Security Events shows </a:t>
            </a:r>
            <a:r>
              <a:rPr lang="en-US" dirty="0"/>
              <a:t>who is accessing the backup environment, where are they coming from, what are they trying to do</a:t>
            </a:r>
          </a:p>
          <a:p>
            <a:pPr marL="0" lvl="0" indent="0" algn="l" rtl="0">
              <a:spcBef>
                <a:spcPts val="0"/>
              </a:spcBef>
              <a:spcAft>
                <a:spcPts val="0"/>
              </a:spcAft>
              <a:buNone/>
            </a:pPr>
            <a:r>
              <a:rPr lang="en-US" dirty="0"/>
              <a:t>Security Dashboard shows </a:t>
            </a:r>
            <a:r>
              <a:rPr lang="en-US" sz="2400" dirty="0">
                <a:solidFill>
                  <a:schemeClr val="bg1"/>
                </a:solidFill>
                <a:latin typeface="+mn-lt"/>
                <a:ea typeface="Roboto Slab"/>
                <a:cs typeface="Roboto Slab"/>
                <a:sym typeface="Roboto Slab"/>
              </a:rPr>
              <a:t>a central dashboard for the APEX Backup Service environment to display key security risks that can remediated by customers</a:t>
            </a:r>
          </a:p>
          <a:p>
            <a:pPr marL="0" lvl="0" indent="0" algn="l" rtl="0">
              <a:spcBef>
                <a:spcPts val="0"/>
              </a:spcBef>
              <a:spcAft>
                <a:spcPts val="0"/>
              </a:spcAft>
              <a:buNone/>
            </a:pPr>
            <a:r>
              <a:rPr lang="en-US" sz="2400" dirty="0">
                <a:solidFill>
                  <a:schemeClr val="bg1"/>
                </a:solidFill>
                <a:latin typeface="+mn-lt"/>
                <a:ea typeface="Roboto Slab"/>
                <a:cs typeface="Roboto Slab"/>
                <a:sym typeface="Roboto Slab"/>
              </a:rPr>
              <a:t>	- The Security Command Center shows 4 risks:</a:t>
            </a:r>
          </a:p>
          <a:p>
            <a:pPr marL="1676370" lvl="2" indent="-457189" algn="l">
              <a:lnSpc>
                <a:spcPct val="115000"/>
              </a:lnSpc>
              <a:buClr>
                <a:schemeClr val="bg2"/>
              </a:buClr>
              <a:buSzPts val="1800"/>
              <a:buFont typeface="Roboto Slab"/>
              <a:buChar char="○"/>
            </a:pPr>
            <a:r>
              <a:rPr lang="en-US" sz="2400" dirty="0">
                <a:solidFill>
                  <a:schemeClr val="bg1"/>
                </a:solidFill>
                <a:latin typeface="+mn-lt"/>
                <a:ea typeface="Roboto Slab"/>
                <a:cs typeface="Roboto Slab"/>
                <a:sym typeface="Roboto Slab"/>
              </a:rPr>
              <a:t>Posture Security Risks</a:t>
            </a:r>
          </a:p>
          <a:p>
            <a:pPr marL="1676370" lvl="2" indent="-457189" algn="l">
              <a:lnSpc>
                <a:spcPct val="115000"/>
              </a:lnSpc>
              <a:buClr>
                <a:schemeClr val="bg2"/>
              </a:buClr>
              <a:buSzPts val="1800"/>
              <a:buFont typeface="Roboto Slab"/>
              <a:buChar char="○"/>
            </a:pPr>
            <a:r>
              <a:rPr lang="en-US" sz="2400" dirty="0">
                <a:solidFill>
                  <a:schemeClr val="bg1"/>
                </a:solidFill>
                <a:latin typeface="+mn-lt"/>
                <a:ea typeface="Roboto Slab"/>
                <a:cs typeface="Roboto Slab"/>
                <a:sym typeface="Roboto Slab"/>
              </a:rPr>
              <a:t>Data Protection Risks</a:t>
            </a:r>
          </a:p>
          <a:p>
            <a:pPr marL="1676370" lvl="2" indent="-457189" algn="l">
              <a:lnSpc>
                <a:spcPct val="115000"/>
              </a:lnSpc>
              <a:buClr>
                <a:schemeClr val="bg2"/>
              </a:buClr>
              <a:buSzPts val="1800"/>
              <a:buFont typeface="Roboto Slab"/>
              <a:buChar char="○"/>
            </a:pPr>
            <a:r>
              <a:rPr lang="en-US" sz="2400" dirty="0">
                <a:solidFill>
                  <a:schemeClr val="bg1"/>
                </a:solidFill>
                <a:latin typeface="+mn-lt"/>
                <a:ea typeface="Roboto Slab"/>
                <a:cs typeface="Roboto Slab"/>
                <a:sym typeface="Roboto Slab"/>
              </a:rPr>
              <a:t>Data-Centric Security Risks</a:t>
            </a:r>
          </a:p>
          <a:p>
            <a:pPr marL="1676370" lvl="2" indent="-457189" algn="l">
              <a:lnSpc>
                <a:spcPct val="115000"/>
              </a:lnSpc>
              <a:buClr>
                <a:schemeClr val="bg2"/>
              </a:buClr>
              <a:buSzPts val="1800"/>
              <a:buFont typeface="Roboto Slab"/>
              <a:buChar char="○"/>
            </a:pPr>
            <a:r>
              <a:rPr lang="en-US" sz="2400" dirty="0">
                <a:solidFill>
                  <a:schemeClr val="bg1"/>
                </a:solidFill>
                <a:latin typeface="+mn-lt"/>
                <a:ea typeface="Roboto Slab"/>
                <a:cs typeface="Roboto Slab"/>
                <a:sym typeface="Roboto Slab"/>
              </a:rPr>
              <a:t>Data Access Risks</a:t>
            </a:r>
          </a:p>
          <a:p>
            <a:pPr marL="0" lvl="0" indent="0" algn="l" rtl="0">
              <a:spcBef>
                <a:spcPts val="0"/>
              </a:spcBef>
              <a:spcAft>
                <a:spcPts val="0"/>
              </a:spcAft>
              <a:buNone/>
            </a:pPr>
            <a:r>
              <a:rPr lang="en-US" dirty="0"/>
              <a:t>SIEM – Security Information and Event Management</a:t>
            </a:r>
          </a:p>
          <a:p>
            <a:pPr marL="0" lvl="0" indent="0" algn="l" rtl="0">
              <a:spcBef>
                <a:spcPts val="0"/>
              </a:spcBef>
              <a:spcAft>
                <a:spcPts val="0"/>
              </a:spcAft>
              <a:buNone/>
            </a:pPr>
            <a:r>
              <a:rPr lang="en-US" dirty="0"/>
              <a:t>SOAR - </a:t>
            </a:r>
            <a:r>
              <a:rPr lang="en-US" b="0" i="0" dirty="0">
                <a:solidFill>
                  <a:srgbClr val="161616"/>
                </a:solidFill>
                <a:effectLst/>
                <a:latin typeface="IBM Plex Sans" panose="020F0502020204030204" pitchFamily="34" charset="0"/>
              </a:rPr>
              <a:t>Security Orchestration, Automation and Response</a:t>
            </a:r>
          </a:p>
          <a:p>
            <a:pPr marL="0" lvl="0" indent="0" algn="l" rtl="0">
              <a:spcBef>
                <a:spcPts val="0"/>
              </a:spcBef>
              <a:spcAft>
                <a:spcPts val="0"/>
              </a:spcAft>
              <a:buNone/>
            </a:pPr>
            <a:r>
              <a:rPr lang="en-US" b="0" i="0" dirty="0">
                <a:solidFill>
                  <a:srgbClr val="161616"/>
                </a:solidFill>
                <a:effectLst/>
                <a:latin typeface="IBM Plex Sans" panose="020F0502020204030204" pitchFamily="34" charset="0"/>
              </a:rPr>
              <a:t>CVE - </a:t>
            </a:r>
            <a:r>
              <a:rPr lang="en-GB" b="0" i="0" dirty="0">
                <a:solidFill>
                  <a:srgbClr val="383838"/>
                </a:solidFill>
                <a:effectLst/>
                <a:latin typeface="Roboto" panose="02000000000000000000" pitchFamily="2" charset="0"/>
              </a:rPr>
              <a:t>Common Vulnerabilities and Exposures</a:t>
            </a:r>
            <a:endParaRPr lang="en-US" dirty="0"/>
          </a:p>
          <a:p>
            <a:pPr marL="0" lvl="0" indent="0" algn="l" rtl="0">
              <a:lnSpc>
                <a:spcPct val="100000"/>
              </a:lnSpc>
              <a:spcBef>
                <a:spcPts val="0"/>
              </a:spcBef>
              <a:spcAft>
                <a:spcPts val="0"/>
              </a:spcAft>
              <a:buClr>
                <a:schemeClr val="dk1"/>
              </a:buClr>
              <a:buSzPts val="14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400"/>
              <a:buFont typeface="Arial"/>
              <a:buNone/>
            </a:pPr>
            <a:endParaRPr/>
          </a:p>
        </p:txBody>
      </p:sp>
      <p:sp>
        <p:nvSpPr>
          <p:cNvPr id="151" name="Google Shape;151;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444444"/>
              </a:buClr>
              <a:buSzPts val="1400"/>
              <a:buFont typeface="Arial"/>
              <a:buNone/>
              <a:tabLst/>
              <a:defRPr/>
            </a:pPr>
            <a:fld id="{00000000-1234-1234-1234-123412341234}" type="slidenum">
              <a:rPr kumimoji="0" lang="en-US" sz="1350" b="0" i="0" u="none" strike="noStrike" kern="0" cap="none" spc="0" normalizeH="0" baseline="0" noProof="0">
                <a:ln>
                  <a:noFill/>
                </a:ln>
                <a:solidFill>
                  <a:srgbClr val="444444"/>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444444"/>
                </a:buClr>
                <a:buSzPts val="1400"/>
                <a:buFont typeface="Arial"/>
                <a:buNone/>
                <a:tabLst/>
                <a:defRPr/>
              </a:pPr>
              <a:t>243</a:t>
            </a:fld>
            <a:endParaRPr kumimoji="0" sz="1350" b="0" i="0" u="none" strike="noStrike" kern="0" cap="none" spc="0" normalizeH="0" baseline="0" noProof="0">
              <a:ln>
                <a:noFill/>
              </a:ln>
              <a:solidFill>
                <a:srgbClr val="444444"/>
              </a:solidFill>
              <a:effectLst/>
              <a:uLnTx/>
              <a:uFillTx/>
              <a:latin typeface="Arial"/>
              <a:ea typeface="Arial"/>
              <a:cs typeface="Arial"/>
              <a:sym typeface="Arial"/>
            </a:endParaRPr>
          </a:p>
        </p:txBody>
      </p:sp>
    </p:spTree>
    <p:extLst>
      <p:ext uri="{BB962C8B-B14F-4D97-AF65-F5344CB8AC3E}">
        <p14:creationId xmlns:p14="http://schemas.microsoft.com/office/powerpoint/2010/main" val="1015472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39946104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03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197449497"/>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23343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096137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12700">
                    <a:schemeClr val="accent1">
                      <a:alpha val="40000"/>
                    </a:schemeClr>
                  </a:glow>
                </a:effectLst>
                <a:latin typeface="Arial" panose="020B060402020202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59107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12700">
                    <a:schemeClr val="accent1">
                      <a:alpha val="40000"/>
                    </a:schemeClr>
                  </a:glow>
                </a:effectLst>
                <a:latin typeface="Arial" panose="020B0604020202020204" pitchFamily="34" charset="0"/>
              </a:defRPr>
            </a:lvl1pPr>
          </a:lstStyle>
          <a:p>
            <a:pPr lvl="0"/>
            <a:r>
              <a:rPr lang="en-US"/>
              <a:t>Click to edit Master 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615386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8416549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73365029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1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8" name="Picture 7" descr="A picture containing building&#10;&#10;Description automatically generated">
            <a:extLst>
              <a:ext uri="{FF2B5EF4-FFF2-40B4-BE49-F238E27FC236}">
                <a16:creationId xmlns:a16="http://schemas.microsoft.com/office/drawing/2014/main" id="{982D02CF-55C0-4E07-BD8C-FFCF913A704F}"/>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tretch>
            <a:fillRect/>
          </a:stretch>
        </p:blipFill>
        <p:spPr>
          <a:xfrm>
            <a:off x="0" y="-1"/>
            <a:ext cx="9144000" cy="514350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pic>
        <p:nvPicPr>
          <p:cNvPr id="5" name="Picture 4">
            <a:extLst>
              <a:ext uri="{FF2B5EF4-FFF2-40B4-BE49-F238E27FC236}">
                <a16:creationId xmlns:a16="http://schemas.microsoft.com/office/drawing/2014/main" id="{CAD883E0-4BD7-4A0E-865C-25DF20D4FFBF}"/>
              </a:ext>
            </a:extLst>
          </p:cNvPr>
          <p:cNvPicPr>
            <a:picLocks noChangeAspect="1"/>
          </p:cNvPicPr>
          <p:nvPr userDrawn="1"/>
        </p:nvPicPr>
        <p:blipFill rotWithShape="1">
          <a:blip r:embed="rId4" cstate="email">
            <a:alphaModFix amt="56000"/>
            <a:extLst>
              <a:ext uri="{28A0092B-C50C-407E-A947-70E740481C1C}">
                <a14:useLocalDpi xmlns:a14="http://schemas.microsoft.com/office/drawing/2010/main"/>
              </a:ext>
            </a:extLst>
          </a:blip>
          <a:srcRect t="14347" r="-4714"/>
          <a:stretch/>
        </p:blipFill>
        <p:spPr>
          <a:xfrm>
            <a:off x="8177355" y="1"/>
            <a:ext cx="966645" cy="685800"/>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912813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9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044323-8C25-4F87-8800-C1C5A42A413A}"/>
              </a:ext>
            </a:extLst>
          </p:cNvPr>
          <p:cNvSpPr/>
          <p:nvPr userDrawn="1"/>
        </p:nvSpPr>
        <p:spPr>
          <a:xfrm>
            <a:off x="0" y="0"/>
            <a:ext cx="9144000" cy="5143500"/>
          </a:xfrm>
          <a:prstGeom prst="rect">
            <a:avLst/>
          </a:prstGeom>
          <a:blipFill dpi="0" rotWithShape="1">
            <a:blip r:embed="rId2" cstate="email">
              <a:alphaModFix amt="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54613620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398558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8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8" name="Picture 7" descr="A picture containing computer, building, indoor, electronics&#10;&#10;Description automatically generated">
            <a:extLst>
              <a:ext uri="{FF2B5EF4-FFF2-40B4-BE49-F238E27FC236}">
                <a16:creationId xmlns:a16="http://schemas.microsoft.com/office/drawing/2014/main" id="{364D35D2-268B-480D-8E87-E8783B60E3CC}"/>
              </a:ext>
            </a:extLst>
          </p:cNvPr>
          <p:cNvPicPr>
            <a:picLocks noChangeAspect="1"/>
          </p:cNvPicPr>
          <p:nvPr userDrawn="1"/>
        </p:nvPicPr>
        <p:blipFill rotWithShape="1">
          <a:blip r:embed="rId2" cstate="email">
            <a:alphaModFix amt="19000"/>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1571584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8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F4FC4C-81CB-4E21-8221-0F99610D9648}"/>
              </a:ext>
            </a:extLst>
          </p:cNvPr>
          <p:cNvPicPr>
            <a:picLocks noChangeAspect="1"/>
          </p:cNvPicPr>
          <p:nvPr userDrawn="1"/>
        </p:nvPicPr>
        <p:blipFill rotWithShape="1">
          <a:blip r:embed="rId2" cstate="email">
            <a:alphaModFix amt="26000"/>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MSIPCMContentMarking" descr="{&quot;HashCode&quot;:1686469402,&quot;Placement&quot;:&quot;Footer&quot;}">
            <a:extLst>
              <a:ext uri="{FF2B5EF4-FFF2-40B4-BE49-F238E27FC236}">
                <a16:creationId xmlns:a16="http://schemas.microsoft.com/office/drawing/2014/main" id="{353998F8-67D5-447B-B9F3-092304B4BDB8}"/>
              </a:ext>
            </a:extLst>
          </p:cNvPr>
          <p:cNvSpPr txBox="1"/>
          <p:nvPr userDrawn="1"/>
        </p:nvSpPr>
        <p:spPr>
          <a:xfrm>
            <a:off x="0" y="5023952"/>
            <a:ext cx="1021586" cy="80791"/>
          </a:xfrm>
          <a:prstGeom prst="rect">
            <a:avLst/>
          </a:prstGeom>
          <a:noFill/>
        </p:spPr>
        <p:txBody>
          <a:bodyPr vert="horz" wrap="square" lIns="0" tIns="0" rIns="0" bIns="0" rtlCol="0" anchor="ctr" anchorCtr="1">
            <a:spAutoFit/>
          </a:bodyPr>
          <a:lstStyle/>
          <a:p>
            <a:pPr algn="l">
              <a:spcBef>
                <a:spcPts val="0"/>
              </a:spcBef>
              <a:spcAft>
                <a:spcPts val="0"/>
              </a:spcAft>
            </a:pPr>
            <a:r>
              <a:rPr lang="en-US" sz="525" dirty="0">
                <a:solidFill>
                  <a:schemeClr val="tx2"/>
                </a:solidFill>
                <a:latin typeface="Calibri" panose="020F0502020204030204" pitchFamily="34" charset="0"/>
              </a:rPr>
              <a:t>Confidential</a:t>
            </a:r>
          </a:p>
        </p:txBody>
      </p:sp>
    </p:spTree>
    <p:extLst>
      <p:ext uri="{BB962C8B-B14F-4D97-AF65-F5344CB8AC3E}">
        <p14:creationId xmlns:p14="http://schemas.microsoft.com/office/powerpoint/2010/main" val="103925697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4B6072-C261-4C98-945A-2106E045984B}"/>
              </a:ext>
            </a:extLst>
          </p:cNvPr>
          <p:cNvPicPr>
            <a:picLocks noChangeAspect="1"/>
          </p:cNvPicPr>
          <p:nvPr userDrawn="1"/>
        </p:nvPicPr>
        <p:blipFill rotWithShape="1">
          <a:blip r:embed="rId2" cstate="email">
            <a:alphaModFix amt="40000"/>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350" y="0"/>
            <a:ext cx="9144000" cy="5143500"/>
          </a:xfrm>
          <a:prstGeom prst="rect">
            <a:avLst/>
          </a:prstGeom>
          <a:blipFill dpi="0" rotWithShape="1">
            <a:blip r:embed="rId3">
              <a:alphaModFix amt="0"/>
              <a:duotone>
                <a:schemeClr val="accent1">
                  <a:shade val="45000"/>
                  <a:satMod val="135000"/>
                </a:schemeClr>
                <a:prstClr val="white"/>
              </a:duotone>
            </a:blip>
            <a:srcRect/>
            <a:stretch>
              <a:fillRect/>
            </a:stretch>
          </a:blipFill>
          <a:ln w="55000" cap="flat" cmpd="thickThin" algn="ctr">
            <a:noFill/>
            <a:prstDash val="solid"/>
            <a:headEnd type="none" w="med" len="med"/>
            <a:tailEnd type="none" w="med" len="med"/>
          </a:ln>
          <a:effectLst/>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0106641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4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175BBE-8D26-444C-8F88-4222931C5BDC}"/>
              </a:ext>
            </a:extLst>
          </p:cNvPr>
          <p:cNvSpPr/>
          <p:nvPr userDrawn="1"/>
        </p:nvSpPr>
        <p:spPr>
          <a:xfrm>
            <a:off x="0" y="-1"/>
            <a:ext cx="9144000" cy="5143501"/>
          </a:xfrm>
          <a:prstGeom prst="rect">
            <a:avLst/>
          </a:prstGeom>
          <a:gradFill>
            <a:gsLst>
              <a:gs pos="0">
                <a:srgbClr val="0060A8">
                  <a:alpha val="60000"/>
                </a:srgbClr>
              </a:gs>
              <a:gs pos="77000">
                <a:srgbClr val="001E36">
                  <a:alpha val="70000"/>
                </a:srgbClr>
              </a:gs>
              <a:gs pos="44000">
                <a:srgbClr val="003058">
                  <a:alpha val="70000"/>
                </a:srgb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2"/>
              </a:solidFill>
            </a:endParaRPr>
          </a:p>
        </p:txBody>
      </p:sp>
      <p:sp>
        <p:nvSpPr>
          <p:cNvPr id="5" name="Rectangle 4">
            <a:extLst>
              <a:ext uri="{FF2B5EF4-FFF2-40B4-BE49-F238E27FC236}">
                <a16:creationId xmlns:a16="http://schemas.microsoft.com/office/drawing/2014/main" id="{EBF7879D-8CBA-4E90-A49A-3CA09E920733}"/>
              </a:ext>
            </a:extLst>
          </p:cNvPr>
          <p:cNvSpPr/>
          <p:nvPr userDrawn="1"/>
        </p:nvSpPr>
        <p:spPr>
          <a:xfrm>
            <a:off x="0" y="0"/>
            <a:ext cx="9144000" cy="5143500"/>
          </a:xfrm>
          <a:prstGeom prst="rect">
            <a:avLst/>
          </a:prstGeom>
          <a:blipFill dpi="0" rotWithShape="1">
            <a:blip r:embed="rId2" cstate="email">
              <a:alphaModFix amt="25000"/>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84309435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3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descr="A picture containing sky, outdoor, person, animal&#10;&#10;Description automatically generated">
            <a:extLst>
              <a:ext uri="{FF2B5EF4-FFF2-40B4-BE49-F238E27FC236}">
                <a16:creationId xmlns:a16="http://schemas.microsoft.com/office/drawing/2014/main" id="{EF4CB3E6-3E8D-4F9D-AD5C-BFAD3EC6EB31}"/>
              </a:ext>
            </a:extLst>
          </p:cNvPr>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MSIPCMContentMarking" descr="{&quot;HashCode&quot;:1686469402,&quot;Placement&quot;:&quot;Footer&quot;}">
            <a:extLst>
              <a:ext uri="{FF2B5EF4-FFF2-40B4-BE49-F238E27FC236}">
                <a16:creationId xmlns:a16="http://schemas.microsoft.com/office/drawing/2014/main" id="{30ED4FB8-AC83-43ED-B152-CF68620F8C78}"/>
              </a:ext>
            </a:extLst>
          </p:cNvPr>
          <p:cNvSpPr txBox="1"/>
          <p:nvPr userDrawn="1"/>
        </p:nvSpPr>
        <p:spPr>
          <a:xfrm>
            <a:off x="0" y="5023952"/>
            <a:ext cx="1021586" cy="80791"/>
          </a:xfrm>
          <a:prstGeom prst="rect">
            <a:avLst/>
          </a:prstGeom>
          <a:noFill/>
        </p:spPr>
        <p:txBody>
          <a:bodyPr vert="horz" wrap="square" lIns="0" tIns="0" rIns="0" bIns="0" rtlCol="0" anchor="ctr" anchorCtr="1">
            <a:spAutoFit/>
          </a:bodyPr>
          <a:lstStyle/>
          <a:p>
            <a:pPr algn="l">
              <a:spcBef>
                <a:spcPts val="0"/>
              </a:spcBef>
              <a:spcAft>
                <a:spcPts val="0"/>
              </a:spcAft>
            </a:pPr>
            <a:r>
              <a:rPr lang="en-US" sz="525" dirty="0">
                <a:solidFill>
                  <a:schemeClr val="tx2"/>
                </a:solidFill>
                <a:latin typeface="Calibri" panose="020F0502020204030204" pitchFamily="34" charset="0"/>
              </a:rPr>
              <a:t>Confidential</a:t>
            </a:r>
          </a:p>
        </p:txBody>
      </p:sp>
    </p:spTree>
    <p:extLst>
      <p:ext uri="{BB962C8B-B14F-4D97-AF65-F5344CB8AC3E}">
        <p14:creationId xmlns:p14="http://schemas.microsoft.com/office/powerpoint/2010/main" val="46188565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4_custom stout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descr="A picture containing sky, outdoor, person, animal&#10;&#10;Description automatically generated">
            <a:extLst>
              <a:ext uri="{FF2B5EF4-FFF2-40B4-BE49-F238E27FC236}">
                <a16:creationId xmlns:a16="http://schemas.microsoft.com/office/drawing/2014/main" id="{EF4CB3E6-3E8D-4F9D-AD5C-BFAD3EC6EB31}"/>
              </a:ext>
            </a:extLst>
          </p:cNvPr>
          <p:cNvPicPr>
            <a:picLocks noChangeAspect="1"/>
          </p:cNvPicPr>
          <p:nvPr userDrawn="1"/>
        </p:nvPicPr>
        <p:blipFill rotWithShape="1">
          <a:blip r:embed="rId2" cstate="email">
            <a:alphaModFix amt="80000"/>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3" name="Rectangle 2">
            <a:extLst>
              <a:ext uri="{FF2B5EF4-FFF2-40B4-BE49-F238E27FC236}">
                <a16:creationId xmlns:a16="http://schemas.microsoft.com/office/drawing/2014/main" id="{B5D921F9-AC0F-4CDB-A382-42D6CC1553C8}"/>
              </a:ext>
            </a:extLst>
          </p:cNvPr>
          <p:cNvSpPr/>
          <p:nvPr userDrawn="1"/>
        </p:nvSpPr>
        <p:spPr>
          <a:xfrm>
            <a:off x="0" y="-1"/>
            <a:ext cx="9144000" cy="5143501"/>
          </a:xfrm>
          <a:prstGeom prst="rect">
            <a:avLst/>
          </a:prstGeom>
          <a:gradFill>
            <a:gsLst>
              <a:gs pos="0">
                <a:srgbClr val="0060A8">
                  <a:alpha val="60000"/>
                </a:srgbClr>
              </a:gs>
              <a:gs pos="77000">
                <a:srgbClr val="001E36">
                  <a:alpha val="70000"/>
                </a:srgbClr>
              </a:gs>
              <a:gs pos="44000">
                <a:srgbClr val="003058">
                  <a:alpha val="70000"/>
                </a:srgb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7" name="MSIPCMContentMarking" descr="{&quot;HashCode&quot;:1686469402,&quot;Placement&quot;:&quot;Footer&quot;}">
            <a:extLst>
              <a:ext uri="{FF2B5EF4-FFF2-40B4-BE49-F238E27FC236}">
                <a16:creationId xmlns:a16="http://schemas.microsoft.com/office/drawing/2014/main" id="{EAACBB20-D9B3-4FF6-A2BE-DAB88512D88C}"/>
              </a:ext>
            </a:extLst>
          </p:cNvPr>
          <p:cNvSpPr txBox="1"/>
          <p:nvPr userDrawn="1"/>
        </p:nvSpPr>
        <p:spPr>
          <a:xfrm>
            <a:off x="0" y="5023952"/>
            <a:ext cx="1021586" cy="80791"/>
          </a:xfrm>
          <a:prstGeom prst="rect">
            <a:avLst/>
          </a:prstGeom>
          <a:noFill/>
        </p:spPr>
        <p:txBody>
          <a:bodyPr vert="horz" wrap="square" lIns="0" tIns="0" rIns="0" bIns="0" rtlCol="0" anchor="ctr" anchorCtr="1">
            <a:spAutoFit/>
          </a:bodyPr>
          <a:lstStyle/>
          <a:p>
            <a:pPr algn="l">
              <a:spcBef>
                <a:spcPts val="0"/>
              </a:spcBef>
              <a:spcAft>
                <a:spcPts val="0"/>
              </a:spcAft>
            </a:pPr>
            <a:r>
              <a:rPr lang="en-US" sz="525" dirty="0">
                <a:solidFill>
                  <a:schemeClr val="tx2"/>
                </a:solidFill>
                <a:latin typeface="Calibri" panose="020F0502020204030204" pitchFamily="34" charset="0"/>
              </a:rPr>
              <a:t>Confidential</a:t>
            </a:r>
          </a:p>
        </p:txBody>
      </p:sp>
    </p:spTree>
    <p:extLst>
      <p:ext uri="{BB962C8B-B14F-4D97-AF65-F5344CB8AC3E}">
        <p14:creationId xmlns:p14="http://schemas.microsoft.com/office/powerpoint/2010/main" val="50228040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90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39CF6583-53C6-49E6-A002-8A443E8E9FA7}"/>
              </a:ext>
            </a:extLst>
          </p:cNvPr>
          <p:cNvPicPr>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MSIPCMContentMarking" descr="{&quot;HashCode&quot;:1686469402,&quot;Placement&quot;:&quot;Footer&quot;}">
            <a:extLst>
              <a:ext uri="{FF2B5EF4-FFF2-40B4-BE49-F238E27FC236}">
                <a16:creationId xmlns:a16="http://schemas.microsoft.com/office/drawing/2014/main" id="{0903CD21-1E59-433F-B8E2-C78195A3C7FB}"/>
              </a:ext>
            </a:extLst>
          </p:cNvPr>
          <p:cNvSpPr txBox="1"/>
          <p:nvPr userDrawn="1"/>
        </p:nvSpPr>
        <p:spPr>
          <a:xfrm>
            <a:off x="0" y="5023952"/>
            <a:ext cx="1021586" cy="80791"/>
          </a:xfrm>
          <a:prstGeom prst="rect">
            <a:avLst/>
          </a:prstGeom>
          <a:noFill/>
        </p:spPr>
        <p:txBody>
          <a:bodyPr vert="horz" wrap="square" lIns="0" tIns="0" rIns="0" bIns="0" rtlCol="0" anchor="ctr" anchorCtr="1">
            <a:spAutoFit/>
          </a:bodyPr>
          <a:lstStyle/>
          <a:p>
            <a:pPr algn="l">
              <a:spcBef>
                <a:spcPts val="0"/>
              </a:spcBef>
              <a:spcAft>
                <a:spcPts val="0"/>
              </a:spcAft>
            </a:pPr>
            <a:r>
              <a:rPr lang="en-US" sz="525" dirty="0">
                <a:solidFill>
                  <a:schemeClr val="tx2"/>
                </a:solidFill>
                <a:latin typeface="Calibri" panose="020F0502020204030204" pitchFamily="34" charset="0"/>
              </a:rPr>
              <a:t>Confidential</a:t>
            </a:r>
          </a:p>
        </p:txBody>
      </p:sp>
    </p:spTree>
    <p:extLst>
      <p:ext uri="{BB962C8B-B14F-4D97-AF65-F5344CB8AC3E}">
        <p14:creationId xmlns:p14="http://schemas.microsoft.com/office/powerpoint/2010/main" val="94272189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8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descr="A picture containing sky, train, track, outdoor&#10;&#10;Description automatically generated">
            <a:extLst>
              <a:ext uri="{FF2B5EF4-FFF2-40B4-BE49-F238E27FC236}">
                <a16:creationId xmlns:a16="http://schemas.microsoft.com/office/drawing/2014/main" id="{D1CF5CB0-F0F1-41AE-959B-986FEE8BF29D}"/>
              </a:ext>
            </a:extLst>
          </p:cNvPr>
          <p:cNvPicPr>
            <a:picLocks noChangeAspect="1"/>
          </p:cNvPicPr>
          <p:nvPr userDrawn="1"/>
        </p:nvPicPr>
        <p:blipFill rotWithShape="1">
          <a:blip r:embed="rId2" cstate="email">
            <a:alphaModFix amt="14000"/>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MSIPCMContentMarking" descr="{&quot;HashCode&quot;:1686469402,&quot;Placement&quot;:&quot;Footer&quot;}">
            <a:extLst>
              <a:ext uri="{FF2B5EF4-FFF2-40B4-BE49-F238E27FC236}">
                <a16:creationId xmlns:a16="http://schemas.microsoft.com/office/drawing/2014/main" id="{56EE1116-46BD-44FA-9382-0A2034865C2D}"/>
              </a:ext>
            </a:extLst>
          </p:cNvPr>
          <p:cNvSpPr txBox="1"/>
          <p:nvPr userDrawn="1"/>
        </p:nvSpPr>
        <p:spPr>
          <a:xfrm>
            <a:off x="0" y="5023952"/>
            <a:ext cx="1021586" cy="80791"/>
          </a:xfrm>
          <a:prstGeom prst="rect">
            <a:avLst/>
          </a:prstGeom>
          <a:noFill/>
        </p:spPr>
        <p:txBody>
          <a:bodyPr vert="horz" wrap="square" lIns="0" tIns="0" rIns="0" bIns="0" rtlCol="0" anchor="ctr" anchorCtr="1">
            <a:spAutoFit/>
          </a:bodyPr>
          <a:lstStyle/>
          <a:p>
            <a:pPr algn="l">
              <a:spcBef>
                <a:spcPts val="0"/>
              </a:spcBef>
              <a:spcAft>
                <a:spcPts val="0"/>
              </a:spcAft>
            </a:pPr>
            <a:r>
              <a:rPr lang="en-US" sz="525" dirty="0">
                <a:solidFill>
                  <a:schemeClr val="tx2"/>
                </a:solidFill>
                <a:latin typeface="Calibri" panose="020F0502020204030204" pitchFamily="34" charset="0"/>
              </a:rPr>
              <a:t>Confidential</a:t>
            </a:r>
          </a:p>
        </p:txBody>
      </p:sp>
    </p:spTree>
    <p:extLst>
      <p:ext uri="{BB962C8B-B14F-4D97-AF65-F5344CB8AC3E}">
        <p14:creationId xmlns:p14="http://schemas.microsoft.com/office/powerpoint/2010/main" val="405293383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MSIPCMContentMarking" descr="{&quot;HashCode&quot;:1686469402,&quot;Placement&quot;:&quot;Footer&quot;}">
            <a:extLst>
              <a:ext uri="{FF2B5EF4-FFF2-40B4-BE49-F238E27FC236}">
                <a16:creationId xmlns:a16="http://schemas.microsoft.com/office/drawing/2014/main" id="{CD534A19-85C8-4F56-AC49-DC7BC2A93E89}"/>
              </a:ext>
            </a:extLst>
          </p:cNvPr>
          <p:cNvSpPr txBox="1"/>
          <p:nvPr userDrawn="1"/>
        </p:nvSpPr>
        <p:spPr>
          <a:xfrm>
            <a:off x="0" y="5023952"/>
            <a:ext cx="1021586" cy="80791"/>
          </a:xfrm>
          <a:prstGeom prst="rect">
            <a:avLst/>
          </a:prstGeom>
          <a:noFill/>
        </p:spPr>
        <p:txBody>
          <a:bodyPr vert="horz" wrap="square" lIns="0" tIns="0" rIns="0" bIns="0" rtlCol="0" anchor="ctr" anchorCtr="1">
            <a:spAutoFit/>
          </a:bodyPr>
          <a:lstStyle/>
          <a:p>
            <a:pPr algn="l">
              <a:spcBef>
                <a:spcPts val="0"/>
              </a:spcBef>
              <a:spcAft>
                <a:spcPts val="0"/>
              </a:spcAft>
            </a:pPr>
            <a:r>
              <a:rPr lang="en-US" sz="525" dirty="0">
                <a:solidFill>
                  <a:schemeClr val="tx2"/>
                </a:solidFill>
                <a:latin typeface="Calibri" panose="020F0502020204030204" pitchFamily="34" charset="0"/>
              </a:rPr>
              <a:t>Confidential</a:t>
            </a:r>
          </a:p>
        </p:txBody>
      </p:sp>
    </p:spTree>
    <p:extLst>
      <p:ext uri="{BB962C8B-B14F-4D97-AF65-F5344CB8AC3E}">
        <p14:creationId xmlns:p14="http://schemas.microsoft.com/office/powerpoint/2010/main" val="187064080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4492522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1102282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mp; subtitle blue bkgd">
  <p:cSld name="Title &amp; subtitle blue bkgd">
    <p:bg>
      <p:bgPr>
        <a:blipFill>
          <a:blip r:embed="rId2">
            <a:alphaModFix/>
          </a:blip>
          <a:stretch>
            <a:fillRect/>
          </a:stretch>
        </a:blipFill>
        <a:effectLst/>
      </p:bgPr>
    </p:bg>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xfrm>
            <a:off x="285750" y="228602"/>
            <a:ext cx="8572500" cy="43088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37" name="Google Shape;237;p34"/>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238" name="Google Shape;238;p34"/>
          <p:cNvSpPr txBox="1">
            <a:spLocks noGrp="1"/>
          </p:cNvSpPr>
          <p:nvPr>
            <p:ph type="subTitle" idx="1"/>
          </p:nvPr>
        </p:nvSpPr>
        <p:spPr>
          <a:xfrm>
            <a:off x="285750" y="641806"/>
            <a:ext cx="8572500" cy="21544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82076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ver with subtitle">
  <p:cSld name="Cover with subtitle">
    <p:bg>
      <p:bgPr>
        <a:blipFill>
          <a:blip r:embed="rId2">
            <a:alphaModFix/>
          </a:blip>
          <a:stretch>
            <a:fillRect/>
          </a:stretch>
        </a:blipFill>
        <a:effectLst/>
      </p:bgPr>
    </p:bg>
    <p:spTree>
      <p:nvGrpSpPr>
        <p:cNvPr id="1" name="Shape 239"/>
        <p:cNvGrpSpPr/>
        <p:nvPr/>
      </p:nvGrpSpPr>
      <p:grpSpPr>
        <a:xfrm>
          <a:off x="0" y="0"/>
          <a:ext cx="0" cy="0"/>
          <a:chOff x="0" y="0"/>
          <a:chExt cx="0" cy="0"/>
        </a:xfrm>
      </p:grpSpPr>
      <p:grpSp>
        <p:nvGrpSpPr>
          <p:cNvPr id="240" name="Google Shape;240;p57"/>
          <p:cNvGrpSpPr/>
          <p:nvPr/>
        </p:nvGrpSpPr>
        <p:grpSpPr>
          <a:xfrm>
            <a:off x="519065" y="1072876"/>
            <a:ext cx="3572160" cy="1519561"/>
            <a:chOff x="519065" y="1394421"/>
            <a:chExt cx="3572160" cy="1519561"/>
          </a:xfrm>
        </p:grpSpPr>
        <p:pic>
          <p:nvPicPr>
            <p:cNvPr id="241" name="Google Shape;241;p57"/>
            <p:cNvPicPr preferRelativeResize="0"/>
            <p:nvPr/>
          </p:nvPicPr>
          <p:blipFill rotWithShape="1">
            <a:blip r:embed="rId3">
              <a:alphaModFix/>
            </a:blip>
            <a:srcRect/>
            <a:stretch/>
          </p:blipFill>
          <p:spPr>
            <a:xfrm>
              <a:off x="519065" y="2392183"/>
              <a:ext cx="3572160" cy="521799"/>
            </a:xfrm>
            <a:prstGeom prst="rect">
              <a:avLst/>
            </a:prstGeom>
            <a:noFill/>
            <a:ln>
              <a:noFill/>
            </a:ln>
          </p:spPr>
        </p:pic>
        <p:pic>
          <p:nvPicPr>
            <p:cNvPr id="242" name="Google Shape;242;p57"/>
            <p:cNvPicPr preferRelativeResize="0"/>
            <p:nvPr/>
          </p:nvPicPr>
          <p:blipFill rotWithShape="1">
            <a:blip r:embed="rId4">
              <a:alphaModFix/>
            </a:blip>
            <a:srcRect/>
            <a:stretch/>
          </p:blipFill>
          <p:spPr>
            <a:xfrm>
              <a:off x="520496" y="1394421"/>
              <a:ext cx="3568288" cy="463086"/>
            </a:xfrm>
            <a:prstGeom prst="rect">
              <a:avLst/>
            </a:prstGeom>
            <a:noFill/>
            <a:ln>
              <a:noFill/>
            </a:ln>
          </p:spPr>
        </p:pic>
      </p:grpSp>
      <p:sp>
        <p:nvSpPr>
          <p:cNvPr id="243" name="Google Shape;243;p57"/>
          <p:cNvSpPr txBox="1">
            <a:spLocks noGrp="1"/>
          </p:cNvSpPr>
          <p:nvPr>
            <p:ph type="title"/>
          </p:nvPr>
        </p:nvSpPr>
        <p:spPr>
          <a:xfrm>
            <a:off x="520819" y="3630734"/>
            <a:ext cx="8131194" cy="2769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41765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bg">
  <p:cSld name="blank bg">
    <p:bg>
      <p:bgPr>
        <a:blipFill>
          <a:blip r:embed="rId2">
            <a:alphaModFix/>
          </a:blip>
          <a:stretch>
            <a:fillRect/>
          </a:stretch>
        </a:blipFill>
        <a:effectLst/>
      </p:bgPr>
    </p:bg>
    <p:spTree>
      <p:nvGrpSpPr>
        <p:cNvPr id="1" name="Shape 244"/>
        <p:cNvGrpSpPr/>
        <p:nvPr/>
      </p:nvGrpSpPr>
      <p:grpSpPr>
        <a:xfrm>
          <a:off x="0" y="0"/>
          <a:ext cx="0" cy="0"/>
          <a:chOff x="0" y="0"/>
          <a:chExt cx="0" cy="0"/>
        </a:xfrm>
      </p:grpSpPr>
      <p:pic>
        <p:nvPicPr>
          <p:cNvPr id="245" name="Google Shape;245;p58"/>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246" name="Google Shape;246;p58" descr="                              Dell - Internal Use - Confidential&#10;"/>
          <p:cNvSpPr txBox="1"/>
          <p:nvPr/>
        </p:nvSpPr>
        <p:spPr>
          <a:xfrm>
            <a:off x="4200104" y="5022289"/>
            <a:ext cx="743793"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D9D9D9"/>
              </a:buClr>
              <a:buSzPts val="500"/>
              <a:buFont typeface="Arial"/>
              <a:buNone/>
            </a:pPr>
            <a:r>
              <a:rPr lang="en-US" sz="500" b="0" i="0" u="none" strike="noStrike" cap="none">
                <a:solidFill>
                  <a:srgbClr val="D9D9D9"/>
                </a:solidFill>
                <a:latin typeface="Arial"/>
                <a:ea typeface="Arial"/>
                <a:cs typeface="Arial"/>
                <a:sym typeface="Arial"/>
              </a:rPr>
              <a:t>© Copyright 2022 Dell Inc.</a:t>
            </a:r>
            <a:endParaRPr sz="1400" b="0" i="0" u="none" strike="noStrike" cap="none">
              <a:solidFill>
                <a:srgbClr val="000000"/>
              </a:solidFill>
              <a:latin typeface="Arial"/>
              <a:ea typeface="Arial"/>
              <a:cs typeface="Arial"/>
              <a:sym typeface="Arial"/>
            </a:endParaRPr>
          </a:p>
        </p:txBody>
      </p:sp>
      <p:sp>
        <p:nvSpPr>
          <p:cNvPr id="247" name="Google Shape;247;p58" descr="{&quot;HashCode&quot;:-1912962988,&quot;Placement&quot;:&quot;Footer&quot;}"/>
          <p:cNvSpPr txBox="1"/>
          <p:nvPr/>
        </p:nvSpPr>
        <p:spPr>
          <a:xfrm>
            <a:off x="148089" y="5022289"/>
            <a:ext cx="735779"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D9D9D9"/>
              </a:buClr>
              <a:buSzPts val="500"/>
              <a:buFont typeface="Arial"/>
              <a:buNone/>
            </a:pPr>
            <a:r>
              <a:rPr lang="en-US" sz="500" b="0" i="0" u="none" strike="noStrike" cap="none">
                <a:solidFill>
                  <a:srgbClr val="D9D9D9"/>
                </a:solidFill>
                <a:latin typeface="Arial"/>
                <a:ea typeface="Arial"/>
                <a:cs typeface="Arial"/>
                <a:sym typeface="Arial"/>
              </a:rPr>
              <a:t>Internal Use - Confidential</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4340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248"/>
        <p:cNvGrpSpPr/>
        <p:nvPr/>
      </p:nvGrpSpPr>
      <p:grpSpPr>
        <a:xfrm>
          <a:off x="0" y="0"/>
          <a:ext cx="0" cy="0"/>
          <a:chOff x="0" y="0"/>
          <a:chExt cx="0" cy="0"/>
        </a:xfrm>
      </p:grpSpPr>
      <p:sp>
        <p:nvSpPr>
          <p:cNvPr id="249" name="Google Shape;249;p59"/>
          <p:cNvSpPr txBox="1">
            <a:spLocks noGrp="1"/>
          </p:cNvSpPr>
          <p:nvPr>
            <p:ph type="title"/>
          </p:nvPr>
        </p:nvSpPr>
        <p:spPr>
          <a:xfrm>
            <a:off x="480238" y="323145"/>
            <a:ext cx="8035112" cy="398753"/>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0" name="Google Shape;250;p59"/>
          <p:cNvSpPr txBox="1">
            <a:spLocks noGrp="1"/>
          </p:cNvSpPr>
          <p:nvPr>
            <p:ph type="body" idx="1"/>
          </p:nvPr>
        </p:nvSpPr>
        <p:spPr>
          <a:xfrm>
            <a:off x="480500" y="847950"/>
            <a:ext cx="8035200" cy="3954300"/>
          </a:xfrm>
          <a:prstGeom prst="rect">
            <a:avLst/>
          </a:prstGeom>
          <a:noFill/>
          <a:ln>
            <a:noFill/>
          </a:ln>
        </p:spPr>
        <p:txBody>
          <a:bodyPr spcFirstLastPara="1" wrap="square" lIns="0" tIns="45700" rIns="0" bIns="45700" anchor="t" anchorCtr="0">
            <a:noAutofit/>
          </a:bodyPr>
          <a:lstStyle>
            <a:lvl1pPr marL="342892" marR="0" lvl="0" indent="-238119"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Lato"/>
                <a:ea typeface="Lato"/>
                <a:cs typeface="Lato"/>
                <a:sym typeface="Lato"/>
              </a:defRPr>
            </a:lvl1pPr>
            <a:lvl2pPr marL="685783" marR="0" lvl="1" indent="-228594"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Lato"/>
                <a:ea typeface="Lato"/>
                <a:cs typeface="Lato"/>
                <a:sym typeface="Lato"/>
              </a:defRPr>
            </a:lvl2pPr>
            <a:lvl3pPr marL="1028675" marR="0" lvl="2" indent="-221450" algn="l" rtl="0">
              <a:lnSpc>
                <a:spcPct val="90000"/>
              </a:lnSpc>
              <a:spcBef>
                <a:spcPts val="375"/>
              </a:spcBef>
              <a:spcAft>
                <a:spcPts val="0"/>
              </a:spcAft>
              <a:buClr>
                <a:schemeClr val="dk2"/>
              </a:buClr>
              <a:buSzPts val="1050"/>
              <a:buFont typeface="Arial"/>
              <a:buChar char="•"/>
              <a:defRPr sz="1050" b="0" i="0" u="none" strike="noStrike" cap="none">
                <a:solidFill>
                  <a:schemeClr val="dk2"/>
                </a:solidFill>
                <a:latin typeface="Lato"/>
                <a:ea typeface="Lato"/>
                <a:cs typeface="Lato"/>
                <a:sym typeface="Lato"/>
              </a:defRPr>
            </a:lvl3pPr>
            <a:lvl4pPr marL="1371566" marR="0" lvl="3" indent="-219070" algn="l" rtl="0">
              <a:lnSpc>
                <a:spcPct val="90000"/>
              </a:lnSpc>
              <a:spcBef>
                <a:spcPts val="375"/>
              </a:spcBef>
              <a:spcAft>
                <a:spcPts val="0"/>
              </a:spcAft>
              <a:buClr>
                <a:schemeClr val="dk2"/>
              </a:buClr>
              <a:buSzPts val="1000"/>
              <a:buFont typeface="Arial"/>
              <a:buChar char="•"/>
              <a:defRPr sz="1000" b="0" i="0" u="none" strike="noStrike" cap="none">
                <a:solidFill>
                  <a:schemeClr val="dk2"/>
                </a:solidFill>
                <a:latin typeface="Lato"/>
                <a:ea typeface="Lato"/>
                <a:cs typeface="Lato"/>
                <a:sym typeface="Lato"/>
              </a:defRPr>
            </a:lvl4pPr>
            <a:lvl5pPr marL="1714457" marR="0" lvl="4" indent="-209545" algn="l" rtl="0">
              <a:lnSpc>
                <a:spcPct val="90000"/>
              </a:lnSpc>
              <a:spcBef>
                <a:spcPts val="375"/>
              </a:spcBef>
              <a:spcAft>
                <a:spcPts val="0"/>
              </a:spcAft>
              <a:buClr>
                <a:schemeClr val="dk2"/>
              </a:buClr>
              <a:buSzPts val="800"/>
              <a:buFont typeface="Arial"/>
              <a:buChar char="•"/>
              <a:defRPr sz="800" b="0" i="0" u="none" strike="noStrike" cap="none">
                <a:solidFill>
                  <a:schemeClr val="dk2"/>
                </a:solidFill>
                <a:latin typeface="Lato"/>
                <a:ea typeface="Lato"/>
                <a:cs typeface="Lato"/>
                <a:sym typeface="Lato"/>
              </a:defRPr>
            </a:lvl5pPr>
            <a:lvl6pPr marL="2057348" marR="0" lvl="5" indent="-204783" algn="l" rtl="0">
              <a:lnSpc>
                <a:spcPct val="90000"/>
              </a:lnSpc>
              <a:spcBef>
                <a:spcPts val="375"/>
              </a:spcBef>
              <a:spcAft>
                <a:spcPts val="0"/>
              </a:spcAft>
              <a:buClr>
                <a:schemeClr val="dk2"/>
              </a:buClr>
              <a:buSzPts val="700"/>
              <a:buFont typeface="Lato"/>
              <a:buChar char="•"/>
              <a:defRPr sz="700" b="0" i="0" u="none" strike="noStrike" cap="none">
                <a:solidFill>
                  <a:schemeClr val="dk2"/>
                </a:solidFill>
                <a:latin typeface="Lato"/>
                <a:ea typeface="Lato"/>
                <a:cs typeface="Lato"/>
                <a:sym typeface="Lato"/>
              </a:defRPr>
            </a:lvl6pPr>
            <a:lvl7pPr marL="2400240" marR="0" lvl="6" indent="-200020" algn="l" rtl="0">
              <a:lnSpc>
                <a:spcPct val="90000"/>
              </a:lnSpc>
              <a:spcBef>
                <a:spcPts val="375"/>
              </a:spcBef>
              <a:spcAft>
                <a:spcPts val="0"/>
              </a:spcAft>
              <a:buClr>
                <a:schemeClr val="dk2"/>
              </a:buClr>
              <a:buSzPts val="600"/>
              <a:buFont typeface="Lato"/>
              <a:buChar char="•"/>
              <a:defRPr sz="600" b="0" i="0" u="none" strike="noStrike" cap="none">
                <a:solidFill>
                  <a:schemeClr val="dk2"/>
                </a:solidFill>
                <a:latin typeface="Lato"/>
                <a:ea typeface="Lato"/>
                <a:cs typeface="Lato"/>
                <a:sym typeface="Lato"/>
              </a:defRPr>
            </a:lvl7pPr>
            <a:lvl8pPr marL="2743132" marR="0" lvl="7" indent="-195258" algn="l" rtl="0">
              <a:lnSpc>
                <a:spcPct val="90000"/>
              </a:lnSpc>
              <a:spcBef>
                <a:spcPts val="375"/>
              </a:spcBef>
              <a:spcAft>
                <a:spcPts val="0"/>
              </a:spcAft>
              <a:buClr>
                <a:schemeClr val="dk2"/>
              </a:buClr>
              <a:buSzPts val="500"/>
              <a:buFont typeface="Lato"/>
              <a:buChar char="•"/>
              <a:defRPr sz="500" b="0" i="0" u="none" strike="noStrike" cap="none">
                <a:solidFill>
                  <a:schemeClr val="dk2"/>
                </a:solidFill>
                <a:latin typeface="Lato"/>
                <a:ea typeface="Lato"/>
                <a:cs typeface="Lato"/>
                <a:sym typeface="Lato"/>
              </a:defRPr>
            </a:lvl8pPr>
            <a:lvl9pPr marL="3086023" marR="0" lvl="8" indent="-190496" algn="l" rtl="0">
              <a:lnSpc>
                <a:spcPct val="90000"/>
              </a:lnSpc>
              <a:spcBef>
                <a:spcPts val="375"/>
              </a:spcBef>
              <a:spcAft>
                <a:spcPts val="0"/>
              </a:spcAft>
              <a:buClr>
                <a:schemeClr val="dk2"/>
              </a:buClr>
              <a:buSzPts val="400"/>
              <a:buFont typeface="Lato"/>
              <a:buChar char="•"/>
              <a:defRPr sz="400" b="0" i="0" u="none" strike="noStrike" cap="none">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1318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_Comparison">
  <p:cSld name="Content_Comparison">
    <p:spTree>
      <p:nvGrpSpPr>
        <p:cNvPr id="1" name="Shape 251"/>
        <p:cNvGrpSpPr/>
        <p:nvPr/>
      </p:nvGrpSpPr>
      <p:grpSpPr>
        <a:xfrm>
          <a:off x="0" y="0"/>
          <a:ext cx="0" cy="0"/>
          <a:chOff x="0" y="0"/>
          <a:chExt cx="0" cy="0"/>
        </a:xfrm>
      </p:grpSpPr>
      <p:sp>
        <p:nvSpPr>
          <p:cNvPr id="252" name="Google Shape;252;p60"/>
          <p:cNvSpPr txBox="1">
            <a:spLocks noGrp="1"/>
          </p:cNvSpPr>
          <p:nvPr>
            <p:ph type="title"/>
          </p:nvPr>
        </p:nvSpPr>
        <p:spPr>
          <a:xfrm>
            <a:off x="480238" y="323142"/>
            <a:ext cx="8035200" cy="3288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3" name="Google Shape;253;p60"/>
          <p:cNvSpPr txBox="1">
            <a:spLocks noGrp="1"/>
          </p:cNvSpPr>
          <p:nvPr>
            <p:ph type="body" idx="1"/>
          </p:nvPr>
        </p:nvSpPr>
        <p:spPr>
          <a:xfrm>
            <a:off x="480500" y="1639875"/>
            <a:ext cx="3859800" cy="3240600"/>
          </a:xfrm>
          <a:prstGeom prst="rect">
            <a:avLst/>
          </a:prstGeom>
          <a:noFill/>
          <a:ln>
            <a:noFill/>
          </a:ln>
        </p:spPr>
        <p:txBody>
          <a:bodyPr spcFirstLastPara="1" wrap="square" lIns="0" tIns="45700" rIns="0" bIns="45700" anchor="t" anchorCtr="0">
            <a:noAutofit/>
          </a:bodyPr>
          <a:lstStyle>
            <a:lvl1pPr marL="342892" marR="0" lvl="0" indent="-238119"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Lato"/>
                <a:ea typeface="Lato"/>
                <a:cs typeface="Lato"/>
                <a:sym typeface="Lato"/>
              </a:defRPr>
            </a:lvl1pPr>
            <a:lvl2pPr marL="685783" marR="0" lvl="1" indent="-228594"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Lato"/>
                <a:ea typeface="Lato"/>
                <a:cs typeface="Lato"/>
                <a:sym typeface="Lato"/>
              </a:defRPr>
            </a:lvl2pPr>
            <a:lvl3pPr marL="1028675" marR="0" lvl="2" indent="-221450" algn="l" rtl="0">
              <a:lnSpc>
                <a:spcPct val="90000"/>
              </a:lnSpc>
              <a:spcBef>
                <a:spcPts val="375"/>
              </a:spcBef>
              <a:spcAft>
                <a:spcPts val="0"/>
              </a:spcAft>
              <a:buClr>
                <a:schemeClr val="dk2"/>
              </a:buClr>
              <a:buSzPts val="1050"/>
              <a:buFont typeface="Arial"/>
              <a:buChar char="•"/>
              <a:defRPr sz="1050" b="0" i="0" u="none" strike="noStrike" cap="none">
                <a:solidFill>
                  <a:schemeClr val="dk2"/>
                </a:solidFill>
                <a:latin typeface="Lato"/>
                <a:ea typeface="Lato"/>
                <a:cs typeface="Lato"/>
                <a:sym typeface="Lato"/>
              </a:defRPr>
            </a:lvl3pPr>
            <a:lvl4pPr marL="1371566" marR="0" lvl="3" indent="-219070" algn="l" rtl="0">
              <a:lnSpc>
                <a:spcPct val="90000"/>
              </a:lnSpc>
              <a:spcBef>
                <a:spcPts val="375"/>
              </a:spcBef>
              <a:spcAft>
                <a:spcPts val="0"/>
              </a:spcAft>
              <a:buClr>
                <a:schemeClr val="dk2"/>
              </a:buClr>
              <a:buSzPts val="1000"/>
              <a:buFont typeface="Arial"/>
              <a:buChar char="•"/>
              <a:defRPr sz="1000" b="0" i="0" u="none" strike="noStrike" cap="none">
                <a:solidFill>
                  <a:schemeClr val="dk2"/>
                </a:solidFill>
                <a:latin typeface="Lato"/>
                <a:ea typeface="Lato"/>
                <a:cs typeface="Lato"/>
                <a:sym typeface="Lato"/>
              </a:defRPr>
            </a:lvl4pPr>
            <a:lvl5pPr marL="1714457" marR="0" lvl="4" indent="-209545" algn="l" rtl="0">
              <a:lnSpc>
                <a:spcPct val="90000"/>
              </a:lnSpc>
              <a:spcBef>
                <a:spcPts val="375"/>
              </a:spcBef>
              <a:spcAft>
                <a:spcPts val="0"/>
              </a:spcAft>
              <a:buClr>
                <a:schemeClr val="dk2"/>
              </a:buClr>
              <a:buSzPts val="800"/>
              <a:buFont typeface="Arial"/>
              <a:buChar char="•"/>
              <a:defRPr sz="800" b="0" i="0" u="none" strike="noStrike" cap="none">
                <a:solidFill>
                  <a:schemeClr val="dk2"/>
                </a:solidFill>
                <a:latin typeface="Lato"/>
                <a:ea typeface="Lato"/>
                <a:cs typeface="Lato"/>
                <a:sym typeface="Lato"/>
              </a:defRPr>
            </a:lvl5pPr>
            <a:lvl6pPr marL="2057348" marR="0" lvl="5" indent="-204783" algn="l" rtl="0">
              <a:lnSpc>
                <a:spcPct val="90000"/>
              </a:lnSpc>
              <a:spcBef>
                <a:spcPts val="375"/>
              </a:spcBef>
              <a:spcAft>
                <a:spcPts val="0"/>
              </a:spcAft>
              <a:buClr>
                <a:schemeClr val="dk2"/>
              </a:buClr>
              <a:buSzPts val="700"/>
              <a:buFont typeface="Lato"/>
              <a:buChar char="•"/>
              <a:defRPr sz="700" b="0" i="0" u="none" strike="noStrike" cap="none">
                <a:solidFill>
                  <a:schemeClr val="dk2"/>
                </a:solidFill>
                <a:latin typeface="Lato"/>
                <a:ea typeface="Lato"/>
                <a:cs typeface="Lato"/>
                <a:sym typeface="Lato"/>
              </a:defRPr>
            </a:lvl6pPr>
            <a:lvl7pPr marL="2400240" marR="0" lvl="6" indent="-200020" algn="l" rtl="0">
              <a:lnSpc>
                <a:spcPct val="90000"/>
              </a:lnSpc>
              <a:spcBef>
                <a:spcPts val="375"/>
              </a:spcBef>
              <a:spcAft>
                <a:spcPts val="0"/>
              </a:spcAft>
              <a:buClr>
                <a:schemeClr val="dk2"/>
              </a:buClr>
              <a:buSzPts val="600"/>
              <a:buFont typeface="Lato"/>
              <a:buChar char="•"/>
              <a:defRPr sz="600" b="0" i="0" u="none" strike="noStrike" cap="none">
                <a:solidFill>
                  <a:schemeClr val="dk2"/>
                </a:solidFill>
                <a:latin typeface="Lato"/>
                <a:ea typeface="Lato"/>
                <a:cs typeface="Lato"/>
                <a:sym typeface="Lato"/>
              </a:defRPr>
            </a:lvl7pPr>
            <a:lvl8pPr marL="2743132" marR="0" lvl="7" indent="-195258" algn="l" rtl="0">
              <a:lnSpc>
                <a:spcPct val="90000"/>
              </a:lnSpc>
              <a:spcBef>
                <a:spcPts val="375"/>
              </a:spcBef>
              <a:spcAft>
                <a:spcPts val="0"/>
              </a:spcAft>
              <a:buClr>
                <a:schemeClr val="dk2"/>
              </a:buClr>
              <a:buSzPts val="500"/>
              <a:buFont typeface="Lato"/>
              <a:buChar char="•"/>
              <a:defRPr sz="500" b="0" i="0" u="none" strike="noStrike" cap="none">
                <a:solidFill>
                  <a:schemeClr val="dk2"/>
                </a:solidFill>
                <a:latin typeface="Lato"/>
                <a:ea typeface="Lato"/>
                <a:cs typeface="Lato"/>
                <a:sym typeface="Lato"/>
              </a:defRPr>
            </a:lvl8pPr>
            <a:lvl9pPr marL="3086023" marR="0" lvl="8" indent="-190496" algn="l" rtl="0">
              <a:lnSpc>
                <a:spcPct val="90000"/>
              </a:lnSpc>
              <a:spcBef>
                <a:spcPts val="375"/>
              </a:spcBef>
              <a:spcAft>
                <a:spcPts val="0"/>
              </a:spcAft>
              <a:buClr>
                <a:schemeClr val="dk2"/>
              </a:buClr>
              <a:buSzPts val="400"/>
              <a:buFont typeface="Lato"/>
              <a:buChar char="•"/>
              <a:defRPr sz="400" b="0" i="0" u="none" strike="noStrike" cap="none">
                <a:solidFill>
                  <a:schemeClr val="dk2"/>
                </a:solidFill>
                <a:latin typeface="Lato"/>
                <a:ea typeface="Lato"/>
                <a:cs typeface="Lato"/>
                <a:sym typeface="Lato"/>
              </a:defRPr>
            </a:lvl9pPr>
          </a:lstStyle>
          <a:p>
            <a:endParaRPr/>
          </a:p>
        </p:txBody>
      </p:sp>
      <p:sp>
        <p:nvSpPr>
          <p:cNvPr id="254" name="Google Shape;254;p60"/>
          <p:cNvSpPr txBox="1">
            <a:spLocks noGrp="1"/>
          </p:cNvSpPr>
          <p:nvPr>
            <p:ph type="body" idx="2"/>
          </p:nvPr>
        </p:nvSpPr>
        <p:spPr>
          <a:xfrm>
            <a:off x="4655550" y="1639875"/>
            <a:ext cx="3859800" cy="3240600"/>
          </a:xfrm>
          <a:prstGeom prst="rect">
            <a:avLst/>
          </a:prstGeom>
          <a:noFill/>
          <a:ln>
            <a:noFill/>
          </a:ln>
        </p:spPr>
        <p:txBody>
          <a:bodyPr spcFirstLastPara="1" wrap="square" lIns="0" tIns="45700" rIns="0" bIns="45700" anchor="t" anchorCtr="0">
            <a:noAutofit/>
          </a:bodyPr>
          <a:lstStyle>
            <a:lvl1pPr marL="342892" marR="0" lvl="0" indent="-238119"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Lato"/>
                <a:ea typeface="Lato"/>
                <a:cs typeface="Lato"/>
                <a:sym typeface="Lato"/>
              </a:defRPr>
            </a:lvl1pPr>
            <a:lvl2pPr marL="685783" marR="0" lvl="1" indent="-228594"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Lato"/>
                <a:ea typeface="Lato"/>
                <a:cs typeface="Lato"/>
                <a:sym typeface="Lato"/>
              </a:defRPr>
            </a:lvl2pPr>
            <a:lvl3pPr marL="1028675" marR="0" lvl="2" indent="-221450" algn="l" rtl="0">
              <a:lnSpc>
                <a:spcPct val="90000"/>
              </a:lnSpc>
              <a:spcBef>
                <a:spcPts val="375"/>
              </a:spcBef>
              <a:spcAft>
                <a:spcPts val="0"/>
              </a:spcAft>
              <a:buClr>
                <a:schemeClr val="dk2"/>
              </a:buClr>
              <a:buSzPts val="1050"/>
              <a:buFont typeface="Arial"/>
              <a:buChar char="•"/>
              <a:defRPr sz="1050" b="0" i="0" u="none" strike="noStrike" cap="none">
                <a:solidFill>
                  <a:schemeClr val="dk2"/>
                </a:solidFill>
                <a:latin typeface="Lato"/>
                <a:ea typeface="Lato"/>
                <a:cs typeface="Lato"/>
                <a:sym typeface="Lato"/>
              </a:defRPr>
            </a:lvl3pPr>
            <a:lvl4pPr marL="1371566" marR="0" lvl="3" indent="-219070" algn="l" rtl="0">
              <a:lnSpc>
                <a:spcPct val="90000"/>
              </a:lnSpc>
              <a:spcBef>
                <a:spcPts val="375"/>
              </a:spcBef>
              <a:spcAft>
                <a:spcPts val="0"/>
              </a:spcAft>
              <a:buClr>
                <a:schemeClr val="dk2"/>
              </a:buClr>
              <a:buSzPts val="1000"/>
              <a:buFont typeface="Arial"/>
              <a:buChar char="•"/>
              <a:defRPr sz="1000" b="0" i="0" u="none" strike="noStrike" cap="none">
                <a:solidFill>
                  <a:schemeClr val="dk2"/>
                </a:solidFill>
                <a:latin typeface="Lato"/>
                <a:ea typeface="Lato"/>
                <a:cs typeface="Lato"/>
                <a:sym typeface="Lato"/>
              </a:defRPr>
            </a:lvl4pPr>
            <a:lvl5pPr marL="1714457" marR="0" lvl="4" indent="-209545" algn="l" rtl="0">
              <a:lnSpc>
                <a:spcPct val="90000"/>
              </a:lnSpc>
              <a:spcBef>
                <a:spcPts val="375"/>
              </a:spcBef>
              <a:spcAft>
                <a:spcPts val="0"/>
              </a:spcAft>
              <a:buClr>
                <a:schemeClr val="dk2"/>
              </a:buClr>
              <a:buSzPts val="800"/>
              <a:buFont typeface="Arial"/>
              <a:buChar char="•"/>
              <a:defRPr sz="800" b="0" i="0" u="none" strike="noStrike" cap="none">
                <a:solidFill>
                  <a:schemeClr val="dk2"/>
                </a:solidFill>
                <a:latin typeface="Lato"/>
                <a:ea typeface="Lato"/>
                <a:cs typeface="Lato"/>
                <a:sym typeface="Lato"/>
              </a:defRPr>
            </a:lvl5pPr>
            <a:lvl6pPr marL="2057348" marR="0" lvl="5" indent="-204783" algn="l" rtl="0">
              <a:lnSpc>
                <a:spcPct val="90000"/>
              </a:lnSpc>
              <a:spcBef>
                <a:spcPts val="375"/>
              </a:spcBef>
              <a:spcAft>
                <a:spcPts val="0"/>
              </a:spcAft>
              <a:buClr>
                <a:schemeClr val="dk2"/>
              </a:buClr>
              <a:buSzPts val="700"/>
              <a:buFont typeface="Lato"/>
              <a:buChar char="•"/>
              <a:defRPr sz="700" b="0" i="0" u="none" strike="noStrike" cap="none">
                <a:solidFill>
                  <a:schemeClr val="dk2"/>
                </a:solidFill>
                <a:latin typeface="Lato"/>
                <a:ea typeface="Lato"/>
                <a:cs typeface="Lato"/>
                <a:sym typeface="Lato"/>
              </a:defRPr>
            </a:lvl6pPr>
            <a:lvl7pPr marL="2400240" marR="0" lvl="6" indent="-200020" algn="l" rtl="0">
              <a:lnSpc>
                <a:spcPct val="90000"/>
              </a:lnSpc>
              <a:spcBef>
                <a:spcPts val="375"/>
              </a:spcBef>
              <a:spcAft>
                <a:spcPts val="0"/>
              </a:spcAft>
              <a:buClr>
                <a:schemeClr val="dk2"/>
              </a:buClr>
              <a:buSzPts val="600"/>
              <a:buFont typeface="Lato"/>
              <a:buChar char="•"/>
              <a:defRPr sz="600" b="0" i="0" u="none" strike="noStrike" cap="none">
                <a:solidFill>
                  <a:schemeClr val="dk2"/>
                </a:solidFill>
                <a:latin typeface="Lato"/>
                <a:ea typeface="Lato"/>
                <a:cs typeface="Lato"/>
                <a:sym typeface="Lato"/>
              </a:defRPr>
            </a:lvl7pPr>
            <a:lvl8pPr marL="2743132" marR="0" lvl="7" indent="-195258" algn="l" rtl="0">
              <a:lnSpc>
                <a:spcPct val="90000"/>
              </a:lnSpc>
              <a:spcBef>
                <a:spcPts val="375"/>
              </a:spcBef>
              <a:spcAft>
                <a:spcPts val="0"/>
              </a:spcAft>
              <a:buClr>
                <a:schemeClr val="dk2"/>
              </a:buClr>
              <a:buSzPts val="500"/>
              <a:buFont typeface="Lato"/>
              <a:buChar char="•"/>
              <a:defRPr sz="500" b="0" i="0" u="none" strike="noStrike" cap="none">
                <a:solidFill>
                  <a:schemeClr val="dk2"/>
                </a:solidFill>
                <a:latin typeface="Lato"/>
                <a:ea typeface="Lato"/>
                <a:cs typeface="Lato"/>
                <a:sym typeface="Lato"/>
              </a:defRPr>
            </a:lvl8pPr>
            <a:lvl9pPr marL="3086023" marR="0" lvl="8" indent="-190496" algn="l" rtl="0">
              <a:lnSpc>
                <a:spcPct val="90000"/>
              </a:lnSpc>
              <a:spcBef>
                <a:spcPts val="375"/>
              </a:spcBef>
              <a:spcAft>
                <a:spcPts val="0"/>
              </a:spcAft>
              <a:buClr>
                <a:schemeClr val="dk2"/>
              </a:buClr>
              <a:buSzPts val="400"/>
              <a:buFont typeface="Lato"/>
              <a:buChar char="•"/>
              <a:defRPr sz="400" b="0" i="0" u="none" strike="noStrike" cap="none">
                <a:solidFill>
                  <a:schemeClr val="dk2"/>
                </a:solidFill>
                <a:latin typeface="Lato"/>
                <a:ea typeface="Lato"/>
                <a:cs typeface="Lato"/>
                <a:sym typeface="Lato"/>
              </a:defRPr>
            </a:lvl9pPr>
          </a:lstStyle>
          <a:p>
            <a:endParaRPr/>
          </a:p>
        </p:txBody>
      </p:sp>
      <p:sp>
        <p:nvSpPr>
          <p:cNvPr id="255" name="Google Shape;255;p60"/>
          <p:cNvSpPr txBox="1">
            <a:spLocks noGrp="1"/>
          </p:cNvSpPr>
          <p:nvPr>
            <p:ph type="title" idx="3"/>
          </p:nvPr>
        </p:nvSpPr>
        <p:spPr>
          <a:xfrm>
            <a:off x="493450" y="956700"/>
            <a:ext cx="3859800" cy="618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2"/>
              </a:buClr>
              <a:buSzPts val="1600"/>
              <a:buFont typeface="Lato"/>
              <a:buNone/>
              <a:defRPr sz="1600" b="1" i="0" u="none" strike="noStrike" cap="none">
                <a:solidFill>
                  <a:schemeClr val="dk2"/>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6" name="Google Shape;256;p60"/>
          <p:cNvSpPr txBox="1">
            <a:spLocks noGrp="1"/>
          </p:cNvSpPr>
          <p:nvPr>
            <p:ph type="title" idx="4"/>
          </p:nvPr>
        </p:nvSpPr>
        <p:spPr>
          <a:xfrm>
            <a:off x="4655550" y="956700"/>
            <a:ext cx="3859800" cy="618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2"/>
              </a:buClr>
              <a:buSzPts val="1600"/>
              <a:buFont typeface="Lato"/>
              <a:buNone/>
              <a:defRPr sz="1600" b="1" i="0" u="none" strike="noStrike" cap="none">
                <a:solidFill>
                  <a:schemeClr val="dk2"/>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902883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Only 1">
  <p:cSld name="1_Title Only 1">
    <p:spTree>
      <p:nvGrpSpPr>
        <p:cNvPr id="1" name="Shape 257"/>
        <p:cNvGrpSpPr/>
        <p:nvPr/>
      </p:nvGrpSpPr>
      <p:grpSpPr>
        <a:xfrm>
          <a:off x="0" y="0"/>
          <a:ext cx="0" cy="0"/>
          <a:chOff x="0" y="0"/>
          <a:chExt cx="0" cy="0"/>
        </a:xfrm>
      </p:grpSpPr>
      <p:sp>
        <p:nvSpPr>
          <p:cNvPr id="258" name="Google Shape;258;p61"/>
          <p:cNvSpPr txBox="1">
            <a:spLocks noGrp="1"/>
          </p:cNvSpPr>
          <p:nvPr>
            <p:ph type="title"/>
          </p:nvPr>
        </p:nvSpPr>
        <p:spPr>
          <a:xfrm>
            <a:off x="480238" y="323142"/>
            <a:ext cx="8035200" cy="5523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14670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_Content 2 1">
  <p:cSld name="Title_Content 2 1">
    <p:spTree>
      <p:nvGrpSpPr>
        <p:cNvPr id="1" name="Shape 259"/>
        <p:cNvGrpSpPr/>
        <p:nvPr/>
      </p:nvGrpSpPr>
      <p:grpSpPr>
        <a:xfrm>
          <a:off x="0" y="0"/>
          <a:ext cx="0" cy="0"/>
          <a:chOff x="0" y="0"/>
          <a:chExt cx="0" cy="0"/>
        </a:xfrm>
      </p:grpSpPr>
      <p:sp>
        <p:nvSpPr>
          <p:cNvPr id="260" name="Google Shape;260;p62"/>
          <p:cNvSpPr txBox="1">
            <a:spLocks noGrp="1"/>
          </p:cNvSpPr>
          <p:nvPr>
            <p:ph type="title"/>
          </p:nvPr>
        </p:nvSpPr>
        <p:spPr>
          <a:xfrm>
            <a:off x="480238" y="323143"/>
            <a:ext cx="8035200" cy="3987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1" name="Google Shape;261;p62"/>
          <p:cNvSpPr txBox="1">
            <a:spLocks noGrp="1"/>
          </p:cNvSpPr>
          <p:nvPr>
            <p:ph type="body" idx="1"/>
          </p:nvPr>
        </p:nvSpPr>
        <p:spPr>
          <a:xfrm>
            <a:off x="480238" y="847941"/>
            <a:ext cx="8035200" cy="3972300"/>
          </a:xfrm>
          <a:prstGeom prst="rect">
            <a:avLst/>
          </a:prstGeom>
          <a:noFill/>
          <a:ln>
            <a:noFill/>
          </a:ln>
        </p:spPr>
        <p:txBody>
          <a:bodyPr spcFirstLastPara="1" wrap="square" lIns="91425" tIns="45700" rIns="91425" bIns="45700" anchor="t" anchorCtr="0">
            <a:noAutofit/>
          </a:bodyPr>
          <a:lstStyle>
            <a:lvl1pPr marL="342892" marR="0" lvl="0" indent="-238119"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685783" marR="0" lvl="1" indent="-242882" algn="l" rtl="0">
              <a:lnSpc>
                <a:spcPct val="90000"/>
              </a:lnSpc>
              <a:spcBef>
                <a:spcPts val="375"/>
              </a:spcBef>
              <a:spcAft>
                <a:spcPts val="0"/>
              </a:spcAft>
              <a:buClr>
                <a:schemeClr val="dk2"/>
              </a:buClr>
              <a:buSzPts val="1500"/>
              <a:buFont typeface="Courier New"/>
              <a:buChar char="o"/>
              <a:defRPr sz="1500" b="0" i="0" u="none" strike="noStrike" cap="none">
                <a:solidFill>
                  <a:schemeClr val="dk2"/>
                </a:solidFill>
                <a:latin typeface="Arial"/>
                <a:ea typeface="Arial"/>
                <a:cs typeface="Arial"/>
                <a:sym typeface="Arial"/>
              </a:defRPr>
            </a:lvl2pPr>
            <a:lvl3pPr marL="1028675" marR="0" lvl="2" indent="-171446" algn="l" rtl="0">
              <a:lnSpc>
                <a:spcPct val="90000"/>
              </a:lnSpc>
              <a:spcBef>
                <a:spcPts val="375"/>
              </a:spcBef>
              <a:spcAft>
                <a:spcPts val="0"/>
              </a:spcAft>
              <a:buClr>
                <a:schemeClr val="dk2"/>
              </a:buClr>
              <a:buSzPts val="1350"/>
              <a:buFont typeface="Arial"/>
              <a:buNone/>
              <a:defRPr sz="1350" b="0" i="0" u="none" strike="noStrike" cap="none">
                <a:solidFill>
                  <a:schemeClr val="dk2"/>
                </a:solidFill>
                <a:latin typeface="Arial"/>
                <a:ea typeface="Arial"/>
                <a:cs typeface="Arial"/>
                <a:sym typeface="Arial"/>
              </a:defRPr>
            </a:lvl3pPr>
            <a:lvl4pPr marL="1371566" marR="0" lvl="3" indent="-228594"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1714457" marR="0" lvl="4" indent="-228594"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057348" marR="0" lvl="5"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2400240" marR="0" lvl="6"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2743132" marR="0" lvl="7"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3086023" marR="0" lvl="8"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6927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2"/>
        <p:cNvGrpSpPr/>
        <p:nvPr/>
      </p:nvGrpSpPr>
      <p:grpSpPr>
        <a:xfrm>
          <a:off x="0" y="0"/>
          <a:ext cx="0" cy="0"/>
          <a:chOff x="0" y="0"/>
          <a:chExt cx="0" cy="0"/>
        </a:xfrm>
      </p:grpSpPr>
      <p:sp>
        <p:nvSpPr>
          <p:cNvPr id="263" name="Google Shape;263;p63"/>
          <p:cNvSpPr txBox="1">
            <a:spLocks noGrp="1"/>
          </p:cNvSpPr>
          <p:nvPr>
            <p:ph type="title"/>
          </p:nvPr>
        </p:nvSpPr>
        <p:spPr>
          <a:xfrm>
            <a:off x="480239" y="323141"/>
            <a:ext cx="8035200" cy="3987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dk1"/>
              </a:buClr>
              <a:buSzPts val="3600"/>
              <a:buFont typeface="Roboto Slab"/>
              <a:buNone/>
              <a:defRPr sz="33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4" name="Google Shape;264;p63"/>
          <p:cNvSpPr txBox="1">
            <a:spLocks noGrp="1"/>
          </p:cNvSpPr>
          <p:nvPr>
            <p:ph type="ftr" idx="11"/>
          </p:nvPr>
        </p:nvSpPr>
        <p:spPr>
          <a:xfrm>
            <a:off x="838200" y="4866513"/>
            <a:ext cx="4461600" cy="1371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607EA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762683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65"/>
        <p:cNvGrpSpPr/>
        <p:nvPr/>
      </p:nvGrpSpPr>
      <p:grpSpPr>
        <a:xfrm>
          <a:off x="0" y="0"/>
          <a:ext cx="0" cy="0"/>
          <a:chOff x="0" y="0"/>
          <a:chExt cx="0" cy="0"/>
        </a:xfrm>
      </p:grpSpPr>
      <p:sp>
        <p:nvSpPr>
          <p:cNvPr id="266" name="Google Shape;266;p64"/>
          <p:cNvSpPr txBox="1">
            <a:spLocks noGrp="1"/>
          </p:cNvSpPr>
          <p:nvPr>
            <p:ph type="title"/>
          </p:nvPr>
        </p:nvSpPr>
        <p:spPr>
          <a:xfrm>
            <a:off x="285750" y="228600"/>
            <a:ext cx="8572500" cy="3877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80010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mp; Content" type="obj">
  <p:cSld name="1_Title &amp; Content">
    <p:bg>
      <p:bgPr>
        <a:gradFill>
          <a:gsLst>
            <a:gs pos="0">
              <a:schemeClr val="accent6"/>
            </a:gs>
            <a:gs pos="26000">
              <a:schemeClr val="lt1"/>
            </a:gs>
            <a:gs pos="100000">
              <a:schemeClr val="accent1"/>
            </a:gs>
          </a:gsLst>
          <a:lin ang="2700000" scaled="0"/>
        </a:gradFill>
        <a:effectLst/>
      </p:bgPr>
    </p:bg>
    <p:spTree>
      <p:nvGrpSpPr>
        <p:cNvPr id="1" name="Shape 267"/>
        <p:cNvGrpSpPr/>
        <p:nvPr/>
      </p:nvGrpSpPr>
      <p:grpSpPr>
        <a:xfrm>
          <a:off x="0" y="0"/>
          <a:ext cx="0" cy="0"/>
          <a:chOff x="0" y="0"/>
          <a:chExt cx="0" cy="0"/>
        </a:xfrm>
      </p:grpSpPr>
      <p:sp>
        <p:nvSpPr>
          <p:cNvPr id="268" name="Google Shape;268;p65"/>
          <p:cNvSpPr txBox="1">
            <a:spLocks noGrp="1"/>
          </p:cNvSpPr>
          <p:nvPr>
            <p:ph type="title"/>
          </p:nvPr>
        </p:nvSpPr>
        <p:spPr>
          <a:xfrm>
            <a:off x="285750" y="228600"/>
            <a:ext cx="8572500" cy="3877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9" name="Google Shape;269;p65"/>
          <p:cNvSpPr txBox="1">
            <a:spLocks noGrp="1"/>
          </p:cNvSpPr>
          <p:nvPr>
            <p:ph type="body" idx="1"/>
          </p:nvPr>
        </p:nvSpPr>
        <p:spPr>
          <a:xfrm>
            <a:off x="285750" y="1200150"/>
            <a:ext cx="8572500" cy="3314700"/>
          </a:xfrm>
          <a:prstGeom prst="rect">
            <a:avLst/>
          </a:prstGeom>
          <a:noFill/>
          <a:ln>
            <a:noFill/>
          </a:ln>
        </p:spPr>
        <p:txBody>
          <a:bodyPr spcFirstLastPara="1" wrap="square" lIns="0" tIns="0" rIns="0" bIns="0" anchor="t" anchorCtr="0">
            <a:noAutofit/>
          </a:bodyPr>
          <a:lstStyle>
            <a:lvl1pPr marL="342892" marR="0" lvl="0" indent="-257168" algn="l" rtl="0">
              <a:lnSpc>
                <a:spcPct val="100000"/>
              </a:lnSpc>
              <a:spcBef>
                <a:spcPts val="12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685783" marR="0" lvl="1" indent="-238119" algn="l" rtl="0">
              <a:lnSpc>
                <a:spcPct val="100000"/>
              </a:lnSpc>
              <a:spcBef>
                <a:spcPts val="3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028675" marR="0" lvl="2" indent="-223832" algn="l" rtl="0">
              <a:lnSpc>
                <a:spcPct val="100000"/>
              </a:lnSpc>
              <a:spcBef>
                <a:spcPts val="3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3pPr>
            <a:lvl4pPr marL="1371566" marR="0" lvl="3" indent="-214308"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4pPr>
            <a:lvl5pPr marL="1714457" marR="0" lvl="4" indent="-214308"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5pPr>
            <a:lvl6pPr marL="2057348" marR="0" lvl="5"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2400240" marR="0" lvl="6"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2743132" marR="0" lvl="7"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3086023" marR="0" lvl="8" indent="-23573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2892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094975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_blank bg">
  <p:cSld name="1_blank bg">
    <p:bg>
      <p:bgPr>
        <a:blipFill>
          <a:blip r:embed="rId2">
            <a:alphaModFix/>
          </a:blip>
          <a:stretch>
            <a:fillRect/>
          </a:stretch>
        </a:blipFill>
        <a:effectLst/>
      </p:bgPr>
    </p:bg>
    <p:spTree>
      <p:nvGrpSpPr>
        <p:cNvPr id="1" name="Shape 270"/>
        <p:cNvGrpSpPr/>
        <p:nvPr/>
      </p:nvGrpSpPr>
      <p:grpSpPr>
        <a:xfrm>
          <a:off x="0" y="0"/>
          <a:ext cx="0" cy="0"/>
          <a:chOff x="0" y="0"/>
          <a:chExt cx="0" cy="0"/>
        </a:xfrm>
      </p:grpSpPr>
      <p:pic>
        <p:nvPicPr>
          <p:cNvPr id="271" name="Google Shape;271;p66"/>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272" name="Google Shape;272;p66" descr="                              Dell - Internal Use - Confidential&#10;"/>
          <p:cNvSpPr txBox="1"/>
          <p:nvPr/>
        </p:nvSpPr>
        <p:spPr>
          <a:xfrm>
            <a:off x="4200104" y="5022289"/>
            <a:ext cx="743793"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500"/>
              <a:buFont typeface="Arial"/>
              <a:buNone/>
            </a:pPr>
            <a:r>
              <a:rPr lang="en-US" sz="500" b="0" i="0" u="none" strike="noStrike" cap="none">
                <a:solidFill>
                  <a:schemeClr val="dk1"/>
                </a:solidFill>
                <a:latin typeface="Arial"/>
                <a:ea typeface="Arial"/>
                <a:cs typeface="Arial"/>
                <a:sym typeface="Arial"/>
              </a:rPr>
              <a:t>© Copyright 2022 Dell Inc.</a:t>
            </a: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354379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Horizon line center">
  <p:cSld name="Horizon line center">
    <p:bg>
      <p:bgPr>
        <a:blipFill>
          <a:blip r:embed="rId2">
            <a:alphaModFix/>
          </a:blip>
          <a:stretch>
            <a:fillRect/>
          </a:stretch>
        </a:blipFill>
        <a:effectLst/>
      </p:bgPr>
    </p:bg>
    <p:spTree>
      <p:nvGrpSpPr>
        <p:cNvPr id="1" name="Shape 273"/>
        <p:cNvGrpSpPr/>
        <p:nvPr/>
      </p:nvGrpSpPr>
      <p:grpSpPr>
        <a:xfrm>
          <a:off x="0" y="0"/>
          <a:ext cx="0" cy="0"/>
          <a:chOff x="0" y="0"/>
          <a:chExt cx="0" cy="0"/>
        </a:xfrm>
      </p:grpSpPr>
      <p:pic>
        <p:nvPicPr>
          <p:cNvPr id="274" name="Google Shape;274;p67"/>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275" name="Google Shape;275;p67" descr="                              Dell - Internal Use - Confidential&#10;"/>
          <p:cNvSpPr txBox="1"/>
          <p:nvPr/>
        </p:nvSpPr>
        <p:spPr>
          <a:xfrm>
            <a:off x="4200104" y="5022289"/>
            <a:ext cx="743793"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500"/>
              <a:buFont typeface="Arial"/>
              <a:buNone/>
            </a:pPr>
            <a:r>
              <a:rPr lang="en-US" sz="500" b="0" i="0" u="none" strike="noStrike" cap="none">
                <a:solidFill>
                  <a:schemeClr val="dk1"/>
                </a:solidFill>
                <a:latin typeface="Arial"/>
                <a:ea typeface="Arial"/>
                <a:cs typeface="Arial"/>
                <a:sym typeface="Arial"/>
              </a:rPr>
              <a:t>© Copyright 2022 Dell Inc.</a:t>
            </a:r>
            <a:endParaRPr sz="1800">
              <a:solidFill>
                <a:schemeClr val="dk1"/>
              </a:solidFill>
              <a:latin typeface="Arial"/>
              <a:ea typeface="Arial"/>
              <a:cs typeface="Arial"/>
              <a:sym typeface="Arial"/>
            </a:endParaRPr>
          </a:p>
        </p:txBody>
      </p:sp>
      <p:sp>
        <p:nvSpPr>
          <p:cNvPr id="276" name="Google Shape;276;p67" descr="{&quot;HashCode&quot;:-1912962988,&quot;Placement&quot;:&quot;Footer&quot;}"/>
          <p:cNvSpPr txBox="1"/>
          <p:nvPr/>
        </p:nvSpPr>
        <p:spPr>
          <a:xfrm>
            <a:off x="104777" y="5003338"/>
            <a:ext cx="735779"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500"/>
              <a:buFont typeface="Arial"/>
              <a:buNone/>
            </a:pPr>
            <a:r>
              <a:rPr lang="en-US" sz="500" b="0" i="0" u="none" strike="noStrike" cap="none">
                <a:solidFill>
                  <a:schemeClr val="dk1"/>
                </a:solidFill>
                <a:latin typeface="Arial"/>
                <a:ea typeface="Arial"/>
                <a:cs typeface="Arial"/>
                <a:sym typeface="Arial"/>
              </a:rPr>
              <a:t>Internal Use - Confidential</a:t>
            </a: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207006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over with subtitle">
  <p:cSld name="Cover with subtitle">
    <p:bg>
      <p:bgPr>
        <a:blipFill>
          <a:blip r:embed="rId2">
            <a:alphaModFix/>
          </a:blip>
          <a:stretch>
            <a:fillRect/>
          </a:stretch>
        </a:blipFill>
        <a:effectLst/>
      </p:bgPr>
    </p:bg>
    <p:spTree>
      <p:nvGrpSpPr>
        <p:cNvPr id="1" name="Shape 11"/>
        <p:cNvGrpSpPr/>
        <p:nvPr/>
      </p:nvGrpSpPr>
      <p:grpSpPr>
        <a:xfrm>
          <a:off x="0" y="0"/>
          <a:ext cx="0" cy="0"/>
          <a:chOff x="0" y="0"/>
          <a:chExt cx="0" cy="0"/>
        </a:xfrm>
      </p:grpSpPr>
      <p:grpSp>
        <p:nvGrpSpPr>
          <p:cNvPr id="12" name="Google Shape;12;p24"/>
          <p:cNvGrpSpPr/>
          <p:nvPr/>
        </p:nvGrpSpPr>
        <p:grpSpPr>
          <a:xfrm>
            <a:off x="519065" y="1072875"/>
            <a:ext cx="3572160" cy="1519561"/>
            <a:chOff x="519065" y="1394421"/>
            <a:chExt cx="3572160" cy="1519561"/>
          </a:xfrm>
        </p:grpSpPr>
        <p:pic>
          <p:nvPicPr>
            <p:cNvPr id="13" name="Google Shape;13;p24"/>
            <p:cNvPicPr preferRelativeResize="0"/>
            <p:nvPr/>
          </p:nvPicPr>
          <p:blipFill rotWithShape="1">
            <a:blip r:embed="rId3">
              <a:alphaModFix/>
            </a:blip>
            <a:srcRect/>
            <a:stretch/>
          </p:blipFill>
          <p:spPr>
            <a:xfrm>
              <a:off x="519065" y="2392183"/>
              <a:ext cx="3572160" cy="521799"/>
            </a:xfrm>
            <a:prstGeom prst="rect">
              <a:avLst/>
            </a:prstGeom>
            <a:noFill/>
            <a:ln>
              <a:noFill/>
            </a:ln>
          </p:spPr>
        </p:pic>
        <p:pic>
          <p:nvPicPr>
            <p:cNvPr id="14" name="Google Shape;14;p24"/>
            <p:cNvPicPr preferRelativeResize="0"/>
            <p:nvPr/>
          </p:nvPicPr>
          <p:blipFill rotWithShape="1">
            <a:blip r:embed="rId4">
              <a:alphaModFix/>
            </a:blip>
            <a:srcRect/>
            <a:stretch/>
          </p:blipFill>
          <p:spPr>
            <a:xfrm>
              <a:off x="520496" y="1394421"/>
              <a:ext cx="3568288" cy="463086"/>
            </a:xfrm>
            <a:prstGeom prst="rect">
              <a:avLst/>
            </a:prstGeom>
            <a:noFill/>
            <a:ln>
              <a:noFill/>
            </a:ln>
          </p:spPr>
        </p:pic>
      </p:grpSp>
      <p:sp>
        <p:nvSpPr>
          <p:cNvPr id="15" name="Google Shape;15;p24"/>
          <p:cNvSpPr txBox="1">
            <a:spLocks noGrp="1"/>
          </p:cNvSpPr>
          <p:nvPr>
            <p:ph type="title"/>
          </p:nvPr>
        </p:nvSpPr>
        <p:spPr>
          <a:xfrm>
            <a:off x="520819" y="3630734"/>
            <a:ext cx="8131194" cy="2769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000"/>
              <a:buFont typeface="Arial"/>
              <a:buNone/>
              <a:defRPr sz="20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79263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subtitle blue bkgd">
  <p:cSld name="Title &amp; subtitle blue bkgd">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285750" y="228601"/>
            <a:ext cx="8572500" cy="430887"/>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SzPts val="1400"/>
              <a:buNone/>
              <a:defRPr sz="2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8" name="Google Shape;18;p42"/>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19" name="Google Shape;19;p42"/>
          <p:cNvSpPr txBox="1">
            <a:spLocks noGrp="1"/>
          </p:cNvSpPr>
          <p:nvPr>
            <p:ph type="subTitle" idx="1"/>
          </p:nvPr>
        </p:nvSpPr>
        <p:spPr>
          <a:xfrm>
            <a:off x="285750" y="641806"/>
            <a:ext cx="8572500" cy="21544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350"/>
              <a:buFont typeface="Arial"/>
              <a:buNone/>
              <a:defRPr sz="135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93879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bg">
  <p:cSld name="blank bg">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34"/>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22" name="Google Shape;22;p34" descr="                              Dell - Internal Use - Confidential&#10;"/>
          <p:cNvSpPr txBox="1"/>
          <p:nvPr/>
        </p:nvSpPr>
        <p:spPr>
          <a:xfrm>
            <a:off x="4200104" y="5022289"/>
            <a:ext cx="743793"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D9D9D9"/>
              </a:buClr>
              <a:buSzPts val="500"/>
              <a:buFont typeface="Arial"/>
              <a:buNone/>
            </a:pPr>
            <a:r>
              <a:rPr lang="en-US" sz="500" b="0" i="0" u="none" strike="noStrike" cap="none">
                <a:solidFill>
                  <a:srgbClr val="D9D9D9"/>
                </a:solidFill>
                <a:latin typeface="Arial"/>
                <a:ea typeface="Arial"/>
                <a:cs typeface="Arial"/>
                <a:sym typeface="Arial"/>
              </a:rPr>
              <a:t>© Copyright 2022 Dell Inc.</a:t>
            </a:r>
            <a:endParaRPr sz="1400" b="0" i="0" u="none" strike="noStrike" cap="none">
              <a:solidFill>
                <a:srgbClr val="000000"/>
              </a:solidFill>
              <a:latin typeface="Arial"/>
              <a:ea typeface="Arial"/>
              <a:cs typeface="Arial"/>
              <a:sym typeface="Arial"/>
            </a:endParaRPr>
          </a:p>
        </p:txBody>
      </p:sp>
      <p:sp>
        <p:nvSpPr>
          <p:cNvPr id="23" name="Google Shape;23;p34" descr="{&quot;HashCode&quot;:-1912962988,&quot;Placement&quot;:&quot;Footer&quot;}"/>
          <p:cNvSpPr txBox="1"/>
          <p:nvPr/>
        </p:nvSpPr>
        <p:spPr>
          <a:xfrm>
            <a:off x="148088" y="5022289"/>
            <a:ext cx="735779"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D9D9D9"/>
              </a:buClr>
              <a:buSzPts val="500"/>
              <a:buFont typeface="Arial"/>
              <a:buNone/>
            </a:pPr>
            <a:r>
              <a:rPr lang="en-US" sz="500" b="0" i="0" u="none" strike="noStrike" cap="none">
                <a:solidFill>
                  <a:srgbClr val="D9D9D9"/>
                </a:solidFill>
                <a:latin typeface="Arial"/>
                <a:ea typeface="Arial"/>
                <a:cs typeface="Arial"/>
                <a:sym typeface="Arial"/>
              </a:rPr>
              <a:t>Internal Use - Confidential</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37058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Content">
  <p:cSld name="Title_Content">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480238" y="323144"/>
            <a:ext cx="8035112" cy="398753"/>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27"/>
          <p:cNvSpPr txBox="1">
            <a:spLocks noGrp="1"/>
          </p:cNvSpPr>
          <p:nvPr>
            <p:ph type="body" idx="1"/>
          </p:nvPr>
        </p:nvSpPr>
        <p:spPr>
          <a:xfrm>
            <a:off x="480500" y="847950"/>
            <a:ext cx="8035200" cy="3954300"/>
          </a:xfrm>
          <a:prstGeom prst="rect">
            <a:avLst/>
          </a:prstGeom>
          <a:noFill/>
          <a:ln>
            <a:noFill/>
          </a:ln>
        </p:spPr>
        <p:txBody>
          <a:bodyPr spcFirstLastPara="1" wrap="square" lIns="0" tIns="45700" rIns="0" bIns="45700" anchor="t" anchorCtr="0">
            <a:noAutofit/>
          </a:bodyPr>
          <a:lstStyle>
            <a:lvl1pPr marL="457189" marR="0" lvl="0" indent="-317492"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Lato"/>
                <a:ea typeface="Lato"/>
                <a:cs typeface="Lato"/>
                <a:sym typeface="Lato"/>
              </a:defRPr>
            </a:lvl1pPr>
            <a:lvl2pPr marL="914378" marR="0" lvl="1" indent="-304793"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Lato"/>
                <a:ea typeface="Lato"/>
                <a:cs typeface="Lato"/>
                <a:sym typeface="Lato"/>
              </a:defRPr>
            </a:lvl2pPr>
            <a:lvl3pPr marL="1371566" marR="0" lvl="2" indent="-295268" algn="l" rtl="0">
              <a:lnSpc>
                <a:spcPct val="90000"/>
              </a:lnSpc>
              <a:spcBef>
                <a:spcPts val="375"/>
              </a:spcBef>
              <a:spcAft>
                <a:spcPts val="0"/>
              </a:spcAft>
              <a:buClr>
                <a:schemeClr val="dk2"/>
              </a:buClr>
              <a:buSzPts val="1050"/>
              <a:buFont typeface="Arial"/>
              <a:buChar char="•"/>
              <a:defRPr sz="1050" b="0" i="0" u="none" strike="noStrike" cap="none">
                <a:solidFill>
                  <a:schemeClr val="dk2"/>
                </a:solidFill>
                <a:latin typeface="Lato"/>
                <a:ea typeface="Lato"/>
                <a:cs typeface="Lato"/>
                <a:sym typeface="Lato"/>
              </a:defRPr>
            </a:lvl3pPr>
            <a:lvl4pPr marL="1828754" marR="0" lvl="3" indent="-292093" algn="l" rtl="0">
              <a:lnSpc>
                <a:spcPct val="90000"/>
              </a:lnSpc>
              <a:spcBef>
                <a:spcPts val="375"/>
              </a:spcBef>
              <a:spcAft>
                <a:spcPts val="0"/>
              </a:spcAft>
              <a:buClr>
                <a:schemeClr val="dk2"/>
              </a:buClr>
              <a:buSzPts val="1000"/>
              <a:buFont typeface="Arial"/>
              <a:buChar char="•"/>
              <a:defRPr sz="1000" b="0" i="0" u="none" strike="noStrike" cap="none">
                <a:solidFill>
                  <a:schemeClr val="dk2"/>
                </a:solidFill>
                <a:latin typeface="Lato"/>
                <a:ea typeface="Lato"/>
                <a:cs typeface="Lato"/>
                <a:sym typeface="Lato"/>
              </a:defRPr>
            </a:lvl4pPr>
            <a:lvl5pPr marL="2285943" marR="0" lvl="4" indent="-279393" algn="l" rtl="0">
              <a:lnSpc>
                <a:spcPct val="90000"/>
              </a:lnSpc>
              <a:spcBef>
                <a:spcPts val="375"/>
              </a:spcBef>
              <a:spcAft>
                <a:spcPts val="0"/>
              </a:spcAft>
              <a:buClr>
                <a:schemeClr val="dk2"/>
              </a:buClr>
              <a:buSzPts val="800"/>
              <a:buFont typeface="Arial"/>
              <a:buChar char="•"/>
              <a:defRPr sz="800" b="0" i="0" u="none" strike="noStrike" cap="none">
                <a:solidFill>
                  <a:schemeClr val="dk2"/>
                </a:solidFill>
                <a:latin typeface="Lato"/>
                <a:ea typeface="Lato"/>
                <a:cs typeface="Lato"/>
                <a:sym typeface="Lato"/>
              </a:defRPr>
            </a:lvl5pPr>
            <a:lvl6pPr marL="2743132" marR="0" lvl="5" indent="-273044" algn="l" rtl="0">
              <a:lnSpc>
                <a:spcPct val="90000"/>
              </a:lnSpc>
              <a:spcBef>
                <a:spcPts val="375"/>
              </a:spcBef>
              <a:spcAft>
                <a:spcPts val="0"/>
              </a:spcAft>
              <a:buClr>
                <a:schemeClr val="dk2"/>
              </a:buClr>
              <a:buSzPts val="700"/>
              <a:buFont typeface="Lato"/>
              <a:buChar char="•"/>
              <a:defRPr sz="700" b="0" i="0" u="none" strike="noStrike" cap="none">
                <a:solidFill>
                  <a:schemeClr val="dk2"/>
                </a:solidFill>
                <a:latin typeface="Lato"/>
                <a:ea typeface="Lato"/>
                <a:cs typeface="Lato"/>
                <a:sym typeface="Lato"/>
              </a:defRPr>
            </a:lvl6pPr>
            <a:lvl7pPr marL="3200320" marR="0" lvl="6" indent="-266693" algn="l" rtl="0">
              <a:lnSpc>
                <a:spcPct val="90000"/>
              </a:lnSpc>
              <a:spcBef>
                <a:spcPts val="375"/>
              </a:spcBef>
              <a:spcAft>
                <a:spcPts val="0"/>
              </a:spcAft>
              <a:buClr>
                <a:schemeClr val="dk2"/>
              </a:buClr>
              <a:buSzPts val="600"/>
              <a:buFont typeface="Lato"/>
              <a:buChar char="•"/>
              <a:defRPr sz="600" b="0" i="0" u="none" strike="noStrike" cap="none">
                <a:solidFill>
                  <a:schemeClr val="dk2"/>
                </a:solidFill>
                <a:latin typeface="Lato"/>
                <a:ea typeface="Lato"/>
                <a:cs typeface="Lato"/>
                <a:sym typeface="Lato"/>
              </a:defRPr>
            </a:lvl7pPr>
            <a:lvl8pPr marL="3657509" marR="0" lvl="7" indent="-260344" algn="l" rtl="0">
              <a:lnSpc>
                <a:spcPct val="90000"/>
              </a:lnSpc>
              <a:spcBef>
                <a:spcPts val="375"/>
              </a:spcBef>
              <a:spcAft>
                <a:spcPts val="0"/>
              </a:spcAft>
              <a:buClr>
                <a:schemeClr val="dk2"/>
              </a:buClr>
              <a:buSzPts val="500"/>
              <a:buFont typeface="Lato"/>
              <a:buChar char="•"/>
              <a:defRPr sz="500" b="0" i="0" u="none" strike="noStrike" cap="none">
                <a:solidFill>
                  <a:schemeClr val="dk2"/>
                </a:solidFill>
                <a:latin typeface="Lato"/>
                <a:ea typeface="Lato"/>
                <a:cs typeface="Lato"/>
                <a:sym typeface="Lato"/>
              </a:defRPr>
            </a:lvl8pPr>
            <a:lvl9pPr marL="4114697" marR="0" lvl="8" indent="-253994" algn="l" rtl="0">
              <a:lnSpc>
                <a:spcPct val="90000"/>
              </a:lnSpc>
              <a:spcBef>
                <a:spcPts val="375"/>
              </a:spcBef>
              <a:spcAft>
                <a:spcPts val="0"/>
              </a:spcAft>
              <a:buClr>
                <a:schemeClr val="dk2"/>
              </a:buClr>
              <a:buSzPts val="400"/>
              <a:buFont typeface="Lato"/>
              <a:buChar char="•"/>
              <a:defRPr sz="400" b="0" i="0" u="none" strike="noStrike" cap="none">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482165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_Comparison">
  <p:cSld name="Content_Comparison">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480238" y="323142"/>
            <a:ext cx="8035200" cy="3288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28"/>
          <p:cNvSpPr txBox="1">
            <a:spLocks noGrp="1"/>
          </p:cNvSpPr>
          <p:nvPr>
            <p:ph type="body" idx="1"/>
          </p:nvPr>
        </p:nvSpPr>
        <p:spPr>
          <a:xfrm>
            <a:off x="480500" y="1639875"/>
            <a:ext cx="3859800" cy="3240600"/>
          </a:xfrm>
          <a:prstGeom prst="rect">
            <a:avLst/>
          </a:prstGeom>
          <a:noFill/>
          <a:ln>
            <a:noFill/>
          </a:ln>
        </p:spPr>
        <p:txBody>
          <a:bodyPr spcFirstLastPara="1" wrap="square" lIns="0" tIns="45700" rIns="0" bIns="45700" anchor="t" anchorCtr="0">
            <a:noAutofit/>
          </a:bodyPr>
          <a:lstStyle>
            <a:lvl1pPr marL="457189" marR="0" lvl="0" indent="-317492"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Lato"/>
                <a:ea typeface="Lato"/>
                <a:cs typeface="Lato"/>
                <a:sym typeface="Lato"/>
              </a:defRPr>
            </a:lvl1pPr>
            <a:lvl2pPr marL="914378" marR="0" lvl="1" indent="-304793"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Lato"/>
                <a:ea typeface="Lato"/>
                <a:cs typeface="Lato"/>
                <a:sym typeface="Lato"/>
              </a:defRPr>
            </a:lvl2pPr>
            <a:lvl3pPr marL="1371566" marR="0" lvl="2" indent="-295268" algn="l" rtl="0">
              <a:lnSpc>
                <a:spcPct val="90000"/>
              </a:lnSpc>
              <a:spcBef>
                <a:spcPts val="375"/>
              </a:spcBef>
              <a:spcAft>
                <a:spcPts val="0"/>
              </a:spcAft>
              <a:buClr>
                <a:schemeClr val="dk2"/>
              </a:buClr>
              <a:buSzPts val="1050"/>
              <a:buFont typeface="Arial"/>
              <a:buChar char="•"/>
              <a:defRPr sz="1050" b="0" i="0" u="none" strike="noStrike" cap="none">
                <a:solidFill>
                  <a:schemeClr val="dk2"/>
                </a:solidFill>
                <a:latin typeface="Lato"/>
                <a:ea typeface="Lato"/>
                <a:cs typeface="Lato"/>
                <a:sym typeface="Lato"/>
              </a:defRPr>
            </a:lvl3pPr>
            <a:lvl4pPr marL="1828754" marR="0" lvl="3" indent="-292093" algn="l" rtl="0">
              <a:lnSpc>
                <a:spcPct val="90000"/>
              </a:lnSpc>
              <a:spcBef>
                <a:spcPts val="375"/>
              </a:spcBef>
              <a:spcAft>
                <a:spcPts val="0"/>
              </a:spcAft>
              <a:buClr>
                <a:schemeClr val="dk2"/>
              </a:buClr>
              <a:buSzPts val="1000"/>
              <a:buFont typeface="Arial"/>
              <a:buChar char="•"/>
              <a:defRPr sz="1000" b="0" i="0" u="none" strike="noStrike" cap="none">
                <a:solidFill>
                  <a:schemeClr val="dk2"/>
                </a:solidFill>
                <a:latin typeface="Lato"/>
                <a:ea typeface="Lato"/>
                <a:cs typeface="Lato"/>
                <a:sym typeface="Lato"/>
              </a:defRPr>
            </a:lvl4pPr>
            <a:lvl5pPr marL="2285943" marR="0" lvl="4" indent="-279393" algn="l" rtl="0">
              <a:lnSpc>
                <a:spcPct val="90000"/>
              </a:lnSpc>
              <a:spcBef>
                <a:spcPts val="375"/>
              </a:spcBef>
              <a:spcAft>
                <a:spcPts val="0"/>
              </a:spcAft>
              <a:buClr>
                <a:schemeClr val="dk2"/>
              </a:buClr>
              <a:buSzPts val="800"/>
              <a:buFont typeface="Arial"/>
              <a:buChar char="•"/>
              <a:defRPr sz="800" b="0" i="0" u="none" strike="noStrike" cap="none">
                <a:solidFill>
                  <a:schemeClr val="dk2"/>
                </a:solidFill>
                <a:latin typeface="Lato"/>
                <a:ea typeface="Lato"/>
                <a:cs typeface="Lato"/>
                <a:sym typeface="Lato"/>
              </a:defRPr>
            </a:lvl5pPr>
            <a:lvl6pPr marL="2743132" marR="0" lvl="5" indent="-273044" algn="l" rtl="0">
              <a:lnSpc>
                <a:spcPct val="90000"/>
              </a:lnSpc>
              <a:spcBef>
                <a:spcPts val="375"/>
              </a:spcBef>
              <a:spcAft>
                <a:spcPts val="0"/>
              </a:spcAft>
              <a:buClr>
                <a:schemeClr val="dk2"/>
              </a:buClr>
              <a:buSzPts val="700"/>
              <a:buFont typeface="Lato"/>
              <a:buChar char="•"/>
              <a:defRPr sz="700" b="0" i="0" u="none" strike="noStrike" cap="none">
                <a:solidFill>
                  <a:schemeClr val="dk2"/>
                </a:solidFill>
                <a:latin typeface="Lato"/>
                <a:ea typeface="Lato"/>
                <a:cs typeface="Lato"/>
                <a:sym typeface="Lato"/>
              </a:defRPr>
            </a:lvl6pPr>
            <a:lvl7pPr marL="3200320" marR="0" lvl="6" indent="-266693" algn="l" rtl="0">
              <a:lnSpc>
                <a:spcPct val="90000"/>
              </a:lnSpc>
              <a:spcBef>
                <a:spcPts val="375"/>
              </a:spcBef>
              <a:spcAft>
                <a:spcPts val="0"/>
              </a:spcAft>
              <a:buClr>
                <a:schemeClr val="dk2"/>
              </a:buClr>
              <a:buSzPts val="600"/>
              <a:buFont typeface="Lato"/>
              <a:buChar char="•"/>
              <a:defRPr sz="600" b="0" i="0" u="none" strike="noStrike" cap="none">
                <a:solidFill>
                  <a:schemeClr val="dk2"/>
                </a:solidFill>
                <a:latin typeface="Lato"/>
                <a:ea typeface="Lato"/>
                <a:cs typeface="Lato"/>
                <a:sym typeface="Lato"/>
              </a:defRPr>
            </a:lvl7pPr>
            <a:lvl8pPr marL="3657509" marR="0" lvl="7" indent="-260344" algn="l" rtl="0">
              <a:lnSpc>
                <a:spcPct val="90000"/>
              </a:lnSpc>
              <a:spcBef>
                <a:spcPts val="375"/>
              </a:spcBef>
              <a:spcAft>
                <a:spcPts val="0"/>
              </a:spcAft>
              <a:buClr>
                <a:schemeClr val="dk2"/>
              </a:buClr>
              <a:buSzPts val="500"/>
              <a:buFont typeface="Lato"/>
              <a:buChar char="•"/>
              <a:defRPr sz="500" b="0" i="0" u="none" strike="noStrike" cap="none">
                <a:solidFill>
                  <a:schemeClr val="dk2"/>
                </a:solidFill>
                <a:latin typeface="Lato"/>
                <a:ea typeface="Lato"/>
                <a:cs typeface="Lato"/>
                <a:sym typeface="Lato"/>
              </a:defRPr>
            </a:lvl8pPr>
            <a:lvl9pPr marL="4114697" marR="0" lvl="8" indent="-253994" algn="l" rtl="0">
              <a:lnSpc>
                <a:spcPct val="90000"/>
              </a:lnSpc>
              <a:spcBef>
                <a:spcPts val="375"/>
              </a:spcBef>
              <a:spcAft>
                <a:spcPts val="0"/>
              </a:spcAft>
              <a:buClr>
                <a:schemeClr val="dk2"/>
              </a:buClr>
              <a:buSzPts val="400"/>
              <a:buFont typeface="Lato"/>
              <a:buChar char="•"/>
              <a:defRPr sz="400" b="0" i="0" u="none" strike="noStrike" cap="none">
                <a:solidFill>
                  <a:schemeClr val="dk2"/>
                </a:solidFill>
                <a:latin typeface="Lato"/>
                <a:ea typeface="Lato"/>
                <a:cs typeface="Lato"/>
                <a:sym typeface="Lato"/>
              </a:defRPr>
            </a:lvl9pPr>
          </a:lstStyle>
          <a:p>
            <a:endParaRPr/>
          </a:p>
        </p:txBody>
      </p:sp>
      <p:sp>
        <p:nvSpPr>
          <p:cNvPr id="30" name="Google Shape;30;p28"/>
          <p:cNvSpPr txBox="1">
            <a:spLocks noGrp="1"/>
          </p:cNvSpPr>
          <p:nvPr>
            <p:ph type="body" idx="2"/>
          </p:nvPr>
        </p:nvSpPr>
        <p:spPr>
          <a:xfrm>
            <a:off x="4655550" y="1639875"/>
            <a:ext cx="3859800" cy="3240600"/>
          </a:xfrm>
          <a:prstGeom prst="rect">
            <a:avLst/>
          </a:prstGeom>
          <a:noFill/>
          <a:ln>
            <a:noFill/>
          </a:ln>
        </p:spPr>
        <p:txBody>
          <a:bodyPr spcFirstLastPara="1" wrap="square" lIns="0" tIns="45700" rIns="0" bIns="45700" anchor="t" anchorCtr="0">
            <a:noAutofit/>
          </a:bodyPr>
          <a:lstStyle>
            <a:lvl1pPr marL="457189" marR="0" lvl="0" indent="-317492"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Lato"/>
                <a:ea typeface="Lato"/>
                <a:cs typeface="Lato"/>
                <a:sym typeface="Lato"/>
              </a:defRPr>
            </a:lvl1pPr>
            <a:lvl2pPr marL="914378" marR="0" lvl="1" indent="-304793"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Lato"/>
                <a:ea typeface="Lato"/>
                <a:cs typeface="Lato"/>
                <a:sym typeface="Lato"/>
              </a:defRPr>
            </a:lvl2pPr>
            <a:lvl3pPr marL="1371566" marR="0" lvl="2" indent="-295268" algn="l" rtl="0">
              <a:lnSpc>
                <a:spcPct val="90000"/>
              </a:lnSpc>
              <a:spcBef>
                <a:spcPts val="375"/>
              </a:spcBef>
              <a:spcAft>
                <a:spcPts val="0"/>
              </a:spcAft>
              <a:buClr>
                <a:schemeClr val="dk2"/>
              </a:buClr>
              <a:buSzPts val="1050"/>
              <a:buFont typeface="Arial"/>
              <a:buChar char="•"/>
              <a:defRPr sz="1050" b="0" i="0" u="none" strike="noStrike" cap="none">
                <a:solidFill>
                  <a:schemeClr val="dk2"/>
                </a:solidFill>
                <a:latin typeface="Lato"/>
                <a:ea typeface="Lato"/>
                <a:cs typeface="Lato"/>
                <a:sym typeface="Lato"/>
              </a:defRPr>
            </a:lvl3pPr>
            <a:lvl4pPr marL="1828754" marR="0" lvl="3" indent="-292093" algn="l" rtl="0">
              <a:lnSpc>
                <a:spcPct val="90000"/>
              </a:lnSpc>
              <a:spcBef>
                <a:spcPts val="375"/>
              </a:spcBef>
              <a:spcAft>
                <a:spcPts val="0"/>
              </a:spcAft>
              <a:buClr>
                <a:schemeClr val="dk2"/>
              </a:buClr>
              <a:buSzPts val="1000"/>
              <a:buFont typeface="Arial"/>
              <a:buChar char="•"/>
              <a:defRPr sz="1000" b="0" i="0" u="none" strike="noStrike" cap="none">
                <a:solidFill>
                  <a:schemeClr val="dk2"/>
                </a:solidFill>
                <a:latin typeface="Lato"/>
                <a:ea typeface="Lato"/>
                <a:cs typeface="Lato"/>
                <a:sym typeface="Lato"/>
              </a:defRPr>
            </a:lvl4pPr>
            <a:lvl5pPr marL="2285943" marR="0" lvl="4" indent="-279393" algn="l" rtl="0">
              <a:lnSpc>
                <a:spcPct val="90000"/>
              </a:lnSpc>
              <a:spcBef>
                <a:spcPts val="375"/>
              </a:spcBef>
              <a:spcAft>
                <a:spcPts val="0"/>
              </a:spcAft>
              <a:buClr>
                <a:schemeClr val="dk2"/>
              </a:buClr>
              <a:buSzPts val="800"/>
              <a:buFont typeface="Arial"/>
              <a:buChar char="•"/>
              <a:defRPr sz="800" b="0" i="0" u="none" strike="noStrike" cap="none">
                <a:solidFill>
                  <a:schemeClr val="dk2"/>
                </a:solidFill>
                <a:latin typeface="Lato"/>
                <a:ea typeface="Lato"/>
                <a:cs typeface="Lato"/>
                <a:sym typeface="Lato"/>
              </a:defRPr>
            </a:lvl5pPr>
            <a:lvl6pPr marL="2743132" marR="0" lvl="5" indent="-273044" algn="l" rtl="0">
              <a:lnSpc>
                <a:spcPct val="90000"/>
              </a:lnSpc>
              <a:spcBef>
                <a:spcPts val="375"/>
              </a:spcBef>
              <a:spcAft>
                <a:spcPts val="0"/>
              </a:spcAft>
              <a:buClr>
                <a:schemeClr val="dk2"/>
              </a:buClr>
              <a:buSzPts val="700"/>
              <a:buFont typeface="Lato"/>
              <a:buChar char="•"/>
              <a:defRPr sz="700" b="0" i="0" u="none" strike="noStrike" cap="none">
                <a:solidFill>
                  <a:schemeClr val="dk2"/>
                </a:solidFill>
                <a:latin typeface="Lato"/>
                <a:ea typeface="Lato"/>
                <a:cs typeface="Lato"/>
                <a:sym typeface="Lato"/>
              </a:defRPr>
            </a:lvl6pPr>
            <a:lvl7pPr marL="3200320" marR="0" lvl="6" indent="-266693" algn="l" rtl="0">
              <a:lnSpc>
                <a:spcPct val="90000"/>
              </a:lnSpc>
              <a:spcBef>
                <a:spcPts val="375"/>
              </a:spcBef>
              <a:spcAft>
                <a:spcPts val="0"/>
              </a:spcAft>
              <a:buClr>
                <a:schemeClr val="dk2"/>
              </a:buClr>
              <a:buSzPts val="600"/>
              <a:buFont typeface="Lato"/>
              <a:buChar char="•"/>
              <a:defRPr sz="600" b="0" i="0" u="none" strike="noStrike" cap="none">
                <a:solidFill>
                  <a:schemeClr val="dk2"/>
                </a:solidFill>
                <a:latin typeface="Lato"/>
                <a:ea typeface="Lato"/>
                <a:cs typeface="Lato"/>
                <a:sym typeface="Lato"/>
              </a:defRPr>
            </a:lvl7pPr>
            <a:lvl8pPr marL="3657509" marR="0" lvl="7" indent="-260344" algn="l" rtl="0">
              <a:lnSpc>
                <a:spcPct val="90000"/>
              </a:lnSpc>
              <a:spcBef>
                <a:spcPts val="375"/>
              </a:spcBef>
              <a:spcAft>
                <a:spcPts val="0"/>
              </a:spcAft>
              <a:buClr>
                <a:schemeClr val="dk2"/>
              </a:buClr>
              <a:buSzPts val="500"/>
              <a:buFont typeface="Lato"/>
              <a:buChar char="•"/>
              <a:defRPr sz="500" b="0" i="0" u="none" strike="noStrike" cap="none">
                <a:solidFill>
                  <a:schemeClr val="dk2"/>
                </a:solidFill>
                <a:latin typeface="Lato"/>
                <a:ea typeface="Lato"/>
                <a:cs typeface="Lato"/>
                <a:sym typeface="Lato"/>
              </a:defRPr>
            </a:lvl8pPr>
            <a:lvl9pPr marL="4114697" marR="0" lvl="8" indent="-253994" algn="l" rtl="0">
              <a:lnSpc>
                <a:spcPct val="90000"/>
              </a:lnSpc>
              <a:spcBef>
                <a:spcPts val="375"/>
              </a:spcBef>
              <a:spcAft>
                <a:spcPts val="0"/>
              </a:spcAft>
              <a:buClr>
                <a:schemeClr val="dk2"/>
              </a:buClr>
              <a:buSzPts val="400"/>
              <a:buFont typeface="Lato"/>
              <a:buChar char="•"/>
              <a:defRPr sz="400" b="0" i="0" u="none" strike="noStrike" cap="none">
                <a:solidFill>
                  <a:schemeClr val="dk2"/>
                </a:solidFill>
                <a:latin typeface="Lato"/>
                <a:ea typeface="Lato"/>
                <a:cs typeface="Lato"/>
                <a:sym typeface="Lato"/>
              </a:defRPr>
            </a:lvl9pPr>
          </a:lstStyle>
          <a:p>
            <a:endParaRPr/>
          </a:p>
        </p:txBody>
      </p:sp>
      <p:sp>
        <p:nvSpPr>
          <p:cNvPr id="31" name="Google Shape;31;p28"/>
          <p:cNvSpPr txBox="1">
            <a:spLocks noGrp="1"/>
          </p:cNvSpPr>
          <p:nvPr>
            <p:ph type="title" idx="3"/>
          </p:nvPr>
        </p:nvSpPr>
        <p:spPr>
          <a:xfrm>
            <a:off x="493450" y="956700"/>
            <a:ext cx="3859800" cy="618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2"/>
              </a:buClr>
              <a:buSzPts val="1600"/>
              <a:buFont typeface="Lato"/>
              <a:buNone/>
              <a:defRPr sz="1600" b="1" i="0" u="none" strike="noStrike" cap="none">
                <a:solidFill>
                  <a:schemeClr val="dk2"/>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28"/>
          <p:cNvSpPr txBox="1">
            <a:spLocks noGrp="1"/>
          </p:cNvSpPr>
          <p:nvPr>
            <p:ph type="title" idx="4"/>
          </p:nvPr>
        </p:nvSpPr>
        <p:spPr>
          <a:xfrm>
            <a:off x="4655550" y="956700"/>
            <a:ext cx="3859800" cy="6180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2"/>
              </a:buClr>
              <a:buSzPts val="1600"/>
              <a:buFont typeface="Lato"/>
              <a:buNone/>
              <a:defRPr sz="1600" b="1" i="0" u="none" strike="noStrike" cap="none">
                <a:solidFill>
                  <a:schemeClr val="dk2"/>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53245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Only 1">
  <p:cSld name="1_Title Only 1">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480238" y="323142"/>
            <a:ext cx="8035200" cy="5523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98788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_Content 2 1">
  <p:cSld name="Title_Content 2 1">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480238" y="323143"/>
            <a:ext cx="8035200" cy="3987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accent1"/>
              </a:buClr>
              <a:buSzPts val="1800"/>
              <a:buFont typeface="Arial"/>
              <a:buNone/>
              <a:defRPr sz="2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31"/>
          <p:cNvSpPr txBox="1">
            <a:spLocks noGrp="1"/>
          </p:cNvSpPr>
          <p:nvPr>
            <p:ph type="body" idx="1"/>
          </p:nvPr>
        </p:nvSpPr>
        <p:spPr>
          <a:xfrm>
            <a:off x="480238" y="847941"/>
            <a:ext cx="8035200" cy="3972300"/>
          </a:xfrm>
          <a:prstGeom prst="rect">
            <a:avLst/>
          </a:prstGeom>
          <a:noFill/>
          <a:ln>
            <a:noFill/>
          </a:ln>
        </p:spPr>
        <p:txBody>
          <a:bodyPr spcFirstLastPara="1" wrap="square" lIns="91425" tIns="45700" rIns="91425" bIns="45700" anchor="t" anchorCtr="0">
            <a:noAutofit/>
          </a:bodyPr>
          <a:lstStyle>
            <a:lvl1pPr marL="457189" marR="0" lvl="0" indent="-317492" algn="l" rtl="0">
              <a:lnSpc>
                <a:spcPct val="114000"/>
              </a:lnSpc>
              <a:spcBef>
                <a:spcPts val="45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378" marR="0" lvl="1" indent="-323842" algn="l" rtl="0">
              <a:lnSpc>
                <a:spcPct val="90000"/>
              </a:lnSpc>
              <a:spcBef>
                <a:spcPts val="375"/>
              </a:spcBef>
              <a:spcAft>
                <a:spcPts val="0"/>
              </a:spcAft>
              <a:buClr>
                <a:schemeClr val="dk2"/>
              </a:buClr>
              <a:buSzPts val="1500"/>
              <a:buFont typeface="Courier New"/>
              <a:buChar char="o"/>
              <a:defRPr sz="1500" b="0" i="0" u="none" strike="noStrike" cap="none">
                <a:solidFill>
                  <a:schemeClr val="dk2"/>
                </a:solidFill>
                <a:latin typeface="Arial"/>
                <a:ea typeface="Arial"/>
                <a:cs typeface="Arial"/>
                <a:sym typeface="Arial"/>
              </a:defRPr>
            </a:lvl2pPr>
            <a:lvl3pPr marL="1371566" marR="0" lvl="2" indent="-228594" algn="l" rtl="0">
              <a:lnSpc>
                <a:spcPct val="90000"/>
              </a:lnSpc>
              <a:spcBef>
                <a:spcPts val="375"/>
              </a:spcBef>
              <a:spcAft>
                <a:spcPts val="0"/>
              </a:spcAft>
              <a:buClr>
                <a:schemeClr val="dk2"/>
              </a:buClr>
              <a:buSzPts val="1350"/>
              <a:buFont typeface="Arial"/>
              <a:buNone/>
              <a:defRPr sz="1350" b="0" i="0" u="none" strike="noStrike" cap="none">
                <a:solidFill>
                  <a:schemeClr val="dk2"/>
                </a:solidFill>
                <a:latin typeface="Arial"/>
                <a:ea typeface="Arial"/>
                <a:cs typeface="Arial"/>
                <a:sym typeface="Arial"/>
              </a:defRPr>
            </a:lvl3pPr>
            <a:lvl4pPr marL="1828754" marR="0" lvl="3" indent="-304793"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3" algn="l" rtl="0">
              <a:lnSpc>
                <a:spcPct val="90000"/>
              </a:lnSpc>
              <a:spcBef>
                <a:spcPts val="375"/>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2" marR="0" lvl="5"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320" marR="0" lvl="6"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509" marR="0" lvl="7"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697" marR="0" lvl="8"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6924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33"/>
          <p:cNvSpPr txBox="1">
            <a:spLocks noGrp="1"/>
          </p:cNvSpPr>
          <p:nvPr>
            <p:ph type="title"/>
          </p:nvPr>
        </p:nvSpPr>
        <p:spPr>
          <a:xfrm>
            <a:off x="480239" y="323141"/>
            <a:ext cx="8035200" cy="398700"/>
          </a:xfrm>
          <a:prstGeom prst="rect">
            <a:avLst/>
          </a:prstGeom>
          <a:noFill/>
          <a:ln>
            <a:noFill/>
          </a:ln>
        </p:spPr>
        <p:txBody>
          <a:bodyPr spcFirstLastPara="1" wrap="square" lIns="0" tIns="0" rIns="0" bIns="45700" anchor="t" anchorCtr="0">
            <a:noAutofit/>
          </a:bodyPr>
          <a:lstStyle>
            <a:lvl1pPr marR="0" lvl="0" algn="l" rtl="0">
              <a:lnSpc>
                <a:spcPct val="90000"/>
              </a:lnSpc>
              <a:spcBef>
                <a:spcPts val="0"/>
              </a:spcBef>
              <a:spcAft>
                <a:spcPts val="0"/>
              </a:spcAft>
              <a:buClr>
                <a:schemeClr val="dk1"/>
              </a:buClr>
              <a:buSzPts val="3600"/>
              <a:buFont typeface="Roboto Slab"/>
              <a:buNone/>
              <a:defRPr sz="33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33"/>
          <p:cNvSpPr txBox="1">
            <a:spLocks noGrp="1"/>
          </p:cNvSpPr>
          <p:nvPr>
            <p:ph type="ftr" idx="11"/>
          </p:nvPr>
        </p:nvSpPr>
        <p:spPr>
          <a:xfrm>
            <a:off x="838200" y="4866513"/>
            <a:ext cx="4461600" cy="1371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607EA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123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BBC8B8-DC3E-4D4A-86CB-97B315E3A75F}"/>
              </a:ext>
            </a:extLst>
          </p:cNvPr>
          <p:cNvSpPr/>
          <p:nvPr userDrawn="1"/>
        </p:nvSpPr>
        <p:spPr>
          <a:xfrm>
            <a:off x="49672" y="4386127"/>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902775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1"/>
        <p:cNvGrpSpPr/>
        <p:nvPr/>
      </p:nvGrpSpPr>
      <p:grpSpPr>
        <a:xfrm>
          <a:off x="0" y="0"/>
          <a:ext cx="0" cy="0"/>
          <a:chOff x="0" y="0"/>
          <a:chExt cx="0" cy="0"/>
        </a:xfrm>
      </p:grpSpPr>
      <p:sp>
        <p:nvSpPr>
          <p:cNvPr id="42" name="Google Shape;42;p35"/>
          <p:cNvSpPr txBox="1">
            <a:spLocks noGrp="1"/>
          </p:cNvSpPr>
          <p:nvPr>
            <p:ph type="title"/>
          </p:nvPr>
        </p:nvSpPr>
        <p:spPr>
          <a:xfrm>
            <a:off x="285750" y="228600"/>
            <a:ext cx="8572500" cy="3877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93093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Title &amp; Content" type="obj">
  <p:cSld name="1_Title &amp; Content">
    <p:bg>
      <p:bgPr>
        <a:gradFill>
          <a:gsLst>
            <a:gs pos="0">
              <a:schemeClr val="accent6"/>
            </a:gs>
            <a:gs pos="26000">
              <a:schemeClr val="lt1"/>
            </a:gs>
            <a:gs pos="100000">
              <a:schemeClr val="accent1"/>
            </a:gs>
          </a:gsLst>
          <a:lin ang="2700000" scaled="0"/>
        </a:gradFill>
        <a:effectLst/>
      </p:bgPr>
    </p:bg>
    <p:spTree>
      <p:nvGrpSpPr>
        <p:cNvPr id="1" name="Shape 43"/>
        <p:cNvGrpSpPr/>
        <p:nvPr/>
      </p:nvGrpSpPr>
      <p:grpSpPr>
        <a:xfrm>
          <a:off x="0" y="0"/>
          <a:ext cx="0" cy="0"/>
          <a:chOff x="0" y="0"/>
          <a:chExt cx="0" cy="0"/>
        </a:xfrm>
      </p:grpSpPr>
      <p:sp>
        <p:nvSpPr>
          <p:cNvPr id="44" name="Google Shape;44;p36"/>
          <p:cNvSpPr txBox="1">
            <a:spLocks noGrp="1"/>
          </p:cNvSpPr>
          <p:nvPr>
            <p:ph type="title"/>
          </p:nvPr>
        </p:nvSpPr>
        <p:spPr>
          <a:xfrm>
            <a:off x="285750" y="228600"/>
            <a:ext cx="8572500" cy="3877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36"/>
          <p:cNvSpPr txBox="1">
            <a:spLocks noGrp="1"/>
          </p:cNvSpPr>
          <p:nvPr>
            <p:ph type="body" idx="1"/>
          </p:nvPr>
        </p:nvSpPr>
        <p:spPr>
          <a:xfrm>
            <a:off x="285750" y="1200150"/>
            <a:ext cx="8572500" cy="3314700"/>
          </a:xfrm>
          <a:prstGeom prst="rect">
            <a:avLst/>
          </a:prstGeom>
          <a:noFill/>
          <a:ln>
            <a:noFill/>
          </a:ln>
        </p:spPr>
        <p:txBody>
          <a:bodyPr spcFirstLastPara="1" wrap="square" lIns="0" tIns="0" rIns="0" bIns="0" anchor="t" anchorCtr="0">
            <a:noAutofit/>
          </a:bodyPr>
          <a:lstStyle>
            <a:lvl1pPr marL="457189" marR="0" lvl="0" indent="-342892" algn="l" rtl="0">
              <a:lnSpc>
                <a:spcPct val="100000"/>
              </a:lnSpc>
              <a:spcBef>
                <a:spcPts val="12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378" marR="0" lvl="1" indent="-317492" algn="l" rtl="0">
              <a:lnSpc>
                <a:spcPct val="100000"/>
              </a:lnSpc>
              <a:spcBef>
                <a:spcPts val="3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566" marR="0" lvl="2" indent="-298442" algn="l" rtl="0">
              <a:lnSpc>
                <a:spcPct val="100000"/>
              </a:lnSpc>
              <a:spcBef>
                <a:spcPts val="300"/>
              </a:spcBef>
              <a:spcAft>
                <a:spcPts val="0"/>
              </a:spcAft>
              <a:buClr>
                <a:schemeClr val="dk2"/>
              </a:buClr>
              <a:buSzPts val="1100"/>
              <a:buFont typeface="Arial"/>
              <a:buChar char="▪"/>
              <a:defRPr sz="1100" b="0" i="0" u="none" strike="noStrike" cap="none">
                <a:solidFill>
                  <a:schemeClr val="dk2"/>
                </a:solidFill>
                <a:latin typeface="Arial"/>
                <a:ea typeface="Arial"/>
                <a:cs typeface="Arial"/>
                <a:sym typeface="Arial"/>
              </a:defRPr>
            </a:lvl3pPr>
            <a:lvl4pPr marL="1828754" marR="0" lvl="3" indent="-285743"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4pPr>
            <a:lvl5pPr marL="2285943" marR="0" lvl="4" indent="-285743" algn="l" rtl="0">
              <a:lnSpc>
                <a:spcPct val="100000"/>
              </a:lnSpc>
              <a:spcBef>
                <a:spcPts val="300"/>
              </a:spcBef>
              <a:spcAft>
                <a:spcPts val="0"/>
              </a:spcAft>
              <a:buClr>
                <a:srgbClr val="47B0FF"/>
              </a:buClr>
              <a:buSzPts val="900"/>
              <a:buFont typeface="Arial"/>
              <a:buChar char="•"/>
              <a:defRPr sz="900" b="0" i="0" u="none" strike="noStrike" cap="none">
                <a:solidFill>
                  <a:schemeClr val="dk1"/>
                </a:solidFill>
                <a:latin typeface="Arial"/>
                <a:ea typeface="Arial"/>
                <a:cs typeface="Arial"/>
                <a:sym typeface="Arial"/>
              </a:defRPr>
            </a:lvl5pPr>
            <a:lvl6pPr marL="2743132" marR="0" lvl="5"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320" marR="0" lvl="6"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509" marR="0" lvl="7"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697" marR="0" lvl="8" indent="-31431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92997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blank bg">
  <p:cSld name="1_blank bg">
    <p:bg>
      <p:bgPr>
        <a:blipFill>
          <a:blip r:embed="rId2">
            <a:alphaModFix/>
          </a:blip>
          <a:stretch>
            <a:fillRect/>
          </a:stretch>
        </a:blipFill>
        <a:effectLst/>
      </p:bgPr>
    </p:bg>
    <p:spTree>
      <p:nvGrpSpPr>
        <p:cNvPr id="1" name="Shape 46"/>
        <p:cNvGrpSpPr/>
        <p:nvPr/>
      </p:nvGrpSpPr>
      <p:grpSpPr>
        <a:xfrm>
          <a:off x="0" y="0"/>
          <a:ext cx="0" cy="0"/>
          <a:chOff x="0" y="0"/>
          <a:chExt cx="0" cy="0"/>
        </a:xfrm>
      </p:grpSpPr>
      <p:pic>
        <p:nvPicPr>
          <p:cNvPr id="47" name="Google Shape;47;p43"/>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48" name="Google Shape;48;p43" descr="                              Dell - Internal Use - Confidential&#10;"/>
          <p:cNvSpPr txBox="1"/>
          <p:nvPr/>
        </p:nvSpPr>
        <p:spPr>
          <a:xfrm>
            <a:off x="4200104" y="5022289"/>
            <a:ext cx="743793"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500"/>
              <a:buFont typeface="Arial"/>
              <a:buNone/>
            </a:pPr>
            <a:r>
              <a:rPr lang="en-US" sz="500" b="0" i="0" u="none" strike="noStrike" cap="none">
                <a:solidFill>
                  <a:schemeClr val="dk1"/>
                </a:solidFill>
                <a:latin typeface="Arial"/>
                <a:ea typeface="Arial"/>
                <a:cs typeface="Arial"/>
                <a:sym typeface="Arial"/>
              </a:rPr>
              <a:t>© Copyright 2022 Dell Inc.</a:t>
            </a:r>
            <a:endParaRPr sz="1800"/>
          </a:p>
        </p:txBody>
      </p:sp>
    </p:spTree>
    <p:extLst>
      <p:ext uri="{BB962C8B-B14F-4D97-AF65-F5344CB8AC3E}">
        <p14:creationId xmlns:p14="http://schemas.microsoft.com/office/powerpoint/2010/main" val="307455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Horizon line center">
  <p:cSld name="Horizon line center">
    <p:bg>
      <p:bgPr>
        <a:blipFill>
          <a:blip r:embed="rId2">
            <a:alphaModFix/>
          </a:blip>
          <a:stretch>
            <a:fillRect/>
          </a:stretch>
        </a:blipFill>
        <a:effectLst/>
      </p:bgPr>
    </p:bg>
    <p:spTree>
      <p:nvGrpSpPr>
        <p:cNvPr id="1" name="Shape 49"/>
        <p:cNvGrpSpPr/>
        <p:nvPr/>
      </p:nvGrpSpPr>
      <p:grpSpPr>
        <a:xfrm>
          <a:off x="0" y="0"/>
          <a:ext cx="0" cy="0"/>
          <a:chOff x="0" y="0"/>
          <a:chExt cx="0" cy="0"/>
        </a:xfrm>
      </p:grpSpPr>
      <p:pic>
        <p:nvPicPr>
          <p:cNvPr id="50" name="Google Shape;50;p44"/>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51" name="Google Shape;51;p44" descr="                              Dell - Internal Use - Confidential&#10;"/>
          <p:cNvSpPr txBox="1"/>
          <p:nvPr/>
        </p:nvSpPr>
        <p:spPr>
          <a:xfrm>
            <a:off x="4200104" y="5022289"/>
            <a:ext cx="743793"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500"/>
              <a:buFont typeface="Arial"/>
              <a:buNone/>
            </a:pPr>
            <a:r>
              <a:rPr lang="en-US" sz="500" b="0" i="0" u="none" strike="noStrike" cap="none">
                <a:solidFill>
                  <a:schemeClr val="dk1"/>
                </a:solidFill>
                <a:latin typeface="Arial"/>
                <a:ea typeface="Arial"/>
                <a:cs typeface="Arial"/>
                <a:sym typeface="Arial"/>
              </a:rPr>
              <a:t>© Copyright 2022 Dell Inc.</a:t>
            </a:r>
            <a:endParaRPr sz="1800"/>
          </a:p>
        </p:txBody>
      </p:sp>
      <p:sp>
        <p:nvSpPr>
          <p:cNvPr id="52" name="Google Shape;52;p44" descr="{&quot;HashCode&quot;:-1912962988,&quot;Placement&quot;:&quot;Footer&quot;}"/>
          <p:cNvSpPr txBox="1"/>
          <p:nvPr/>
        </p:nvSpPr>
        <p:spPr>
          <a:xfrm>
            <a:off x="104776" y="5003338"/>
            <a:ext cx="735779"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chemeClr val="dk1"/>
              </a:buClr>
              <a:buSzPts val="500"/>
              <a:buFont typeface="Arial"/>
              <a:buNone/>
            </a:pPr>
            <a:r>
              <a:rPr lang="en-US" sz="500" b="0" i="0" u="none" strike="noStrike" cap="none">
                <a:solidFill>
                  <a:schemeClr val="dk1"/>
                </a:solidFill>
                <a:latin typeface="Arial"/>
                <a:ea typeface="Arial"/>
                <a:cs typeface="Arial"/>
                <a:sym typeface="Arial"/>
              </a:rPr>
              <a:t>Internal Use - Confidential</a:t>
            </a:r>
            <a:endParaRPr sz="1800"/>
          </a:p>
        </p:txBody>
      </p:sp>
    </p:spTree>
    <p:extLst>
      <p:ext uri="{BB962C8B-B14F-4D97-AF65-F5344CB8AC3E}">
        <p14:creationId xmlns:p14="http://schemas.microsoft.com/office/powerpoint/2010/main" val="3022441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Nova Light" panose="020B03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Nova Light" panose="020B03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4" name="Rectangle 3">
            <a:extLst>
              <a:ext uri="{FF2B5EF4-FFF2-40B4-BE49-F238E27FC236}">
                <a16:creationId xmlns:a16="http://schemas.microsoft.com/office/drawing/2014/main" id="{ADB8087A-D6E1-4B5B-5D45-343A446CE1B7}"/>
              </a:ext>
            </a:extLst>
          </p:cNvPr>
          <p:cNvSpPr/>
          <p:nvPr userDrawn="1"/>
        </p:nvSpPr>
        <p:spPr>
          <a:xfrm>
            <a:off x="0" y="3754437"/>
            <a:ext cx="9144000" cy="136815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35230095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3" name="Picture 2" descr="A person talking on a phone&#10;&#10;Description automatically generated with low confidence">
            <a:extLst>
              <a:ext uri="{FF2B5EF4-FFF2-40B4-BE49-F238E27FC236}">
                <a16:creationId xmlns:a16="http://schemas.microsoft.com/office/drawing/2014/main" id="{D4AB0E8B-249D-B344-B8C5-ABF9CD079F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9144000" cy="5143500"/>
          </a:xfrm>
          <a:prstGeom prst="rect">
            <a:avLst/>
          </a:prstGeom>
        </p:spPr>
      </p:pic>
      <p:pic>
        <p:nvPicPr>
          <p:cNvPr id="8" name="Picture 7">
            <a:extLst>
              <a:ext uri="{FF2B5EF4-FFF2-40B4-BE49-F238E27FC236}">
                <a16:creationId xmlns:a16="http://schemas.microsoft.com/office/drawing/2014/main" id="{FE9F30D6-E843-D74D-95E7-60F340FCBB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9" name="fl" descr="                              Dell - Internal Use - Confidential&#10;">
            <a:extLst>
              <a:ext uri="{FF2B5EF4-FFF2-40B4-BE49-F238E27FC236}">
                <a16:creationId xmlns:a16="http://schemas.microsoft.com/office/drawing/2014/main" id="{EA4991FD-8868-5E43-92CB-E4D2B6E18302}"/>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2021 Dell Inc.</a:t>
            </a:r>
          </a:p>
        </p:txBody>
      </p:sp>
      <p:sp>
        <p:nvSpPr>
          <p:cNvPr id="13" name="TextBox 19">
            <a:extLst>
              <a:ext uri="{FF2B5EF4-FFF2-40B4-BE49-F238E27FC236}">
                <a16:creationId xmlns:a16="http://schemas.microsoft.com/office/drawing/2014/main" id="{3D9F11FA-086D-0A4A-8F44-5A2E20ECEA9D}"/>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808080"/>
              </a:solidFill>
              <a:effectLst/>
              <a:uLnTx/>
              <a:uFillTx/>
              <a:latin typeface="Arial" panose="020B0604020202020204" pitchFamily="34" charset="0"/>
              <a:ea typeface="+mn-ea"/>
              <a:cs typeface="+mn-cs"/>
            </a:endParaRPr>
          </a:p>
        </p:txBody>
      </p:sp>
      <p:sp>
        <p:nvSpPr>
          <p:cNvPr id="14" name="TextBox 16">
            <a:extLst>
              <a:ext uri="{FF2B5EF4-FFF2-40B4-BE49-F238E27FC236}">
                <a16:creationId xmlns:a16="http://schemas.microsoft.com/office/drawing/2014/main" id="{F69CF03B-99AB-6D41-B843-622B66E4956C}"/>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Y</a:t>
            </a:r>
          </a:p>
        </p:txBody>
      </p:sp>
      <p:sp>
        <p:nvSpPr>
          <p:cNvPr id="16" name="MSIPCMContentMarking" descr="{&quot;HashCode&quot;:-1912962988,&quot;Placement&quot;:&quot;Footer&quot;}">
            <a:extLst>
              <a:ext uri="{FF2B5EF4-FFF2-40B4-BE49-F238E27FC236}">
                <a16:creationId xmlns:a16="http://schemas.microsoft.com/office/drawing/2014/main" id="{C8559168-11F8-0A4D-9DB8-A9D3BDF127D5}"/>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12531149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descr="A picture containing text, person, indoor, computer&#10;&#10;Description automatically generated">
            <a:extLst>
              <a:ext uri="{FF2B5EF4-FFF2-40B4-BE49-F238E27FC236}">
                <a16:creationId xmlns:a16="http://schemas.microsoft.com/office/drawing/2014/main" id="{E5A5EBE7-5D1A-E74D-B33E-815607D46B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9144000" cy="5143500"/>
          </a:xfrm>
          <a:prstGeom prst="rect">
            <a:avLst/>
          </a:prstGeom>
        </p:spPr>
      </p:pic>
      <p:pic>
        <p:nvPicPr>
          <p:cNvPr id="11" name="Picture 10">
            <a:extLst>
              <a:ext uri="{FF2B5EF4-FFF2-40B4-BE49-F238E27FC236}">
                <a16:creationId xmlns:a16="http://schemas.microsoft.com/office/drawing/2014/main" id="{4BB614EE-E4D4-AC4B-8A55-8E421AEC2C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12" name="fl" descr="                              Dell - Internal Use - Confidential&#10;">
            <a:extLst>
              <a:ext uri="{FF2B5EF4-FFF2-40B4-BE49-F238E27FC236}">
                <a16:creationId xmlns:a16="http://schemas.microsoft.com/office/drawing/2014/main" id="{8FB295C4-F896-3442-B8D6-5BF84590E646}"/>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2021 Dell Inc.</a:t>
            </a:r>
          </a:p>
        </p:txBody>
      </p:sp>
      <p:sp>
        <p:nvSpPr>
          <p:cNvPr id="13" name="TextBox 19">
            <a:extLst>
              <a:ext uri="{FF2B5EF4-FFF2-40B4-BE49-F238E27FC236}">
                <a16:creationId xmlns:a16="http://schemas.microsoft.com/office/drawing/2014/main" id="{A39A4083-309F-9A42-ACD2-B2F58485F09C}"/>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808080"/>
              </a:solidFill>
              <a:effectLst/>
              <a:uLnTx/>
              <a:uFillTx/>
              <a:latin typeface="Arial" panose="020B0604020202020204" pitchFamily="34" charset="0"/>
              <a:ea typeface="+mn-ea"/>
              <a:cs typeface="+mn-cs"/>
            </a:endParaRPr>
          </a:p>
        </p:txBody>
      </p:sp>
      <p:sp>
        <p:nvSpPr>
          <p:cNvPr id="14" name="TextBox 16">
            <a:extLst>
              <a:ext uri="{FF2B5EF4-FFF2-40B4-BE49-F238E27FC236}">
                <a16:creationId xmlns:a16="http://schemas.microsoft.com/office/drawing/2014/main" id="{C71AC903-7D8F-3244-B00F-18E954656BC8}"/>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Y</a:t>
            </a:r>
          </a:p>
        </p:txBody>
      </p:sp>
      <p:sp>
        <p:nvSpPr>
          <p:cNvPr id="15" name="MSIPCMContentMarking" descr="{&quot;HashCode&quot;:-1912962988,&quot;Placement&quot;:&quot;Footer&quot;}">
            <a:extLst>
              <a:ext uri="{FF2B5EF4-FFF2-40B4-BE49-F238E27FC236}">
                <a16:creationId xmlns:a16="http://schemas.microsoft.com/office/drawing/2014/main" id="{C011F224-3B12-C544-A45F-0229B9ED97E5}"/>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42167888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6D181D9-491B-DC4A-9002-1D7E5D76B1D9}"/>
              </a:ext>
            </a:extLst>
          </p:cNvPr>
          <p:cNvSpPr>
            <a:spLocks noGrp="1"/>
          </p:cNvSpPr>
          <p:nvPr>
            <p:ph type="ctrTitle" hasCustomPrompt="1"/>
          </p:nvPr>
        </p:nvSpPr>
        <p:spPr>
          <a:xfrm>
            <a:off x="191692" y="908721"/>
            <a:ext cx="11664950" cy="502702"/>
          </a:xfrm>
          <a:prstGeom prst="rect">
            <a:avLst/>
          </a:prstGeom>
        </p:spPr>
        <p:txBody>
          <a:bodyPr wrap="square" anchor="b">
            <a:spAutoFit/>
          </a:bodyPr>
          <a:lstStyle>
            <a:lvl1pPr algn="l" defTabSz="914333" rtl="0" eaLnBrk="1" latinLnBrk="0" hangingPunct="1">
              <a:lnSpc>
                <a:spcPts val="3200"/>
              </a:lnSpc>
              <a:spcBef>
                <a:spcPct val="0"/>
              </a:spcBef>
              <a:buNone/>
              <a:defRPr lang="en-US" sz="2800" b="1" i="0" kern="1200" dirty="0">
                <a:solidFill>
                  <a:schemeClr val="tx1"/>
                </a:solidFill>
                <a:latin typeface="Arial" panose="020B0604020202020204" pitchFamily="34" charset="0"/>
                <a:ea typeface="+mn-ea"/>
                <a:cs typeface="Arial" panose="020B0604020202020204" pitchFamily="34" charset="0"/>
              </a:defRPr>
            </a:lvl1pPr>
          </a:lstStyle>
          <a:p>
            <a:r>
              <a:rPr lang="en-GB"/>
              <a:t>Click to edit Master title style</a:t>
            </a:r>
            <a:endParaRPr lang="en-US"/>
          </a:p>
        </p:txBody>
      </p:sp>
      <p:pic>
        <p:nvPicPr>
          <p:cNvPr id="4" name="Picture 3" descr="A picture containing text, person, person, computer&#10;&#10;Description automatically generated">
            <a:extLst>
              <a:ext uri="{FF2B5EF4-FFF2-40B4-BE49-F238E27FC236}">
                <a16:creationId xmlns:a16="http://schemas.microsoft.com/office/drawing/2014/main" id="{82615533-79BB-E24D-A234-B7F637F943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fl" descr="                              Dell - Internal Use - Confidential&#10;">
            <a:extLst>
              <a:ext uri="{FF2B5EF4-FFF2-40B4-BE49-F238E27FC236}">
                <a16:creationId xmlns:a16="http://schemas.microsoft.com/office/drawing/2014/main" id="{AEA2DCAB-4E6C-8243-94B8-855513E78066}"/>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2021 Dell Inc.</a:t>
            </a:r>
          </a:p>
        </p:txBody>
      </p:sp>
      <p:sp>
        <p:nvSpPr>
          <p:cNvPr id="10" name="TextBox 19">
            <a:extLst>
              <a:ext uri="{FF2B5EF4-FFF2-40B4-BE49-F238E27FC236}">
                <a16:creationId xmlns:a16="http://schemas.microsoft.com/office/drawing/2014/main" id="{FB2AE857-1E28-A349-BB3F-9AFF39AD7F80}"/>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808080"/>
              </a:solidFill>
              <a:effectLst/>
              <a:uLnTx/>
              <a:uFillTx/>
              <a:latin typeface="Arial" panose="020B0604020202020204" pitchFamily="34" charset="0"/>
              <a:ea typeface="+mn-ea"/>
              <a:cs typeface="+mn-cs"/>
            </a:endParaRPr>
          </a:p>
        </p:txBody>
      </p:sp>
      <p:sp>
        <p:nvSpPr>
          <p:cNvPr id="12" name="TextBox 16">
            <a:extLst>
              <a:ext uri="{FF2B5EF4-FFF2-40B4-BE49-F238E27FC236}">
                <a16:creationId xmlns:a16="http://schemas.microsoft.com/office/drawing/2014/main" id="{741D7950-FE61-2C41-A13C-36D652082696}"/>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Y</a:t>
            </a:r>
          </a:p>
        </p:txBody>
      </p:sp>
      <p:sp>
        <p:nvSpPr>
          <p:cNvPr id="13" name="MSIPCMContentMarking" descr="{&quot;HashCode&quot;:-1912962988,&quot;Placement&quot;:&quot;Footer&quot;}">
            <a:extLst>
              <a:ext uri="{FF2B5EF4-FFF2-40B4-BE49-F238E27FC236}">
                <a16:creationId xmlns:a16="http://schemas.microsoft.com/office/drawing/2014/main" id="{06C09636-0446-9E43-B28B-DBFEC0DA0BCB}"/>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Calibri" panose="020F0502020204030204" pitchFamily="34" charset="0"/>
                <a:ea typeface="+mn-ea"/>
                <a:cs typeface="+mn-cs"/>
              </a:rPr>
              <a:t>Internal Use - Confidential</a:t>
            </a:r>
          </a:p>
        </p:txBody>
      </p:sp>
      <p:pic>
        <p:nvPicPr>
          <p:cNvPr id="14" name="Picture 13">
            <a:extLst>
              <a:ext uri="{FF2B5EF4-FFF2-40B4-BE49-F238E27FC236}">
                <a16:creationId xmlns:a16="http://schemas.microsoft.com/office/drawing/2014/main" id="{64B7EBA9-9E2F-0445-AA04-9511E9E22F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6864419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picture containing text, computer, computer, indoor&#10;&#10;Description automatically generated">
            <a:extLst>
              <a:ext uri="{FF2B5EF4-FFF2-40B4-BE49-F238E27FC236}">
                <a16:creationId xmlns:a16="http://schemas.microsoft.com/office/drawing/2014/main" id="{DA47E55F-4BBA-1642-AC5D-0566C68A09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181"/>
          <a:stretch/>
        </p:blipFill>
        <p:spPr>
          <a:xfrm>
            <a:off x="1" y="-6394"/>
            <a:ext cx="9264782" cy="5149894"/>
          </a:xfrm>
          <a:prstGeom prst="rect">
            <a:avLst/>
          </a:prstGeom>
        </p:spPr>
      </p:pic>
      <p:sp>
        <p:nvSpPr>
          <p:cNvPr id="15" name="MSIPCMContentMarking" descr="{&quot;HashCode&quot;:-1912962988,&quot;Placement&quot;:&quot;Footer&quot;}">
            <a:extLst>
              <a:ext uri="{FF2B5EF4-FFF2-40B4-BE49-F238E27FC236}">
                <a16:creationId xmlns:a16="http://schemas.microsoft.com/office/drawing/2014/main" id="{4D0E2633-3578-B34A-BE60-FBCA529564B2}"/>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Calibri" panose="020F0502020204030204" pitchFamily="34" charset="0"/>
                <a:ea typeface="+mn-ea"/>
                <a:cs typeface="+mn-cs"/>
              </a:rPr>
              <a:t>Internal Use - Confidential</a:t>
            </a:r>
          </a:p>
        </p:txBody>
      </p:sp>
      <p:sp>
        <p:nvSpPr>
          <p:cNvPr id="16" name="fl" descr="                              Dell - Internal Use - Confidential&#10;">
            <a:extLst>
              <a:ext uri="{FF2B5EF4-FFF2-40B4-BE49-F238E27FC236}">
                <a16:creationId xmlns:a16="http://schemas.microsoft.com/office/drawing/2014/main" id="{18DE9533-E3BF-734E-B194-BF28B74D4901}"/>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Copyright 2021 Dell Inc.</a:t>
            </a:r>
          </a:p>
        </p:txBody>
      </p:sp>
      <p:sp>
        <p:nvSpPr>
          <p:cNvPr id="17" name="TextBox 19">
            <a:extLst>
              <a:ext uri="{FF2B5EF4-FFF2-40B4-BE49-F238E27FC236}">
                <a16:creationId xmlns:a16="http://schemas.microsoft.com/office/drawing/2014/main" id="{6B094942-EE73-164A-BE3F-94BD74E5DE23}"/>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FFFFFF"/>
              </a:solidFill>
              <a:effectLst/>
              <a:uLnTx/>
              <a:uFillTx/>
              <a:latin typeface="Arial" panose="020B0604020202020204" pitchFamily="34" charset="0"/>
              <a:ea typeface="+mn-ea"/>
              <a:cs typeface="+mn-cs"/>
            </a:endParaRPr>
          </a:p>
        </p:txBody>
      </p:sp>
      <p:sp>
        <p:nvSpPr>
          <p:cNvPr id="18" name="TextBox 16">
            <a:extLst>
              <a:ext uri="{FF2B5EF4-FFF2-40B4-BE49-F238E27FC236}">
                <a16:creationId xmlns:a16="http://schemas.microsoft.com/office/drawing/2014/main" id="{503364CE-450D-294F-8C3B-ECA9E451F073}"/>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of Y</a:t>
            </a:r>
          </a:p>
        </p:txBody>
      </p:sp>
      <p:pic>
        <p:nvPicPr>
          <p:cNvPr id="20" name="Picture 19">
            <a:extLst>
              <a:ext uri="{FF2B5EF4-FFF2-40B4-BE49-F238E27FC236}">
                <a16:creationId xmlns:a16="http://schemas.microsoft.com/office/drawing/2014/main" id="{B0C6CAA0-916A-6C43-A984-7296652D874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9554037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picture containing person, person, table&#10;&#10;Description automatically generated">
            <a:extLst>
              <a:ext uri="{FF2B5EF4-FFF2-40B4-BE49-F238E27FC236}">
                <a16:creationId xmlns:a16="http://schemas.microsoft.com/office/drawing/2014/main" id="{2BCE5FB6-EFBB-5D4F-9EF3-5A039202F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6" name="Picture 15">
            <a:extLst>
              <a:ext uri="{FF2B5EF4-FFF2-40B4-BE49-F238E27FC236}">
                <a16:creationId xmlns:a16="http://schemas.microsoft.com/office/drawing/2014/main" id="{CA11EAF1-F847-8743-9689-972F902254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7" name="fl" descr="                              Dell - Internal Use - Confidential&#10;">
            <a:extLst>
              <a:ext uri="{FF2B5EF4-FFF2-40B4-BE49-F238E27FC236}">
                <a16:creationId xmlns:a16="http://schemas.microsoft.com/office/drawing/2014/main" id="{F6C72A4F-6D33-024C-BC5C-22F35EB47EC9}"/>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Copyright 2021 Dell Inc.</a:t>
            </a:r>
          </a:p>
        </p:txBody>
      </p:sp>
      <p:sp>
        <p:nvSpPr>
          <p:cNvPr id="18" name="TextBox 19">
            <a:extLst>
              <a:ext uri="{FF2B5EF4-FFF2-40B4-BE49-F238E27FC236}">
                <a16:creationId xmlns:a16="http://schemas.microsoft.com/office/drawing/2014/main" id="{D9F6FBEE-4836-E844-8998-91A4ACED267A}"/>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FFFFFF"/>
              </a:solidFill>
              <a:effectLst/>
              <a:uLnTx/>
              <a:uFillTx/>
              <a:latin typeface="Arial" panose="020B0604020202020204" pitchFamily="34" charset="0"/>
              <a:ea typeface="+mn-ea"/>
              <a:cs typeface="+mn-cs"/>
            </a:endParaRPr>
          </a:p>
        </p:txBody>
      </p:sp>
      <p:sp>
        <p:nvSpPr>
          <p:cNvPr id="19" name="TextBox 16">
            <a:extLst>
              <a:ext uri="{FF2B5EF4-FFF2-40B4-BE49-F238E27FC236}">
                <a16:creationId xmlns:a16="http://schemas.microsoft.com/office/drawing/2014/main" id="{83A48F38-5095-CB40-A13D-9938FB1D630E}"/>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of Y</a:t>
            </a:r>
          </a:p>
        </p:txBody>
      </p:sp>
      <p:sp>
        <p:nvSpPr>
          <p:cNvPr id="20" name="MSIPCMContentMarking" descr="{&quot;HashCode&quot;:-1912962988,&quot;Placement&quot;:&quot;Footer&quot;}">
            <a:extLst>
              <a:ext uri="{FF2B5EF4-FFF2-40B4-BE49-F238E27FC236}">
                <a16:creationId xmlns:a16="http://schemas.microsoft.com/office/drawing/2014/main" id="{87A094CB-1330-FE4D-9896-C0749AF3744E}"/>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25163967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D3340-0855-444A-99D5-F4D564B3CBD2}"/>
              </a:ext>
            </a:extLst>
          </p:cNvPr>
          <p:cNvSpPr/>
          <p:nvPr userDrawn="1"/>
        </p:nvSpPr>
        <p:spPr>
          <a:xfrm>
            <a:off x="35496" y="51470"/>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Rectangle 4">
            <a:extLst>
              <a:ext uri="{FF2B5EF4-FFF2-40B4-BE49-F238E27FC236}">
                <a16:creationId xmlns:a16="http://schemas.microsoft.com/office/drawing/2014/main" id="{4292C27A-298C-4CAC-8146-4279D3E9CB32}"/>
              </a:ext>
            </a:extLst>
          </p:cNvPr>
          <p:cNvSpPr/>
          <p:nvPr userDrawn="1"/>
        </p:nvSpPr>
        <p:spPr>
          <a:xfrm>
            <a:off x="49672" y="4386127"/>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394362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EED688A0-DC11-174A-BBF9-B7E33CA4B3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6" name="Picture 15">
            <a:extLst>
              <a:ext uri="{FF2B5EF4-FFF2-40B4-BE49-F238E27FC236}">
                <a16:creationId xmlns:a16="http://schemas.microsoft.com/office/drawing/2014/main" id="{31A81F67-93C5-EE46-9C6F-D5AFD1FC70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7" name="fl" descr="                              Dell - Internal Use - Confidential&#10;">
            <a:extLst>
              <a:ext uri="{FF2B5EF4-FFF2-40B4-BE49-F238E27FC236}">
                <a16:creationId xmlns:a16="http://schemas.microsoft.com/office/drawing/2014/main" id="{484C6C0F-B848-E540-9A1B-7CA78B4F13C6}"/>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Copyright 2021 Dell Inc.</a:t>
            </a:r>
          </a:p>
        </p:txBody>
      </p:sp>
      <p:sp>
        <p:nvSpPr>
          <p:cNvPr id="18" name="TextBox 19">
            <a:extLst>
              <a:ext uri="{FF2B5EF4-FFF2-40B4-BE49-F238E27FC236}">
                <a16:creationId xmlns:a16="http://schemas.microsoft.com/office/drawing/2014/main" id="{EACA630B-1301-F144-BEEF-0840D7C9E173}"/>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FFFFFF"/>
              </a:solidFill>
              <a:effectLst/>
              <a:uLnTx/>
              <a:uFillTx/>
              <a:latin typeface="Arial" panose="020B0604020202020204" pitchFamily="34" charset="0"/>
              <a:ea typeface="+mn-ea"/>
              <a:cs typeface="+mn-cs"/>
            </a:endParaRPr>
          </a:p>
        </p:txBody>
      </p:sp>
      <p:sp>
        <p:nvSpPr>
          <p:cNvPr id="19" name="TextBox 16">
            <a:extLst>
              <a:ext uri="{FF2B5EF4-FFF2-40B4-BE49-F238E27FC236}">
                <a16:creationId xmlns:a16="http://schemas.microsoft.com/office/drawing/2014/main" id="{D6F23CB4-3EF5-8943-915E-93F447C90BAE}"/>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of Y</a:t>
            </a:r>
          </a:p>
        </p:txBody>
      </p:sp>
      <p:sp>
        <p:nvSpPr>
          <p:cNvPr id="20" name="MSIPCMContentMarking" descr="{&quot;HashCode&quot;:-1912962988,&quot;Placement&quot;:&quot;Footer&quot;}">
            <a:extLst>
              <a:ext uri="{FF2B5EF4-FFF2-40B4-BE49-F238E27FC236}">
                <a16:creationId xmlns:a16="http://schemas.microsoft.com/office/drawing/2014/main" id="{6D2E3F00-B8E3-9B45-A8FC-29EE953798FF}"/>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26678282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17441EF-AC5A-E043-8237-E76D4DDAAF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0" name="Picture 19">
            <a:extLst>
              <a:ext uri="{FF2B5EF4-FFF2-40B4-BE49-F238E27FC236}">
                <a16:creationId xmlns:a16="http://schemas.microsoft.com/office/drawing/2014/main" id="{A101B642-DD2F-FD49-81BB-B2A7B85C9D6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21" name="fl" descr="                              Dell - Internal Use - Confidential&#10;">
            <a:extLst>
              <a:ext uri="{FF2B5EF4-FFF2-40B4-BE49-F238E27FC236}">
                <a16:creationId xmlns:a16="http://schemas.microsoft.com/office/drawing/2014/main" id="{5FDC0100-C7BD-D84D-B49A-55C5F9ED742E}"/>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Copyright 2021 Dell Inc.</a:t>
            </a:r>
          </a:p>
        </p:txBody>
      </p:sp>
      <p:sp>
        <p:nvSpPr>
          <p:cNvPr id="22" name="TextBox 19">
            <a:extLst>
              <a:ext uri="{FF2B5EF4-FFF2-40B4-BE49-F238E27FC236}">
                <a16:creationId xmlns:a16="http://schemas.microsoft.com/office/drawing/2014/main" id="{E8063425-E2B9-FD49-8ACA-39F4F08306D0}"/>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FFFFFF"/>
              </a:solidFill>
              <a:effectLst/>
              <a:uLnTx/>
              <a:uFillTx/>
              <a:latin typeface="Arial" panose="020B0604020202020204" pitchFamily="34" charset="0"/>
              <a:ea typeface="+mn-ea"/>
              <a:cs typeface="+mn-cs"/>
            </a:endParaRPr>
          </a:p>
        </p:txBody>
      </p:sp>
      <p:sp>
        <p:nvSpPr>
          <p:cNvPr id="23" name="TextBox 16">
            <a:extLst>
              <a:ext uri="{FF2B5EF4-FFF2-40B4-BE49-F238E27FC236}">
                <a16:creationId xmlns:a16="http://schemas.microsoft.com/office/drawing/2014/main" id="{6BD44D8B-D196-464A-AC99-73329619716F}"/>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of Y</a:t>
            </a:r>
          </a:p>
        </p:txBody>
      </p:sp>
      <p:sp>
        <p:nvSpPr>
          <p:cNvPr id="24" name="MSIPCMContentMarking" descr="{&quot;HashCode&quot;:-1912962988,&quot;Placement&quot;:&quot;Footer&quot;}">
            <a:extLst>
              <a:ext uri="{FF2B5EF4-FFF2-40B4-BE49-F238E27FC236}">
                <a16:creationId xmlns:a16="http://schemas.microsoft.com/office/drawing/2014/main" id="{BA3B8881-9CEE-1645-9535-8E3A7E4EFD61}"/>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11228989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descr="A picture containing sky, outdoor, day&#10;&#10;Description automatically generated">
            <a:extLst>
              <a:ext uri="{FF2B5EF4-FFF2-40B4-BE49-F238E27FC236}">
                <a16:creationId xmlns:a16="http://schemas.microsoft.com/office/drawing/2014/main" id="{FA17038F-F4BC-0C44-AED8-4D4E719247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79E9C3DB-A906-044A-A65E-FDF49D3D0BB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10" name="fl" descr="                              Dell - Internal Use - Confidential&#10;">
            <a:extLst>
              <a:ext uri="{FF2B5EF4-FFF2-40B4-BE49-F238E27FC236}">
                <a16:creationId xmlns:a16="http://schemas.microsoft.com/office/drawing/2014/main" id="{54A03F23-5B14-C54E-A852-BE1A5F91B10E}"/>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2021 Dell Inc.</a:t>
            </a:r>
          </a:p>
        </p:txBody>
      </p:sp>
      <p:sp>
        <p:nvSpPr>
          <p:cNvPr id="11" name="TextBox 19">
            <a:extLst>
              <a:ext uri="{FF2B5EF4-FFF2-40B4-BE49-F238E27FC236}">
                <a16:creationId xmlns:a16="http://schemas.microsoft.com/office/drawing/2014/main" id="{0F46EE2E-20DC-4140-A472-818177C1897E}"/>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808080"/>
              </a:solidFill>
              <a:effectLst/>
              <a:uLnTx/>
              <a:uFillTx/>
              <a:latin typeface="Arial" panose="020B0604020202020204" pitchFamily="34" charset="0"/>
              <a:ea typeface="+mn-ea"/>
              <a:cs typeface="+mn-cs"/>
            </a:endParaRPr>
          </a:p>
        </p:txBody>
      </p:sp>
      <p:sp>
        <p:nvSpPr>
          <p:cNvPr id="12" name="TextBox 16">
            <a:extLst>
              <a:ext uri="{FF2B5EF4-FFF2-40B4-BE49-F238E27FC236}">
                <a16:creationId xmlns:a16="http://schemas.microsoft.com/office/drawing/2014/main" id="{CBA518F1-4413-BE47-84EB-46180DAA3455}"/>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Y</a:t>
            </a:r>
          </a:p>
        </p:txBody>
      </p:sp>
      <p:sp>
        <p:nvSpPr>
          <p:cNvPr id="15" name="MSIPCMContentMarking" descr="{&quot;HashCode&quot;:-1912962988,&quot;Placement&quot;:&quot;Footer&quot;}">
            <a:extLst>
              <a:ext uri="{FF2B5EF4-FFF2-40B4-BE49-F238E27FC236}">
                <a16:creationId xmlns:a16="http://schemas.microsoft.com/office/drawing/2014/main" id="{41AE460A-6E20-6547-9D25-01BD183B8332}"/>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378019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1212604-15AE-9446-A9D4-38CC463429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A0A86AEB-C081-454F-A9F1-D2CD37449B8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10" name="fl" descr="                              Dell - Internal Use - Confidential&#10;">
            <a:extLst>
              <a:ext uri="{FF2B5EF4-FFF2-40B4-BE49-F238E27FC236}">
                <a16:creationId xmlns:a16="http://schemas.microsoft.com/office/drawing/2014/main" id="{243355DF-E387-BD4A-B0F3-26B09C7A007A}"/>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2021 Dell Inc.</a:t>
            </a:r>
          </a:p>
        </p:txBody>
      </p:sp>
      <p:sp>
        <p:nvSpPr>
          <p:cNvPr id="13" name="TextBox 19">
            <a:extLst>
              <a:ext uri="{FF2B5EF4-FFF2-40B4-BE49-F238E27FC236}">
                <a16:creationId xmlns:a16="http://schemas.microsoft.com/office/drawing/2014/main" id="{6CA9482C-BC31-5041-BFBD-7F1BE687AB6B}"/>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808080"/>
              </a:solidFill>
              <a:effectLst/>
              <a:uLnTx/>
              <a:uFillTx/>
              <a:latin typeface="Arial" panose="020B0604020202020204" pitchFamily="34" charset="0"/>
              <a:ea typeface="+mn-ea"/>
              <a:cs typeface="+mn-cs"/>
            </a:endParaRPr>
          </a:p>
        </p:txBody>
      </p:sp>
      <p:sp>
        <p:nvSpPr>
          <p:cNvPr id="14" name="TextBox 16">
            <a:extLst>
              <a:ext uri="{FF2B5EF4-FFF2-40B4-BE49-F238E27FC236}">
                <a16:creationId xmlns:a16="http://schemas.microsoft.com/office/drawing/2014/main" id="{33E8B06C-9798-A147-923C-04512397BF58}"/>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Y</a:t>
            </a:r>
          </a:p>
        </p:txBody>
      </p:sp>
      <p:sp>
        <p:nvSpPr>
          <p:cNvPr id="15" name="MSIPCMContentMarking" descr="{&quot;HashCode&quot;:-1912962988,&quot;Placement&quot;:&quot;Footer&quot;}">
            <a:extLst>
              <a:ext uri="{FF2B5EF4-FFF2-40B4-BE49-F238E27FC236}">
                <a16:creationId xmlns:a16="http://schemas.microsoft.com/office/drawing/2014/main" id="{CDFEB0F1-1EDB-804E-B914-4331BC45B35F}"/>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19049171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ADDA3EAD-29CC-0649-A27E-1AAF9F9445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84BDE20D-F34C-C845-9188-EA1A0A48DA4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10" name="fl" descr="                              Dell - Internal Use - Confidential&#10;">
            <a:extLst>
              <a:ext uri="{FF2B5EF4-FFF2-40B4-BE49-F238E27FC236}">
                <a16:creationId xmlns:a16="http://schemas.microsoft.com/office/drawing/2014/main" id="{87F37B2E-46ED-1845-BD34-3DF5521B8C7B}"/>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2021 Dell Inc.</a:t>
            </a:r>
          </a:p>
        </p:txBody>
      </p:sp>
      <p:sp>
        <p:nvSpPr>
          <p:cNvPr id="13" name="TextBox 19">
            <a:extLst>
              <a:ext uri="{FF2B5EF4-FFF2-40B4-BE49-F238E27FC236}">
                <a16:creationId xmlns:a16="http://schemas.microsoft.com/office/drawing/2014/main" id="{5049845A-C1B1-C244-AEC3-3C74F28B0714}"/>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808080"/>
              </a:solidFill>
              <a:effectLst/>
              <a:uLnTx/>
              <a:uFillTx/>
              <a:latin typeface="Arial" panose="020B0604020202020204" pitchFamily="34" charset="0"/>
              <a:ea typeface="+mn-ea"/>
              <a:cs typeface="+mn-cs"/>
            </a:endParaRPr>
          </a:p>
        </p:txBody>
      </p:sp>
      <p:sp>
        <p:nvSpPr>
          <p:cNvPr id="14" name="TextBox 16">
            <a:extLst>
              <a:ext uri="{FF2B5EF4-FFF2-40B4-BE49-F238E27FC236}">
                <a16:creationId xmlns:a16="http://schemas.microsoft.com/office/drawing/2014/main" id="{BC4B320F-1564-E04D-A0FD-2AEC83421883}"/>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Y</a:t>
            </a:r>
          </a:p>
        </p:txBody>
      </p:sp>
      <p:sp>
        <p:nvSpPr>
          <p:cNvPr id="15" name="MSIPCMContentMarking" descr="{&quot;HashCode&quot;:-1912962988,&quot;Placement&quot;:&quot;Footer&quot;}">
            <a:extLst>
              <a:ext uri="{FF2B5EF4-FFF2-40B4-BE49-F238E27FC236}">
                <a16:creationId xmlns:a16="http://schemas.microsoft.com/office/drawing/2014/main" id="{64EE455B-E52A-674D-AC1D-7ACFFFD2B80E}"/>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42689841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ext page Title Sentance Case Alt Bgd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fl" descr="                              Dell - Internal Use - Confidential&#10;">
            <a:extLst>
              <a:ext uri="{FF2B5EF4-FFF2-40B4-BE49-F238E27FC236}">
                <a16:creationId xmlns:a16="http://schemas.microsoft.com/office/drawing/2014/main" id="{BCDDE93E-FC92-664C-8959-471AC9F78440}"/>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33"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Copyright 2021 Dell Inc.</a:t>
            </a:r>
          </a:p>
        </p:txBody>
      </p:sp>
      <p:sp>
        <p:nvSpPr>
          <p:cNvPr id="29" name="TextBox 19">
            <a:extLst>
              <a:ext uri="{FF2B5EF4-FFF2-40B4-BE49-F238E27FC236}">
                <a16:creationId xmlns:a16="http://schemas.microsoft.com/office/drawing/2014/main" id="{061AA092-01D6-894B-A147-6D73B90BEF93}"/>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66"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r" defTabSz="685766"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FFFFFF"/>
              </a:solidFill>
              <a:effectLst/>
              <a:uLnTx/>
              <a:uFillTx/>
              <a:latin typeface="Arial" panose="020B0604020202020204" pitchFamily="34" charset="0"/>
              <a:ea typeface="+mn-ea"/>
              <a:cs typeface="+mn-cs"/>
            </a:endParaRPr>
          </a:p>
        </p:txBody>
      </p:sp>
      <p:sp>
        <p:nvSpPr>
          <p:cNvPr id="30" name="TextBox 16">
            <a:extLst>
              <a:ext uri="{FF2B5EF4-FFF2-40B4-BE49-F238E27FC236}">
                <a16:creationId xmlns:a16="http://schemas.microsoft.com/office/drawing/2014/main" id="{1888E909-9B0F-4741-9907-8A021EDAF68C}"/>
              </a:ext>
            </a:extLst>
          </p:cNvPr>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66"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of Y</a:t>
            </a:r>
          </a:p>
        </p:txBody>
      </p:sp>
      <p:sp>
        <p:nvSpPr>
          <p:cNvPr id="31" name="MSIPCMContentMarking" descr="{&quot;HashCode&quot;:-1912962988,&quot;Placement&quot;:&quot;Footer&quot;}">
            <a:extLst>
              <a:ext uri="{FF2B5EF4-FFF2-40B4-BE49-F238E27FC236}">
                <a16:creationId xmlns:a16="http://schemas.microsoft.com/office/drawing/2014/main" id="{52C0AC68-CC98-144C-9748-0F66D99734A0}"/>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pitchFamily="34" charset="0"/>
                <a:ea typeface="+mn-ea"/>
                <a:cs typeface="+mn-cs"/>
              </a:rPr>
              <a:t>Internal Use - Confidential</a:t>
            </a:r>
          </a:p>
        </p:txBody>
      </p:sp>
      <p:pic>
        <p:nvPicPr>
          <p:cNvPr id="32" name="Picture 31">
            <a:extLst>
              <a:ext uri="{FF2B5EF4-FFF2-40B4-BE49-F238E27FC236}">
                <a16:creationId xmlns:a16="http://schemas.microsoft.com/office/drawing/2014/main" id="{A8FAF552-C53F-BA46-88F3-AA7DA870306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2785606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936737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59803902"/>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5" name="Text Placeholder 2"/>
          <p:cNvSpPr>
            <a:spLocks noGrp="1"/>
          </p:cNvSpPr>
          <p:nvPr>
            <p:ph type="body" idx="10"/>
          </p:nvPr>
        </p:nvSpPr>
        <p:spPr>
          <a:xfrm>
            <a:off x="28575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Text Placeholder 4"/>
          <p:cNvSpPr>
            <a:spLocks noGrp="1"/>
          </p:cNvSpPr>
          <p:nvPr>
            <p:ph type="body" sz="quarter" idx="3"/>
          </p:nvPr>
        </p:nvSpPr>
        <p:spPr>
          <a:xfrm>
            <a:off x="3228975"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4"/>
          <p:cNvSpPr>
            <a:spLocks noGrp="1"/>
          </p:cNvSpPr>
          <p:nvPr>
            <p:ph type="body" sz="quarter" idx="12"/>
          </p:nvPr>
        </p:nvSpPr>
        <p:spPr>
          <a:xfrm>
            <a:off x="617220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Content Placeholder 9"/>
          <p:cNvSpPr>
            <a:spLocks noGrp="1"/>
          </p:cNvSpPr>
          <p:nvPr>
            <p:ph sz="quarter" idx="13"/>
          </p:nvPr>
        </p:nvSpPr>
        <p:spPr>
          <a:xfrm>
            <a:off x="28575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68218790"/>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18"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30.png"/><Relationship Id="rId2" Type="http://schemas.openxmlformats.org/officeDocument/2006/relationships/slideLayout" Target="../slideLayouts/slideLayout55.xml"/><Relationship Id="rId16" Type="http://schemas.openxmlformats.org/officeDocument/2006/relationships/image" Target="../media/image29.e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oleObject" Target="../embeddings/oleObject1.bin"/><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dirty="0">
                <a:solidFill>
                  <a:srgbClr val="808080"/>
                </a:solidFill>
                <a:latin typeface="Arial" panose="020B0604020202020204" pitchFamily="34" charset="0"/>
              </a:rPr>
              <a:t>© Copyright 2020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dirty="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dirty="0">
                <a:solidFill>
                  <a:srgbClr val="808080"/>
                </a:solidFill>
                <a:latin typeface="Arial" panose="020B0604020202020204" pitchFamily="34" charset="0"/>
                <a:ea typeface="+mn-ea"/>
                <a:cs typeface="+mn-cs"/>
              </a:rPr>
              <a:t>of 20</a:t>
            </a:r>
          </a:p>
        </p:txBody>
      </p:sp>
      <p:sp>
        <p:nvSpPr>
          <p:cNvPr id="3" name="MSIPCMContentMarking" descr="{&quot;HashCode&quot;:-1912962988,&quot;Placement&quot;:&quot;Footer&quot;}">
            <a:extLst>
              <a:ext uri="{FF2B5EF4-FFF2-40B4-BE49-F238E27FC236}">
                <a16:creationId xmlns:a16="http://schemas.microsoft.com/office/drawing/2014/main" id="{FE08E287-27D6-4FBC-A8E1-5FAB25E9F4A1}"/>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endParaRPr lang="en-US" sz="7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4048717320"/>
      </p:ext>
    </p:extLst>
  </p:cSld>
  <p:clrMap bg1="lt1" tx1="dk1" bg2="lt2" tx2="dk2" accent1="accent1" accent2="accent2" accent3="accent3" accent4="accent4" accent5="accent5" accent6="accent6" hlink="hlink" folHlink="folHlink"/>
  <p:sldLayoutIdLst>
    <p:sldLayoutId id="2147483688" r:id="rId1"/>
    <p:sldLayoutId id="2147483682" r:id="rId2"/>
    <p:sldLayoutId id="2147483662" r:id="rId3"/>
    <p:sldLayoutId id="2147483673" r:id="rId4"/>
    <p:sldLayoutId id="2147483672" r:id="rId5"/>
    <p:sldLayoutId id="2147483713" r:id="rId6"/>
    <p:sldLayoutId id="2147483724" r:id="rId7"/>
    <p:sldLayoutId id="2147483725" r:id="rId8"/>
    <p:sldLayoutId id="2147483726" r:id="rId9"/>
    <p:sldLayoutId id="2147483667" r:id="rId10"/>
    <p:sldLayoutId id="2147483689" r:id="rId11"/>
    <p:sldLayoutId id="2147483663" r:id="rId12"/>
    <p:sldLayoutId id="2147483678" r:id="rId13"/>
    <p:sldLayoutId id="2147483680" r:id="rId14"/>
    <p:sldLayoutId id="2147483681" r:id="rId15"/>
    <p:sldLayoutId id="2147483715" r:id="rId16"/>
    <p:sldLayoutId id="214748372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0" userDrawn="1">
          <p15:clr>
            <a:srgbClr val="F26B43"/>
          </p15:clr>
        </p15:guide>
        <p15:guide id="4" pos="5580" userDrawn="1">
          <p15:clr>
            <a:srgbClr val="F26B43"/>
          </p15:clr>
        </p15:guide>
        <p15:guide id="5" pos="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2" name="MSIPCMContentMarking" descr="{&quot;HashCode&quot;:-1912962988,&quot;Placement&quot;:&quot;Footer&quot;}">
            <a:extLst>
              <a:ext uri="{FF2B5EF4-FFF2-40B4-BE49-F238E27FC236}">
                <a16:creationId xmlns:a16="http://schemas.microsoft.com/office/drawing/2014/main" id="{0D12D8CB-DDB6-48AA-B0AE-4D4428819873}"/>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endParaRPr lang="en-US" sz="7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4195294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guide id="5" pos="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1"/>
        <p:cNvGrpSpPr/>
        <p:nvPr/>
      </p:nvGrpSpPr>
      <p:grpSpPr>
        <a:xfrm>
          <a:off x="0" y="0"/>
          <a:ext cx="0" cy="0"/>
          <a:chOff x="0" y="0"/>
          <a:chExt cx="0" cy="0"/>
        </a:xfrm>
      </p:grpSpPr>
      <p:pic>
        <p:nvPicPr>
          <p:cNvPr id="232" name="Google Shape;232;p33"/>
          <p:cNvPicPr preferRelativeResize="0"/>
          <p:nvPr/>
        </p:nvPicPr>
        <p:blipFill rotWithShape="1">
          <a:blip r:embed="rId14">
            <a:alphaModFix/>
          </a:blip>
          <a:srcRect/>
          <a:stretch/>
        </p:blipFill>
        <p:spPr>
          <a:xfrm>
            <a:off x="7802309" y="4838808"/>
            <a:ext cx="1078992" cy="140268"/>
          </a:xfrm>
          <a:prstGeom prst="rect">
            <a:avLst/>
          </a:prstGeom>
          <a:noFill/>
          <a:ln>
            <a:noFill/>
          </a:ln>
        </p:spPr>
      </p:pic>
      <p:sp>
        <p:nvSpPr>
          <p:cNvPr id="233" name="Google Shape;233;p33" descr="                              Dell - Internal Use - Confidential&#10;"/>
          <p:cNvSpPr txBox="1"/>
          <p:nvPr/>
        </p:nvSpPr>
        <p:spPr>
          <a:xfrm>
            <a:off x="4200104" y="5012814"/>
            <a:ext cx="943397"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D9D9D9"/>
              </a:buClr>
              <a:buSzPts val="500"/>
              <a:buFont typeface="Arial"/>
              <a:buNone/>
            </a:pPr>
            <a:r>
              <a:rPr lang="en-US" sz="500" b="0" i="0" u="none" strike="noStrike" cap="none" dirty="0">
                <a:solidFill>
                  <a:srgbClr val="D9D9D9"/>
                </a:solidFill>
                <a:latin typeface="Arial"/>
                <a:ea typeface="Arial"/>
                <a:cs typeface="Arial"/>
                <a:sym typeface="Arial"/>
              </a:rPr>
              <a:t>© Copyright 2023 Dell Inc.</a:t>
            </a:r>
            <a:endParaRPr sz="1400" b="0" i="0" u="none" strike="noStrike" cap="none" dirty="0">
              <a:solidFill>
                <a:srgbClr val="000000"/>
              </a:solidFill>
              <a:latin typeface="Arial"/>
              <a:ea typeface="Arial"/>
              <a:cs typeface="Arial"/>
              <a:sym typeface="Arial"/>
            </a:endParaRPr>
          </a:p>
        </p:txBody>
      </p:sp>
      <p:sp>
        <p:nvSpPr>
          <p:cNvPr id="234" name="Google Shape;234;p33" descr="{&quot;HashCode&quot;:-1912962988,&quot;Placement&quot;:&quot;Footer&quot;}"/>
          <p:cNvSpPr txBox="1"/>
          <p:nvPr/>
        </p:nvSpPr>
        <p:spPr>
          <a:xfrm>
            <a:off x="104777" y="4990752"/>
            <a:ext cx="943397"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D9D9D9"/>
              </a:buClr>
              <a:buSzPts val="500"/>
              <a:buFont typeface="Arial"/>
              <a:buNone/>
            </a:pPr>
            <a:r>
              <a:rPr lang="en-US" sz="500" b="0" i="0" u="none" strike="noStrike" cap="none">
                <a:solidFill>
                  <a:srgbClr val="D9D9D9"/>
                </a:solidFill>
                <a:latin typeface="Arial"/>
                <a:ea typeface="Arial"/>
                <a:cs typeface="Arial"/>
                <a:sym typeface="Arial"/>
              </a:rPr>
              <a:t>Internal Use - Confidential</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7923234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
        <p:cNvGrpSpPr/>
        <p:nvPr/>
      </p:nvGrpSpPr>
      <p:grpSpPr>
        <a:xfrm>
          <a:off x="0" y="0"/>
          <a:ext cx="0" cy="0"/>
          <a:chOff x="0" y="0"/>
          <a:chExt cx="0" cy="0"/>
        </a:xfrm>
      </p:grpSpPr>
      <p:pic>
        <p:nvPicPr>
          <p:cNvPr id="8" name="Google Shape;8;p23"/>
          <p:cNvPicPr preferRelativeResize="0"/>
          <p:nvPr/>
        </p:nvPicPr>
        <p:blipFill rotWithShape="1">
          <a:blip r:embed="rId14">
            <a:alphaModFix/>
          </a:blip>
          <a:srcRect/>
          <a:stretch/>
        </p:blipFill>
        <p:spPr>
          <a:xfrm>
            <a:off x="7802309" y="4838808"/>
            <a:ext cx="1078992" cy="140268"/>
          </a:xfrm>
          <a:prstGeom prst="rect">
            <a:avLst/>
          </a:prstGeom>
          <a:noFill/>
          <a:ln>
            <a:noFill/>
          </a:ln>
        </p:spPr>
      </p:pic>
      <p:sp>
        <p:nvSpPr>
          <p:cNvPr id="9" name="Google Shape;9;p23" descr="                              Dell - Internal Use - Confidential&#10;"/>
          <p:cNvSpPr txBox="1"/>
          <p:nvPr/>
        </p:nvSpPr>
        <p:spPr>
          <a:xfrm>
            <a:off x="4200104" y="5022289"/>
            <a:ext cx="743793" cy="69250"/>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D9D9D9"/>
              </a:buClr>
              <a:buSzPts val="500"/>
              <a:buFont typeface="Arial"/>
              <a:buNone/>
            </a:pPr>
            <a:r>
              <a:rPr lang="en-US" sz="500" b="0" i="0" u="none" strike="noStrike" cap="none">
                <a:solidFill>
                  <a:srgbClr val="D9D9D9"/>
                </a:solidFill>
                <a:latin typeface="Arial"/>
                <a:ea typeface="Arial"/>
                <a:cs typeface="Arial"/>
                <a:sym typeface="Arial"/>
              </a:rPr>
              <a:t>© Copyright 2023 Dell Inc.</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4916480"/>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3B715C8-5D08-41B1-81FC-2D715B609BC5}"/>
              </a:ext>
            </a:extLst>
          </p:cNvPr>
          <p:cNvGraphicFramePr>
            <a:graphicFrameLocks noChangeAspect="1"/>
          </p:cNvGraphicFramePr>
          <p:nvPr userDrawn="1">
            <p:custDataLst>
              <p:tags r:id="rId14"/>
            </p:custDataLst>
            <p:extLst>
              <p:ext uri="{D42A27DB-BD31-4B8C-83A1-F6EECF244321}">
                <p14:modId xmlns:p14="http://schemas.microsoft.com/office/powerpoint/2010/main" val="1515814588"/>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15" imgW="347" imgH="348" progId="TCLayout.ActiveDocument.1">
                  <p:embed/>
                </p:oleObj>
              </mc:Choice>
              <mc:Fallback>
                <p:oleObj name="think-cell Slide" r:id="rId15" imgW="347" imgH="348" progId="TCLayout.ActiveDocument.1">
                  <p:embed/>
                  <p:pic>
                    <p:nvPicPr>
                      <p:cNvPr id="2" name="Object 1" hidden="1">
                        <a:extLst>
                          <a:ext uri="{FF2B5EF4-FFF2-40B4-BE49-F238E27FC236}">
                            <a16:creationId xmlns:a16="http://schemas.microsoft.com/office/drawing/2014/main" id="{A3B715C8-5D08-41B1-81FC-2D715B609BC5}"/>
                          </a:ext>
                        </a:extLst>
                      </p:cNvPr>
                      <p:cNvPicPr/>
                      <p:nvPr/>
                    </p:nvPicPr>
                    <p:blipFill>
                      <a:blip r:embed="rId16"/>
                      <a:stretch>
                        <a:fillRect/>
                      </a:stretch>
                    </p:blipFill>
                    <p:spPr>
                      <a:xfrm>
                        <a:off x="1590" y="1590"/>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A65ADB3F-A668-4B24-ABE2-4106E7C0B442}"/>
              </a:ext>
            </a:extLst>
          </p:cNvPr>
          <p:cNvPicPr>
            <a:picLocks noChangeAspect="1"/>
          </p:cNvPicPr>
          <p:nvPr userDrawn="1"/>
        </p:nvPicPr>
        <p:blipFill rotWithShape="1">
          <a:blip r:embed="rId17">
            <a:alphaModFix amt="15000"/>
          </a:blip>
          <a:srcRect t="10048"/>
          <a:stretch/>
        </p:blipFill>
        <p:spPr>
          <a:xfrm>
            <a:off x="0" y="0"/>
            <a:ext cx="9144000" cy="5143500"/>
          </a:xfrm>
          <a:prstGeom prst="rect">
            <a:avLst/>
          </a:prstGeom>
        </p:spPr>
      </p:pic>
      <p:pic>
        <p:nvPicPr>
          <p:cNvPr id="5" name="Picture 4"/>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355"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2021 Dell Inc.</a:t>
            </a:r>
          </a:p>
        </p:txBody>
      </p:sp>
      <p:sp>
        <p:nvSpPr>
          <p:cNvPr id="6" name="TextBox 19"/>
          <p:cNvSpPr txBox="1"/>
          <p:nvPr/>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783"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783"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err="1">
              <a:ln>
                <a:noFill/>
              </a:ln>
              <a:solidFill>
                <a:srgbClr val="808080"/>
              </a:solidFill>
              <a:effectLst/>
              <a:uLnTx/>
              <a:uFillTx/>
              <a:latin typeface="Arial" panose="020B0604020202020204" pitchFamily="34" charset="0"/>
              <a:ea typeface="+mn-ea"/>
              <a:cs typeface="+mn-cs"/>
            </a:endParaRPr>
          </a:p>
        </p:txBody>
      </p:sp>
      <p:sp>
        <p:nvSpPr>
          <p:cNvPr id="9" name="TextBox 16"/>
          <p:cNvSpPr txBox="1"/>
          <p:nvPr/>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783"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97</a:t>
            </a:r>
          </a:p>
        </p:txBody>
      </p:sp>
      <p:sp>
        <p:nvSpPr>
          <p:cNvPr id="3" name="MSIPCMContentMarking" descr="{&quot;HashCode&quot;:-1912962988,&quot;Placement&quot;:&quot;Footer&quot;}">
            <a:extLst>
              <a:ext uri="{FF2B5EF4-FFF2-40B4-BE49-F238E27FC236}">
                <a16:creationId xmlns:a16="http://schemas.microsoft.com/office/drawing/2014/main" id="{6DF28F65-1E57-4AEE-910A-203698E17BA7}"/>
              </a:ext>
            </a:extLst>
          </p:cNvPr>
          <p:cNvSpPr txBox="1"/>
          <p:nvPr userDrawn="1"/>
        </p:nvSpPr>
        <p:spPr>
          <a:xfrm>
            <a:off x="1" y="4984101"/>
            <a:ext cx="1185008" cy="107722"/>
          </a:xfrm>
          <a:prstGeom prst="rect">
            <a:avLst/>
          </a:prstGeom>
          <a:noFill/>
        </p:spPr>
        <p:txBody>
          <a:bodyPr vert="horz" wrap="square" lIns="0" tIns="0" rIns="0" bIns="0" rtlCol="0" anchor="ctr" anchorCtr="1">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Calibri" panose="020F0502020204030204" pitchFamily="34" charset="0"/>
                <a:ea typeface="+mn-ea"/>
                <a:cs typeface="+mn-cs"/>
              </a:rPr>
              <a:t>Internal Use - Confidential</a:t>
            </a:r>
          </a:p>
        </p:txBody>
      </p:sp>
    </p:spTree>
    <p:extLst>
      <p:ext uri="{BB962C8B-B14F-4D97-AF65-F5344CB8AC3E}">
        <p14:creationId xmlns:p14="http://schemas.microsoft.com/office/powerpoint/2010/main" val="320609147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7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19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microsoft.com/office/2007/relationships/hdphoto" Target="../media/hdphoto2.wdp"/><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7.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6.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5.png"/></Relationships>
</file>

<file path=ppt/slides/_rels/slide21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microsoft.com/office/2007/relationships/hdphoto" Target="../media/hdphoto2.wdp"/><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7.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6.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5.png"/></Relationships>
</file>

<file path=ppt/slides/_rels/slide22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4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44.sv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5.xml"/><Relationship Id="rId5" Type="http://schemas.openxmlformats.org/officeDocument/2006/relationships/image" Target="../media/image261.png"/><Relationship Id="rId4" Type="http://schemas.openxmlformats.org/officeDocument/2006/relationships/image" Target="../media/image260.png"/></Relationships>
</file>

<file path=ppt/slides/_rels/slide26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5.xml"/></Relationships>
</file>

<file path=ppt/slides/_rels/slide26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1.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5.xml"/></Relationships>
</file>

<file path=ppt/slides/_rels/slide272.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5.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70.png"/><Relationship Id="rId1" Type="http://schemas.openxmlformats.org/officeDocument/2006/relationships/slideLayout" Target="../slideLayouts/slideLayout5.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5.xml"/></Relationships>
</file>

<file path=ppt/slides/_rels/slide279.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5.xml"/></Relationships>
</file>

<file path=ppt/slides/_rels/slide281.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5.xml"/></Relationships>
</file>

<file path=ppt/slides/_rels/slide284.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5.xml"/></Relationships>
</file>

<file path=ppt/slides/_rels/slide285.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5.xml"/></Relationships>
</file>

<file path=ppt/slides/_rels/slide288.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5.xml"/></Relationships>
</file>

<file path=ppt/slides/_rels/slide29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5.xml"/><Relationship Id="rId4" Type="http://schemas.openxmlformats.org/officeDocument/2006/relationships/image" Target="../media/image293.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3.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5.xml"/><Relationship Id="rId4" Type="http://schemas.openxmlformats.org/officeDocument/2006/relationships/image" Target="../media/image297.png"/></Relationships>
</file>

<file path=ppt/slides/_rels/slide29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5.xml"/></Relationships>
</file>

<file path=ppt/slides/_rels/slide29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5.xml"/><Relationship Id="rId4" Type="http://schemas.openxmlformats.org/officeDocument/2006/relationships/image" Target="../media/image298.png"/></Relationships>
</file>

<file path=ppt/slides/_rels/slide29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5.xml"/><Relationship Id="rId4" Type="http://schemas.openxmlformats.org/officeDocument/2006/relationships/image" Target="../media/image297.png"/></Relationships>
</file>

<file path=ppt/slides/_rels/slide29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30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300.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5.xml"/></Relationships>
</file>

<file path=ppt/slides/_rels/slide301.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5.xml"/></Relationships>
</file>

<file path=ppt/slides/_rels/slide303.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5.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5.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5.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https://www.druva.com/resources/media/videos/video-vertrax-restores-files?x=o1CcKq&amp;xs=122096%3Fwtime&amp;wtime=%7Bseek_to_second_number%7D" TargetMode="External"/><Relationship Id="rId1" Type="http://schemas.openxmlformats.org/officeDocument/2006/relationships/slideLayout" Target="../slideLayouts/slideLayout5.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1.xml.rels><?xml version="1.0" encoding="UTF-8" standalone="yes"?>
<Relationships xmlns="http://schemas.openxmlformats.org/package/2006/relationships"><Relationship Id="rId3" Type="http://schemas.openxmlformats.org/officeDocument/2006/relationships/hyperlink" Target="https://www.linkedin.com/feed/update/urn%3Ali%3Aactivity%3A7024671221233401857" TargetMode="External"/><Relationship Id="rId2" Type="http://schemas.openxmlformats.org/officeDocument/2006/relationships/hyperlink" Target="https://apex-backup-services.syskonf.pl/" TargetMode="External"/><Relationship Id="rId1" Type="http://schemas.openxmlformats.org/officeDocument/2006/relationships/slideLayout" Target="../slideLayouts/slideLayout5.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s://www.businesswire.com/news/home/20221031005129/en/Druva-Achieves-ISOIEC-270012013-Information-Security-Certification"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ocs.microsoft.com/en-us/azure/security/fundamentals/shared-responsibility" TargetMode="Externa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help.salesforce.com/articleView?id=000322731&amp;language=en_US&amp;type=1&amp;mode=1"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470.png"/><Relationship Id="rId3" Type="http://schemas.openxmlformats.org/officeDocument/2006/relationships/image" Target="../media/image47.png"/><Relationship Id="rId21" Type="http://schemas.microsoft.com/office/2007/relationships/hdphoto" Target="../media/hdphoto2.wdp"/><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5" Type="http://schemas.openxmlformats.org/officeDocument/2006/relationships/customXml" Target="../ink/ink1.xml"/><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7.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6.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111.png"/></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hyperlink" Target="https://www.druva.com/customers/vertrax-replaces-veeam-to-achieve-ransomware-protection-for-microsoft-365-and-endpoint-data"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50" y="-333560"/>
            <a:ext cx="8572500" cy="2243691"/>
          </a:xfrm>
        </p:spPr>
        <p:txBody>
          <a:bodyPr/>
          <a:lstStyle/>
          <a:p>
            <a:br>
              <a:rPr lang="en-US" dirty="0"/>
            </a:br>
            <a:r>
              <a:rPr lang="en-US" dirty="0"/>
              <a:t>Cloud / Data Centers / Laptops</a:t>
            </a:r>
          </a:p>
        </p:txBody>
      </p:sp>
      <p:sp>
        <p:nvSpPr>
          <p:cNvPr id="3" name="Subtitle 2"/>
          <p:cNvSpPr>
            <a:spLocks noGrp="1"/>
          </p:cNvSpPr>
          <p:nvPr>
            <p:ph type="subTitle" idx="1"/>
          </p:nvPr>
        </p:nvSpPr>
        <p:spPr/>
        <p:txBody>
          <a:bodyPr/>
          <a:lstStyle/>
          <a:p>
            <a:r>
              <a:rPr lang="en-US" sz="3200" b="1" dirty="0">
                <a:solidFill>
                  <a:srgbClr val="FFFF00"/>
                </a:solidFill>
              </a:rPr>
              <a:t>APEX Backup Services</a:t>
            </a:r>
          </a:p>
        </p:txBody>
      </p:sp>
      <p:sp>
        <p:nvSpPr>
          <p:cNvPr id="4" name="TextBox 3">
            <a:extLst>
              <a:ext uri="{FF2B5EF4-FFF2-40B4-BE49-F238E27FC236}">
                <a16:creationId xmlns:a16="http://schemas.microsoft.com/office/drawing/2014/main" id="{F8E7757B-129D-4520-8B1B-1B7C9209F53B}"/>
              </a:ext>
            </a:extLst>
          </p:cNvPr>
          <p:cNvSpPr txBox="1"/>
          <p:nvPr/>
        </p:nvSpPr>
        <p:spPr>
          <a:xfrm>
            <a:off x="6948264" y="4803998"/>
            <a:ext cx="1816203" cy="184666"/>
          </a:xfrm>
          <a:prstGeom prst="rect">
            <a:avLst/>
          </a:prstGeom>
          <a:noFill/>
        </p:spPr>
        <p:txBody>
          <a:bodyPr wrap="none" lIns="0" tIns="0" rIns="0" bIns="0" rtlCol="0">
            <a:spAutoFit/>
          </a:bodyPr>
          <a:lstStyle/>
          <a:p>
            <a:pPr algn="ctr"/>
            <a:r>
              <a:rPr lang="en-US" sz="1200" i="1" dirty="0">
                <a:solidFill>
                  <a:schemeClr val="tx2"/>
                </a:solidFill>
              </a:rPr>
              <a:t>Daniel.Olkowski@dell.com</a:t>
            </a:r>
          </a:p>
        </p:txBody>
      </p:sp>
    </p:spTree>
    <p:extLst>
      <p:ext uri="{BB962C8B-B14F-4D97-AF65-F5344CB8AC3E}">
        <p14:creationId xmlns:p14="http://schemas.microsoft.com/office/powerpoint/2010/main" val="134405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9B5148-BB41-EEEB-83F2-E219F6B7C0FA}"/>
              </a:ext>
            </a:extLst>
          </p:cNvPr>
          <p:cNvPicPr>
            <a:picLocks noChangeAspect="1"/>
          </p:cNvPicPr>
          <p:nvPr/>
        </p:nvPicPr>
        <p:blipFill>
          <a:blip r:embed="rId2"/>
          <a:stretch>
            <a:fillRect/>
          </a:stretch>
        </p:blipFill>
        <p:spPr>
          <a:xfrm>
            <a:off x="0" y="19817"/>
            <a:ext cx="9144000" cy="5103866"/>
          </a:xfrm>
          <a:prstGeom prst="rect">
            <a:avLst/>
          </a:prstGeom>
        </p:spPr>
      </p:pic>
    </p:spTree>
    <p:extLst>
      <p:ext uri="{BB962C8B-B14F-4D97-AF65-F5344CB8AC3E}">
        <p14:creationId xmlns:p14="http://schemas.microsoft.com/office/powerpoint/2010/main" val="24023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21">
            <a:extLst>
              <a:ext uri="{FF2B5EF4-FFF2-40B4-BE49-F238E27FC236}">
                <a16:creationId xmlns:a16="http://schemas.microsoft.com/office/drawing/2014/main" id="{901310CB-FDAF-EB08-E3D3-287E55661F5D}"/>
              </a:ext>
            </a:extLst>
          </p:cNvPr>
          <p:cNvSpPr/>
          <p:nvPr/>
        </p:nvSpPr>
        <p:spPr>
          <a:xfrm>
            <a:off x="1259632" y="267494"/>
            <a:ext cx="5653796" cy="1612756"/>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6400" b="1" dirty="0" err="1">
                <a:solidFill>
                  <a:srgbClr val="FFFF00"/>
                </a:solidFill>
              </a:rPr>
              <a:t>Azure</a:t>
            </a:r>
            <a:r>
              <a:rPr lang="pl-PL" sz="6400" b="1" dirty="0">
                <a:solidFill>
                  <a:srgbClr val="FFFF00"/>
                </a:solidFill>
              </a:rPr>
              <a:t> / AWS</a:t>
            </a:r>
            <a:endParaRPr lang="en-US" sz="6400" b="1" dirty="0">
              <a:solidFill>
                <a:srgbClr val="FFFF00"/>
              </a:solidFill>
            </a:endParaRPr>
          </a:p>
        </p:txBody>
      </p:sp>
      <p:sp>
        <p:nvSpPr>
          <p:cNvPr id="2" name="Rounded Rectangle 121">
            <a:extLst>
              <a:ext uri="{FF2B5EF4-FFF2-40B4-BE49-F238E27FC236}">
                <a16:creationId xmlns:a16="http://schemas.microsoft.com/office/drawing/2014/main" id="{FDF9CA2D-F7FA-DA96-21AB-128AD6FB8E0F}"/>
              </a:ext>
            </a:extLst>
          </p:cNvPr>
          <p:cNvSpPr/>
          <p:nvPr/>
        </p:nvSpPr>
        <p:spPr>
          <a:xfrm>
            <a:off x="1403648" y="2067694"/>
            <a:ext cx="5653796" cy="1612756"/>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6400" b="1" dirty="0" err="1">
                <a:solidFill>
                  <a:srgbClr val="FFFF00"/>
                </a:solidFill>
              </a:rPr>
              <a:t>Cloud</a:t>
            </a:r>
            <a:r>
              <a:rPr lang="pl-PL" sz="6400" b="1" dirty="0">
                <a:solidFill>
                  <a:srgbClr val="FFFF00"/>
                </a:solidFill>
              </a:rPr>
              <a:t> native</a:t>
            </a:r>
            <a:endParaRPr lang="en-US" sz="6400" b="1" dirty="0">
              <a:solidFill>
                <a:srgbClr val="FFFF00"/>
              </a:solidFill>
            </a:endParaRPr>
          </a:p>
        </p:txBody>
      </p:sp>
    </p:spTree>
    <p:extLst>
      <p:ext uri="{BB962C8B-B14F-4D97-AF65-F5344CB8AC3E}">
        <p14:creationId xmlns:p14="http://schemas.microsoft.com/office/powerpoint/2010/main" val="9555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99629-270B-C926-87E3-4CCFF2564FC7}"/>
              </a:ext>
            </a:extLst>
          </p:cNvPr>
          <p:cNvPicPr>
            <a:picLocks noChangeAspect="1"/>
          </p:cNvPicPr>
          <p:nvPr/>
        </p:nvPicPr>
        <p:blipFill>
          <a:blip r:embed="rId2"/>
          <a:stretch>
            <a:fillRect/>
          </a:stretch>
        </p:blipFill>
        <p:spPr>
          <a:xfrm>
            <a:off x="0" y="163140"/>
            <a:ext cx="9144000" cy="4817220"/>
          </a:xfrm>
          <a:prstGeom prst="rect">
            <a:avLst/>
          </a:prstGeom>
        </p:spPr>
      </p:pic>
    </p:spTree>
    <p:extLst>
      <p:ext uri="{BB962C8B-B14F-4D97-AF65-F5344CB8AC3E}">
        <p14:creationId xmlns:p14="http://schemas.microsoft.com/office/powerpoint/2010/main" val="210550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B796FB-354C-B689-C383-46717C057B10}"/>
              </a:ext>
            </a:extLst>
          </p:cNvPr>
          <p:cNvPicPr>
            <a:picLocks noChangeAspect="1"/>
          </p:cNvPicPr>
          <p:nvPr/>
        </p:nvPicPr>
        <p:blipFill>
          <a:blip r:embed="rId2"/>
          <a:stretch>
            <a:fillRect/>
          </a:stretch>
        </p:blipFill>
        <p:spPr>
          <a:xfrm>
            <a:off x="0" y="39112"/>
            <a:ext cx="9144000" cy="5065276"/>
          </a:xfrm>
          <a:prstGeom prst="rect">
            <a:avLst/>
          </a:prstGeom>
        </p:spPr>
      </p:pic>
    </p:spTree>
    <p:extLst>
      <p:ext uri="{BB962C8B-B14F-4D97-AF65-F5344CB8AC3E}">
        <p14:creationId xmlns:p14="http://schemas.microsoft.com/office/powerpoint/2010/main" val="122438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AD702-8C26-2A12-ED4F-ED893545A195}"/>
              </a:ext>
            </a:extLst>
          </p:cNvPr>
          <p:cNvPicPr>
            <a:picLocks noChangeAspect="1"/>
          </p:cNvPicPr>
          <p:nvPr/>
        </p:nvPicPr>
        <p:blipFill>
          <a:blip r:embed="rId2"/>
          <a:stretch>
            <a:fillRect/>
          </a:stretch>
        </p:blipFill>
        <p:spPr>
          <a:xfrm>
            <a:off x="0" y="246286"/>
            <a:ext cx="9144000" cy="4650927"/>
          </a:xfrm>
          <a:prstGeom prst="rect">
            <a:avLst/>
          </a:prstGeom>
        </p:spPr>
      </p:pic>
    </p:spTree>
    <p:extLst>
      <p:ext uri="{BB962C8B-B14F-4D97-AF65-F5344CB8AC3E}">
        <p14:creationId xmlns:p14="http://schemas.microsoft.com/office/powerpoint/2010/main" val="2626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B12FBD-D3A6-1E0A-737D-E0A7E8FF49B3}"/>
              </a:ext>
            </a:extLst>
          </p:cNvPr>
          <p:cNvPicPr>
            <a:picLocks noChangeAspect="1"/>
          </p:cNvPicPr>
          <p:nvPr/>
        </p:nvPicPr>
        <p:blipFill>
          <a:blip r:embed="rId2"/>
          <a:stretch>
            <a:fillRect/>
          </a:stretch>
        </p:blipFill>
        <p:spPr>
          <a:xfrm>
            <a:off x="0" y="214732"/>
            <a:ext cx="9144000" cy="4714035"/>
          </a:xfrm>
          <a:prstGeom prst="rect">
            <a:avLst/>
          </a:prstGeom>
        </p:spPr>
      </p:pic>
    </p:spTree>
    <p:extLst>
      <p:ext uri="{BB962C8B-B14F-4D97-AF65-F5344CB8AC3E}">
        <p14:creationId xmlns:p14="http://schemas.microsoft.com/office/powerpoint/2010/main" val="192597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8F5BA-665A-3D69-0C9F-1AC54B5650DF}"/>
              </a:ext>
            </a:extLst>
          </p:cNvPr>
          <p:cNvPicPr>
            <a:picLocks noChangeAspect="1"/>
          </p:cNvPicPr>
          <p:nvPr/>
        </p:nvPicPr>
        <p:blipFill>
          <a:blip r:embed="rId2"/>
          <a:stretch>
            <a:fillRect/>
          </a:stretch>
        </p:blipFill>
        <p:spPr>
          <a:xfrm>
            <a:off x="0" y="161788"/>
            <a:ext cx="9144000" cy="4819924"/>
          </a:xfrm>
          <a:prstGeom prst="rect">
            <a:avLst/>
          </a:prstGeom>
        </p:spPr>
      </p:pic>
    </p:spTree>
    <p:extLst>
      <p:ext uri="{BB962C8B-B14F-4D97-AF65-F5344CB8AC3E}">
        <p14:creationId xmlns:p14="http://schemas.microsoft.com/office/powerpoint/2010/main" val="221793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3F764-EDAA-3D28-E4EE-1810C2907F91}"/>
              </a:ext>
            </a:extLst>
          </p:cNvPr>
          <p:cNvPicPr>
            <a:picLocks noChangeAspect="1"/>
          </p:cNvPicPr>
          <p:nvPr/>
        </p:nvPicPr>
        <p:blipFill>
          <a:blip r:embed="rId2"/>
          <a:stretch>
            <a:fillRect/>
          </a:stretch>
        </p:blipFill>
        <p:spPr>
          <a:xfrm>
            <a:off x="0" y="78934"/>
            <a:ext cx="9144000" cy="4985631"/>
          </a:xfrm>
          <a:prstGeom prst="rect">
            <a:avLst/>
          </a:prstGeom>
        </p:spPr>
      </p:pic>
    </p:spTree>
    <p:extLst>
      <p:ext uri="{BB962C8B-B14F-4D97-AF65-F5344CB8AC3E}">
        <p14:creationId xmlns:p14="http://schemas.microsoft.com/office/powerpoint/2010/main" val="1131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3D1DA-D220-F9C4-8643-2FACE613D5FD}"/>
              </a:ext>
            </a:extLst>
          </p:cNvPr>
          <p:cNvPicPr>
            <a:picLocks noChangeAspect="1"/>
          </p:cNvPicPr>
          <p:nvPr/>
        </p:nvPicPr>
        <p:blipFill>
          <a:blip r:embed="rId2"/>
          <a:stretch>
            <a:fillRect/>
          </a:stretch>
        </p:blipFill>
        <p:spPr>
          <a:xfrm>
            <a:off x="0" y="236453"/>
            <a:ext cx="9144000" cy="4670593"/>
          </a:xfrm>
          <a:prstGeom prst="rect">
            <a:avLst/>
          </a:prstGeom>
        </p:spPr>
      </p:pic>
    </p:spTree>
    <p:extLst>
      <p:ext uri="{BB962C8B-B14F-4D97-AF65-F5344CB8AC3E}">
        <p14:creationId xmlns:p14="http://schemas.microsoft.com/office/powerpoint/2010/main" val="277329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401700-3D57-6353-25C7-E8110531155D}"/>
              </a:ext>
            </a:extLst>
          </p:cNvPr>
          <p:cNvPicPr>
            <a:picLocks noChangeAspect="1"/>
          </p:cNvPicPr>
          <p:nvPr/>
        </p:nvPicPr>
        <p:blipFill>
          <a:blip r:embed="rId2"/>
          <a:stretch>
            <a:fillRect/>
          </a:stretch>
        </p:blipFill>
        <p:spPr>
          <a:xfrm>
            <a:off x="5292080" y="339502"/>
            <a:ext cx="3505349" cy="4299942"/>
          </a:xfrm>
          <a:prstGeom prst="rect">
            <a:avLst/>
          </a:prstGeom>
        </p:spPr>
      </p:pic>
      <p:pic>
        <p:nvPicPr>
          <p:cNvPr id="6" name="Picture 5">
            <a:extLst>
              <a:ext uri="{FF2B5EF4-FFF2-40B4-BE49-F238E27FC236}">
                <a16:creationId xmlns:a16="http://schemas.microsoft.com/office/drawing/2014/main" id="{E148325C-27A0-7620-A752-D834322D3A20}"/>
              </a:ext>
            </a:extLst>
          </p:cNvPr>
          <p:cNvPicPr>
            <a:picLocks noChangeAspect="1"/>
          </p:cNvPicPr>
          <p:nvPr/>
        </p:nvPicPr>
        <p:blipFill>
          <a:blip r:embed="rId3"/>
          <a:stretch>
            <a:fillRect/>
          </a:stretch>
        </p:blipFill>
        <p:spPr>
          <a:xfrm>
            <a:off x="323528" y="123478"/>
            <a:ext cx="4104456" cy="5038430"/>
          </a:xfrm>
          <a:prstGeom prst="rect">
            <a:avLst/>
          </a:prstGeom>
        </p:spPr>
      </p:pic>
    </p:spTree>
    <p:extLst>
      <p:ext uri="{BB962C8B-B14F-4D97-AF65-F5344CB8AC3E}">
        <p14:creationId xmlns:p14="http://schemas.microsoft.com/office/powerpoint/2010/main" val="303125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39289-7694-AABB-82FE-980F8C159474}"/>
              </a:ext>
            </a:extLst>
          </p:cNvPr>
          <p:cNvPicPr>
            <a:picLocks noChangeAspect="1"/>
          </p:cNvPicPr>
          <p:nvPr/>
        </p:nvPicPr>
        <p:blipFill>
          <a:blip r:embed="rId2"/>
          <a:stretch>
            <a:fillRect/>
          </a:stretch>
        </p:blipFill>
        <p:spPr>
          <a:xfrm>
            <a:off x="107504" y="123478"/>
            <a:ext cx="5683206" cy="4968552"/>
          </a:xfrm>
          <a:prstGeom prst="rect">
            <a:avLst/>
          </a:prstGeom>
        </p:spPr>
      </p:pic>
    </p:spTree>
    <p:extLst>
      <p:ext uri="{BB962C8B-B14F-4D97-AF65-F5344CB8AC3E}">
        <p14:creationId xmlns:p14="http://schemas.microsoft.com/office/powerpoint/2010/main" val="267135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7457A-F769-2C6A-C748-11FEFEB2CB87}"/>
              </a:ext>
            </a:extLst>
          </p:cNvPr>
          <p:cNvPicPr>
            <a:picLocks noChangeAspect="1"/>
          </p:cNvPicPr>
          <p:nvPr/>
        </p:nvPicPr>
        <p:blipFill>
          <a:blip r:embed="rId2"/>
          <a:stretch>
            <a:fillRect/>
          </a:stretch>
        </p:blipFill>
        <p:spPr>
          <a:xfrm>
            <a:off x="0" y="29272"/>
            <a:ext cx="9144000" cy="5084956"/>
          </a:xfrm>
          <a:prstGeom prst="rect">
            <a:avLst/>
          </a:prstGeom>
        </p:spPr>
      </p:pic>
    </p:spTree>
    <p:extLst>
      <p:ext uri="{BB962C8B-B14F-4D97-AF65-F5344CB8AC3E}">
        <p14:creationId xmlns:p14="http://schemas.microsoft.com/office/powerpoint/2010/main" val="32647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9150F-CE0F-DDA3-4A23-799443081C5E}"/>
              </a:ext>
            </a:extLst>
          </p:cNvPr>
          <p:cNvPicPr>
            <a:picLocks noChangeAspect="1"/>
          </p:cNvPicPr>
          <p:nvPr/>
        </p:nvPicPr>
        <p:blipFill>
          <a:blip r:embed="rId2"/>
          <a:stretch>
            <a:fillRect/>
          </a:stretch>
        </p:blipFill>
        <p:spPr>
          <a:xfrm>
            <a:off x="395536" y="339502"/>
            <a:ext cx="7146046" cy="4464496"/>
          </a:xfrm>
          <a:prstGeom prst="rect">
            <a:avLst/>
          </a:prstGeom>
        </p:spPr>
      </p:pic>
    </p:spTree>
    <p:extLst>
      <p:ext uri="{BB962C8B-B14F-4D97-AF65-F5344CB8AC3E}">
        <p14:creationId xmlns:p14="http://schemas.microsoft.com/office/powerpoint/2010/main" val="27277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CA636-21A7-DDEF-B635-3C7A78A298CE}"/>
              </a:ext>
            </a:extLst>
          </p:cNvPr>
          <p:cNvPicPr>
            <a:picLocks noChangeAspect="1"/>
          </p:cNvPicPr>
          <p:nvPr/>
        </p:nvPicPr>
        <p:blipFill>
          <a:blip r:embed="rId2"/>
          <a:stretch>
            <a:fillRect/>
          </a:stretch>
        </p:blipFill>
        <p:spPr>
          <a:xfrm>
            <a:off x="323528" y="267494"/>
            <a:ext cx="7661032" cy="4752528"/>
          </a:xfrm>
          <a:prstGeom prst="rect">
            <a:avLst/>
          </a:prstGeom>
        </p:spPr>
      </p:pic>
    </p:spTree>
    <p:extLst>
      <p:ext uri="{BB962C8B-B14F-4D97-AF65-F5344CB8AC3E}">
        <p14:creationId xmlns:p14="http://schemas.microsoft.com/office/powerpoint/2010/main" val="18130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9EA5FC-1CB1-30DB-03A9-07A29B811D82}"/>
              </a:ext>
            </a:extLst>
          </p:cNvPr>
          <p:cNvPicPr>
            <a:picLocks noChangeAspect="1"/>
          </p:cNvPicPr>
          <p:nvPr/>
        </p:nvPicPr>
        <p:blipFill>
          <a:blip r:embed="rId2"/>
          <a:stretch>
            <a:fillRect/>
          </a:stretch>
        </p:blipFill>
        <p:spPr>
          <a:xfrm>
            <a:off x="339869" y="0"/>
            <a:ext cx="8464262" cy="5143500"/>
          </a:xfrm>
          <a:prstGeom prst="rect">
            <a:avLst/>
          </a:prstGeom>
        </p:spPr>
      </p:pic>
      <p:sp>
        <p:nvSpPr>
          <p:cNvPr id="5" name="Rectangle 4">
            <a:extLst>
              <a:ext uri="{FF2B5EF4-FFF2-40B4-BE49-F238E27FC236}">
                <a16:creationId xmlns:a16="http://schemas.microsoft.com/office/drawing/2014/main" id="{D4A277CD-FCED-79BF-3098-3BAB428AB5E9}"/>
              </a:ext>
            </a:extLst>
          </p:cNvPr>
          <p:cNvSpPr/>
          <p:nvPr/>
        </p:nvSpPr>
        <p:spPr>
          <a:xfrm>
            <a:off x="319732" y="51470"/>
            <a:ext cx="2236043"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68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105DC-D153-9D2E-1782-8CF680D71C56}"/>
              </a:ext>
            </a:extLst>
          </p:cNvPr>
          <p:cNvPicPr>
            <a:picLocks noChangeAspect="1"/>
          </p:cNvPicPr>
          <p:nvPr/>
        </p:nvPicPr>
        <p:blipFill>
          <a:blip r:embed="rId2"/>
          <a:stretch>
            <a:fillRect/>
          </a:stretch>
        </p:blipFill>
        <p:spPr>
          <a:xfrm>
            <a:off x="2240739" y="419084"/>
            <a:ext cx="4662522" cy="4305331"/>
          </a:xfrm>
          <a:prstGeom prst="rect">
            <a:avLst/>
          </a:prstGeom>
        </p:spPr>
      </p:pic>
    </p:spTree>
    <p:extLst>
      <p:ext uri="{BB962C8B-B14F-4D97-AF65-F5344CB8AC3E}">
        <p14:creationId xmlns:p14="http://schemas.microsoft.com/office/powerpoint/2010/main" val="26861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18F40C-C2DA-EF45-3109-DC51C4B4CB25}"/>
              </a:ext>
            </a:extLst>
          </p:cNvPr>
          <p:cNvPicPr>
            <a:picLocks noChangeAspect="1"/>
          </p:cNvPicPr>
          <p:nvPr/>
        </p:nvPicPr>
        <p:blipFill>
          <a:blip r:embed="rId2"/>
          <a:stretch>
            <a:fillRect/>
          </a:stretch>
        </p:blipFill>
        <p:spPr>
          <a:xfrm>
            <a:off x="1259631" y="123478"/>
            <a:ext cx="6081785" cy="4104456"/>
          </a:xfrm>
          <a:prstGeom prst="rect">
            <a:avLst/>
          </a:prstGeom>
        </p:spPr>
      </p:pic>
      <p:sp>
        <p:nvSpPr>
          <p:cNvPr id="5" name="Rectangle 4">
            <a:extLst>
              <a:ext uri="{FF2B5EF4-FFF2-40B4-BE49-F238E27FC236}">
                <a16:creationId xmlns:a16="http://schemas.microsoft.com/office/drawing/2014/main" id="{B70FD122-31EE-2988-0CA0-C9ECE93A62F8}"/>
              </a:ext>
            </a:extLst>
          </p:cNvPr>
          <p:cNvSpPr/>
          <p:nvPr/>
        </p:nvSpPr>
        <p:spPr>
          <a:xfrm>
            <a:off x="3635896" y="1275606"/>
            <a:ext cx="2236043"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8D3F28-C2B5-6DBE-5AA6-0EF500CE5A0F}"/>
              </a:ext>
            </a:extLst>
          </p:cNvPr>
          <p:cNvSpPr/>
          <p:nvPr/>
        </p:nvSpPr>
        <p:spPr>
          <a:xfrm>
            <a:off x="3635896" y="2844499"/>
            <a:ext cx="2592288"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89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2D333-7DA9-EB67-4E76-57916CF02788}"/>
              </a:ext>
            </a:extLst>
          </p:cNvPr>
          <p:cNvPicPr>
            <a:picLocks noChangeAspect="1"/>
          </p:cNvPicPr>
          <p:nvPr/>
        </p:nvPicPr>
        <p:blipFill>
          <a:blip r:embed="rId2"/>
          <a:stretch>
            <a:fillRect/>
          </a:stretch>
        </p:blipFill>
        <p:spPr>
          <a:xfrm>
            <a:off x="827584" y="771550"/>
            <a:ext cx="7844449" cy="2808312"/>
          </a:xfrm>
          <a:prstGeom prst="rect">
            <a:avLst/>
          </a:prstGeom>
        </p:spPr>
      </p:pic>
    </p:spTree>
    <p:extLst>
      <p:ext uri="{BB962C8B-B14F-4D97-AF65-F5344CB8AC3E}">
        <p14:creationId xmlns:p14="http://schemas.microsoft.com/office/powerpoint/2010/main" val="344577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BB91D1-C121-65B3-AB8A-D6F8C9D9FE14}"/>
              </a:ext>
            </a:extLst>
          </p:cNvPr>
          <p:cNvPicPr>
            <a:picLocks noChangeAspect="1"/>
          </p:cNvPicPr>
          <p:nvPr/>
        </p:nvPicPr>
        <p:blipFill>
          <a:blip r:embed="rId2"/>
          <a:stretch>
            <a:fillRect/>
          </a:stretch>
        </p:blipFill>
        <p:spPr>
          <a:xfrm>
            <a:off x="611560" y="205755"/>
            <a:ext cx="5388728" cy="4731990"/>
          </a:xfrm>
          <a:prstGeom prst="rect">
            <a:avLst/>
          </a:prstGeom>
        </p:spPr>
      </p:pic>
      <p:sp>
        <p:nvSpPr>
          <p:cNvPr id="5" name="Rectangle 4">
            <a:extLst>
              <a:ext uri="{FF2B5EF4-FFF2-40B4-BE49-F238E27FC236}">
                <a16:creationId xmlns:a16="http://schemas.microsoft.com/office/drawing/2014/main" id="{80F2CAE8-B768-0085-0912-C00A9EFE34C3}"/>
              </a:ext>
            </a:extLst>
          </p:cNvPr>
          <p:cNvSpPr/>
          <p:nvPr/>
        </p:nvSpPr>
        <p:spPr>
          <a:xfrm>
            <a:off x="4716017" y="555526"/>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12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406B6-2D30-69AB-81FF-C811F200FE37}"/>
              </a:ext>
            </a:extLst>
          </p:cNvPr>
          <p:cNvPicPr>
            <a:picLocks noChangeAspect="1"/>
          </p:cNvPicPr>
          <p:nvPr/>
        </p:nvPicPr>
        <p:blipFill>
          <a:blip r:embed="rId2"/>
          <a:stretch>
            <a:fillRect/>
          </a:stretch>
        </p:blipFill>
        <p:spPr>
          <a:xfrm>
            <a:off x="445263" y="380984"/>
            <a:ext cx="8253473" cy="4381532"/>
          </a:xfrm>
          <a:prstGeom prst="rect">
            <a:avLst/>
          </a:prstGeom>
        </p:spPr>
      </p:pic>
      <p:sp>
        <p:nvSpPr>
          <p:cNvPr id="6" name="Rectangle 5">
            <a:extLst>
              <a:ext uri="{FF2B5EF4-FFF2-40B4-BE49-F238E27FC236}">
                <a16:creationId xmlns:a16="http://schemas.microsoft.com/office/drawing/2014/main" id="{42251452-A4EB-EEFB-A910-E4E4F82BE501}"/>
              </a:ext>
            </a:extLst>
          </p:cNvPr>
          <p:cNvSpPr/>
          <p:nvPr/>
        </p:nvSpPr>
        <p:spPr>
          <a:xfrm>
            <a:off x="899592" y="843558"/>
            <a:ext cx="7128792"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E1D6A6-9F56-49BE-E78A-0FC60B5895F4}"/>
              </a:ext>
            </a:extLst>
          </p:cNvPr>
          <p:cNvSpPr/>
          <p:nvPr/>
        </p:nvSpPr>
        <p:spPr>
          <a:xfrm>
            <a:off x="683568" y="2715766"/>
            <a:ext cx="3600400"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49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A86CD0-F959-E430-E910-CD0B89F9F9E8}"/>
              </a:ext>
            </a:extLst>
          </p:cNvPr>
          <p:cNvPicPr>
            <a:picLocks noChangeAspect="1"/>
          </p:cNvPicPr>
          <p:nvPr/>
        </p:nvPicPr>
        <p:blipFill>
          <a:blip r:embed="rId2"/>
          <a:stretch>
            <a:fillRect/>
          </a:stretch>
        </p:blipFill>
        <p:spPr>
          <a:xfrm>
            <a:off x="688153" y="1009638"/>
            <a:ext cx="7767694" cy="3124223"/>
          </a:xfrm>
          <a:prstGeom prst="rect">
            <a:avLst/>
          </a:prstGeom>
        </p:spPr>
      </p:pic>
      <p:sp>
        <p:nvSpPr>
          <p:cNvPr id="5" name="Rectangle 4">
            <a:extLst>
              <a:ext uri="{FF2B5EF4-FFF2-40B4-BE49-F238E27FC236}">
                <a16:creationId xmlns:a16="http://schemas.microsoft.com/office/drawing/2014/main" id="{12489DBC-89C1-3B1D-348C-1DBC5A80E692}"/>
              </a:ext>
            </a:extLst>
          </p:cNvPr>
          <p:cNvSpPr/>
          <p:nvPr/>
        </p:nvSpPr>
        <p:spPr>
          <a:xfrm>
            <a:off x="2339752" y="1419622"/>
            <a:ext cx="792088"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32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1CE7F-6A07-FA67-A503-3B701B43A6C4}"/>
              </a:ext>
            </a:extLst>
          </p:cNvPr>
          <p:cNvPicPr>
            <a:picLocks noChangeAspect="1"/>
          </p:cNvPicPr>
          <p:nvPr/>
        </p:nvPicPr>
        <p:blipFill>
          <a:blip r:embed="rId2"/>
          <a:stretch>
            <a:fillRect/>
          </a:stretch>
        </p:blipFill>
        <p:spPr>
          <a:xfrm>
            <a:off x="827584" y="483518"/>
            <a:ext cx="6583702" cy="3888432"/>
          </a:xfrm>
          <a:prstGeom prst="rect">
            <a:avLst/>
          </a:prstGeom>
        </p:spPr>
      </p:pic>
      <p:sp>
        <p:nvSpPr>
          <p:cNvPr id="6" name="Rectangle 5">
            <a:extLst>
              <a:ext uri="{FF2B5EF4-FFF2-40B4-BE49-F238E27FC236}">
                <a16:creationId xmlns:a16="http://schemas.microsoft.com/office/drawing/2014/main" id="{F4A29AC7-979D-8997-9ABC-A7655527BCF8}"/>
              </a:ext>
            </a:extLst>
          </p:cNvPr>
          <p:cNvSpPr/>
          <p:nvPr/>
        </p:nvSpPr>
        <p:spPr>
          <a:xfrm>
            <a:off x="827584" y="483518"/>
            <a:ext cx="1800200"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6B2118E-BF80-5E55-2721-FAA9607A0006}"/>
              </a:ext>
            </a:extLst>
          </p:cNvPr>
          <p:cNvPicPr>
            <a:picLocks noChangeAspect="1"/>
          </p:cNvPicPr>
          <p:nvPr/>
        </p:nvPicPr>
        <p:blipFill>
          <a:blip r:embed="rId3"/>
          <a:stretch>
            <a:fillRect/>
          </a:stretch>
        </p:blipFill>
        <p:spPr>
          <a:xfrm>
            <a:off x="107504" y="3000016"/>
            <a:ext cx="2757508" cy="2090753"/>
          </a:xfrm>
          <a:prstGeom prst="rect">
            <a:avLst/>
          </a:prstGeom>
        </p:spPr>
      </p:pic>
    </p:spTree>
    <p:extLst>
      <p:ext uri="{BB962C8B-B14F-4D97-AF65-F5344CB8AC3E}">
        <p14:creationId xmlns:p14="http://schemas.microsoft.com/office/powerpoint/2010/main" val="283595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10C016-01A8-E236-7470-A7372F75D82E}"/>
              </a:ext>
            </a:extLst>
          </p:cNvPr>
          <p:cNvPicPr>
            <a:picLocks noChangeAspect="1"/>
          </p:cNvPicPr>
          <p:nvPr/>
        </p:nvPicPr>
        <p:blipFill>
          <a:blip r:embed="rId2"/>
          <a:stretch>
            <a:fillRect/>
          </a:stretch>
        </p:blipFill>
        <p:spPr>
          <a:xfrm>
            <a:off x="91780" y="0"/>
            <a:ext cx="8960440" cy="5143500"/>
          </a:xfrm>
          <a:prstGeom prst="rect">
            <a:avLst/>
          </a:prstGeom>
        </p:spPr>
      </p:pic>
    </p:spTree>
    <p:extLst>
      <p:ext uri="{BB962C8B-B14F-4D97-AF65-F5344CB8AC3E}">
        <p14:creationId xmlns:p14="http://schemas.microsoft.com/office/powerpoint/2010/main" val="206003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1CE7F-6A07-FA67-A503-3B701B43A6C4}"/>
              </a:ext>
            </a:extLst>
          </p:cNvPr>
          <p:cNvPicPr>
            <a:picLocks noChangeAspect="1"/>
          </p:cNvPicPr>
          <p:nvPr/>
        </p:nvPicPr>
        <p:blipFill>
          <a:blip r:embed="rId2"/>
          <a:stretch>
            <a:fillRect/>
          </a:stretch>
        </p:blipFill>
        <p:spPr>
          <a:xfrm>
            <a:off x="827584" y="483518"/>
            <a:ext cx="6583702" cy="3888432"/>
          </a:xfrm>
          <a:prstGeom prst="rect">
            <a:avLst/>
          </a:prstGeom>
        </p:spPr>
      </p:pic>
      <p:pic>
        <p:nvPicPr>
          <p:cNvPr id="4" name="Picture 3">
            <a:extLst>
              <a:ext uri="{FF2B5EF4-FFF2-40B4-BE49-F238E27FC236}">
                <a16:creationId xmlns:a16="http://schemas.microsoft.com/office/drawing/2014/main" id="{68D582F0-4107-BD8B-A96D-EE6611E7C3E3}"/>
              </a:ext>
            </a:extLst>
          </p:cNvPr>
          <p:cNvPicPr>
            <a:picLocks noChangeAspect="1"/>
          </p:cNvPicPr>
          <p:nvPr/>
        </p:nvPicPr>
        <p:blipFill>
          <a:blip r:embed="rId3"/>
          <a:stretch>
            <a:fillRect/>
          </a:stretch>
        </p:blipFill>
        <p:spPr>
          <a:xfrm>
            <a:off x="395536" y="1059582"/>
            <a:ext cx="8502014" cy="3240360"/>
          </a:xfrm>
          <a:prstGeom prst="rect">
            <a:avLst/>
          </a:prstGeom>
        </p:spPr>
      </p:pic>
    </p:spTree>
    <p:extLst>
      <p:ext uri="{BB962C8B-B14F-4D97-AF65-F5344CB8AC3E}">
        <p14:creationId xmlns:p14="http://schemas.microsoft.com/office/powerpoint/2010/main" val="303645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3E287D-CCA9-E8DF-D31E-BBD65078C934}"/>
              </a:ext>
            </a:extLst>
          </p:cNvPr>
          <p:cNvPicPr>
            <a:picLocks noChangeAspect="1"/>
          </p:cNvPicPr>
          <p:nvPr/>
        </p:nvPicPr>
        <p:blipFill>
          <a:blip r:embed="rId2"/>
          <a:stretch>
            <a:fillRect/>
          </a:stretch>
        </p:blipFill>
        <p:spPr>
          <a:xfrm>
            <a:off x="742922" y="516716"/>
            <a:ext cx="7658156" cy="4110068"/>
          </a:xfrm>
          <a:prstGeom prst="rect">
            <a:avLst/>
          </a:prstGeom>
        </p:spPr>
      </p:pic>
      <p:sp>
        <p:nvSpPr>
          <p:cNvPr id="5" name="Rectangle 4">
            <a:extLst>
              <a:ext uri="{FF2B5EF4-FFF2-40B4-BE49-F238E27FC236}">
                <a16:creationId xmlns:a16="http://schemas.microsoft.com/office/drawing/2014/main" id="{0B19D534-A8F6-D171-0299-9B0D1E9BEC78}"/>
              </a:ext>
            </a:extLst>
          </p:cNvPr>
          <p:cNvSpPr/>
          <p:nvPr/>
        </p:nvSpPr>
        <p:spPr>
          <a:xfrm>
            <a:off x="4788024" y="843558"/>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01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B268E2-E31B-6E14-4038-0B3A308CA355}"/>
              </a:ext>
            </a:extLst>
          </p:cNvPr>
          <p:cNvPicPr>
            <a:picLocks noChangeAspect="1"/>
          </p:cNvPicPr>
          <p:nvPr/>
        </p:nvPicPr>
        <p:blipFill>
          <a:blip r:embed="rId2"/>
          <a:stretch>
            <a:fillRect/>
          </a:stretch>
        </p:blipFill>
        <p:spPr>
          <a:xfrm>
            <a:off x="971600" y="123478"/>
            <a:ext cx="6908230" cy="4940747"/>
          </a:xfrm>
          <a:prstGeom prst="rect">
            <a:avLst/>
          </a:prstGeom>
        </p:spPr>
      </p:pic>
      <p:sp>
        <p:nvSpPr>
          <p:cNvPr id="6" name="Rectangle 5">
            <a:extLst>
              <a:ext uri="{FF2B5EF4-FFF2-40B4-BE49-F238E27FC236}">
                <a16:creationId xmlns:a16="http://schemas.microsoft.com/office/drawing/2014/main" id="{C3951DCA-CDDC-0163-BA8F-E7ECEF718C3A}"/>
              </a:ext>
            </a:extLst>
          </p:cNvPr>
          <p:cNvSpPr/>
          <p:nvPr/>
        </p:nvSpPr>
        <p:spPr>
          <a:xfrm>
            <a:off x="5004048" y="411510"/>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173077F-DADC-EE62-9AB3-6C2BCE5D380D}"/>
              </a:ext>
            </a:extLst>
          </p:cNvPr>
          <p:cNvSpPr/>
          <p:nvPr/>
        </p:nvSpPr>
        <p:spPr>
          <a:xfrm>
            <a:off x="1115616" y="3435846"/>
            <a:ext cx="5256584" cy="93610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00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6841E-0952-C140-A898-F82792581DE8}"/>
              </a:ext>
            </a:extLst>
          </p:cNvPr>
          <p:cNvPicPr>
            <a:picLocks noChangeAspect="1"/>
          </p:cNvPicPr>
          <p:nvPr/>
        </p:nvPicPr>
        <p:blipFill>
          <a:blip r:embed="rId2"/>
          <a:stretch>
            <a:fillRect/>
          </a:stretch>
        </p:blipFill>
        <p:spPr>
          <a:xfrm>
            <a:off x="611560" y="87166"/>
            <a:ext cx="7611862" cy="4969168"/>
          </a:xfrm>
          <a:prstGeom prst="rect">
            <a:avLst/>
          </a:prstGeom>
        </p:spPr>
      </p:pic>
      <p:sp>
        <p:nvSpPr>
          <p:cNvPr id="5" name="Rectangle 4">
            <a:extLst>
              <a:ext uri="{FF2B5EF4-FFF2-40B4-BE49-F238E27FC236}">
                <a16:creationId xmlns:a16="http://schemas.microsoft.com/office/drawing/2014/main" id="{49BC5B25-D0B5-91AA-9B1D-A26E14B4435B}"/>
              </a:ext>
            </a:extLst>
          </p:cNvPr>
          <p:cNvSpPr/>
          <p:nvPr/>
        </p:nvSpPr>
        <p:spPr>
          <a:xfrm>
            <a:off x="6300192" y="411510"/>
            <a:ext cx="122413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5AC2F84-81E9-D1B8-28C5-DC5D262A70B2}"/>
              </a:ext>
            </a:extLst>
          </p:cNvPr>
          <p:cNvPicPr>
            <a:picLocks noChangeAspect="1"/>
          </p:cNvPicPr>
          <p:nvPr/>
        </p:nvPicPr>
        <p:blipFill>
          <a:blip r:embed="rId3"/>
          <a:stretch>
            <a:fillRect/>
          </a:stretch>
        </p:blipFill>
        <p:spPr>
          <a:xfrm>
            <a:off x="5868144" y="3072057"/>
            <a:ext cx="3163869" cy="1957554"/>
          </a:xfrm>
          <a:prstGeom prst="rect">
            <a:avLst/>
          </a:prstGeom>
        </p:spPr>
      </p:pic>
    </p:spTree>
    <p:extLst>
      <p:ext uri="{BB962C8B-B14F-4D97-AF65-F5344CB8AC3E}">
        <p14:creationId xmlns:p14="http://schemas.microsoft.com/office/powerpoint/2010/main" val="134346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8B801-2596-487E-3F6C-B4F3475671DA}"/>
              </a:ext>
            </a:extLst>
          </p:cNvPr>
          <p:cNvPicPr>
            <a:picLocks noChangeAspect="1"/>
          </p:cNvPicPr>
          <p:nvPr/>
        </p:nvPicPr>
        <p:blipFill>
          <a:blip r:embed="rId2"/>
          <a:stretch>
            <a:fillRect/>
          </a:stretch>
        </p:blipFill>
        <p:spPr>
          <a:xfrm>
            <a:off x="539552" y="267494"/>
            <a:ext cx="4824536" cy="4490968"/>
          </a:xfrm>
          <a:prstGeom prst="rect">
            <a:avLst/>
          </a:prstGeom>
        </p:spPr>
      </p:pic>
    </p:spTree>
    <p:extLst>
      <p:ext uri="{BB962C8B-B14F-4D97-AF65-F5344CB8AC3E}">
        <p14:creationId xmlns:p14="http://schemas.microsoft.com/office/powerpoint/2010/main" val="31999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B2C809-B383-E36A-7E48-159492D6FE9E}"/>
              </a:ext>
            </a:extLst>
          </p:cNvPr>
          <p:cNvPicPr>
            <a:picLocks noChangeAspect="1"/>
          </p:cNvPicPr>
          <p:nvPr/>
        </p:nvPicPr>
        <p:blipFill>
          <a:blip r:embed="rId2"/>
          <a:stretch>
            <a:fillRect/>
          </a:stretch>
        </p:blipFill>
        <p:spPr>
          <a:xfrm>
            <a:off x="107504" y="112347"/>
            <a:ext cx="8601852" cy="4918805"/>
          </a:xfrm>
          <a:prstGeom prst="rect">
            <a:avLst/>
          </a:prstGeom>
        </p:spPr>
      </p:pic>
      <p:pic>
        <p:nvPicPr>
          <p:cNvPr id="6" name="Picture 5">
            <a:extLst>
              <a:ext uri="{FF2B5EF4-FFF2-40B4-BE49-F238E27FC236}">
                <a16:creationId xmlns:a16="http://schemas.microsoft.com/office/drawing/2014/main" id="{0E1DD302-46F0-A1BB-231B-1ED9C024E0BC}"/>
              </a:ext>
            </a:extLst>
          </p:cNvPr>
          <p:cNvPicPr>
            <a:picLocks noChangeAspect="1"/>
          </p:cNvPicPr>
          <p:nvPr/>
        </p:nvPicPr>
        <p:blipFill>
          <a:blip r:embed="rId3"/>
          <a:stretch>
            <a:fillRect/>
          </a:stretch>
        </p:blipFill>
        <p:spPr>
          <a:xfrm>
            <a:off x="4999384" y="1779662"/>
            <a:ext cx="3709972" cy="3087465"/>
          </a:xfrm>
          <a:prstGeom prst="rect">
            <a:avLst/>
          </a:prstGeom>
        </p:spPr>
      </p:pic>
    </p:spTree>
    <p:extLst>
      <p:ext uri="{BB962C8B-B14F-4D97-AF65-F5344CB8AC3E}">
        <p14:creationId xmlns:p14="http://schemas.microsoft.com/office/powerpoint/2010/main" val="6222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859361-EE17-D41D-083C-31464E40D66A}"/>
              </a:ext>
            </a:extLst>
          </p:cNvPr>
          <p:cNvPicPr>
            <a:picLocks noChangeAspect="1"/>
          </p:cNvPicPr>
          <p:nvPr/>
        </p:nvPicPr>
        <p:blipFill>
          <a:blip r:embed="rId2"/>
          <a:stretch>
            <a:fillRect/>
          </a:stretch>
        </p:blipFill>
        <p:spPr>
          <a:xfrm>
            <a:off x="0" y="327678"/>
            <a:ext cx="9144000" cy="4488143"/>
          </a:xfrm>
          <a:prstGeom prst="rect">
            <a:avLst/>
          </a:prstGeom>
        </p:spPr>
      </p:pic>
      <p:sp>
        <p:nvSpPr>
          <p:cNvPr id="6" name="Rectangle 5">
            <a:extLst>
              <a:ext uri="{FF2B5EF4-FFF2-40B4-BE49-F238E27FC236}">
                <a16:creationId xmlns:a16="http://schemas.microsoft.com/office/drawing/2014/main" id="{863DCAD3-79EC-5EA0-C2BF-4B2A9359EA03}"/>
              </a:ext>
            </a:extLst>
          </p:cNvPr>
          <p:cNvSpPr/>
          <p:nvPr/>
        </p:nvSpPr>
        <p:spPr>
          <a:xfrm>
            <a:off x="107504" y="2859782"/>
            <a:ext cx="1296144" cy="64807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72F430-6A43-C2A1-B380-0B4D7EB02E0C}"/>
              </a:ext>
            </a:extLst>
          </p:cNvPr>
          <p:cNvSpPr/>
          <p:nvPr/>
        </p:nvSpPr>
        <p:spPr>
          <a:xfrm>
            <a:off x="76366" y="3723878"/>
            <a:ext cx="1296144"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20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387BCD-4CC2-F333-AF18-7DFF6F6892E1}"/>
              </a:ext>
            </a:extLst>
          </p:cNvPr>
          <p:cNvPicPr>
            <a:picLocks noChangeAspect="1"/>
          </p:cNvPicPr>
          <p:nvPr/>
        </p:nvPicPr>
        <p:blipFill>
          <a:blip r:embed="rId2"/>
          <a:stretch>
            <a:fillRect/>
          </a:stretch>
        </p:blipFill>
        <p:spPr>
          <a:xfrm>
            <a:off x="0" y="717156"/>
            <a:ext cx="9144000" cy="3709187"/>
          </a:xfrm>
          <a:prstGeom prst="rect">
            <a:avLst/>
          </a:prstGeom>
        </p:spPr>
      </p:pic>
      <p:sp>
        <p:nvSpPr>
          <p:cNvPr id="8" name="Rectangle 7">
            <a:extLst>
              <a:ext uri="{FF2B5EF4-FFF2-40B4-BE49-F238E27FC236}">
                <a16:creationId xmlns:a16="http://schemas.microsoft.com/office/drawing/2014/main" id="{543C3DB5-5303-8CBB-9552-AD3EDBF86867}"/>
              </a:ext>
            </a:extLst>
          </p:cNvPr>
          <p:cNvSpPr/>
          <p:nvPr/>
        </p:nvSpPr>
        <p:spPr>
          <a:xfrm>
            <a:off x="7668344" y="1851670"/>
            <a:ext cx="1008112" cy="280831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4CE439-25EC-A2EE-A133-2AE3AAC547BB}"/>
              </a:ext>
            </a:extLst>
          </p:cNvPr>
          <p:cNvSpPr/>
          <p:nvPr/>
        </p:nvSpPr>
        <p:spPr>
          <a:xfrm>
            <a:off x="1547664" y="717156"/>
            <a:ext cx="1008112" cy="41443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39244BAA-3A87-58DE-CB81-6A7BBB254872}"/>
              </a:ext>
            </a:extLst>
          </p:cNvPr>
          <p:cNvSpPr txBox="1">
            <a:spLocks/>
          </p:cNvSpPr>
          <p:nvPr/>
        </p:nvSpPr>
        <p:spPr>
          <a:xfrm>
            <a:off x="251520" y="339502"/>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pl-PL" sz="2400" b="0" i="0" u="none" strike="noStrike" kern="1200" cap="none" spc="0" normalizeH="0" baseline="0" dirty="0">
                <a:ln>
                  <a:noFill/>
                </a:ln>
                <a:solidFill>
                  <a:srgbClr val="444444"/>
                </a:solidFill>
                <a:effectLst/>
                <a:uLnTx/>
                <a:uFillTx/>
                <a:latin typeface="Arial"/>
                <a:ea typeface="+mn-ea"/>
                <a:cs typeface="+mn-cs"/>
              </a:rPr>
              <a:t>RDS (</a:t>
            </a:r>
            <a:r>
              <a:rPr kumimoji="0" lang="pl-PL" sz="2400" b="0" i="0" u="none" strike="noStrike" kern="1200" cap="none" spc="0" normalizeH="0" baseline="0" dirty="0" err="1">
                <a:ln>
                  <a:noFill/>
                </a:ln>
                <a:solidFill>
                  <a:srgbClr val="444444"/>
                </a:solidFill>
                <a:effectLst/>
                <a:uLnTx/>
                <a:uFillTx/>
                <a:latin typeface="Arial"/>
                <a:ea typeface="+mn-ea"/>
                <a:cs typeface="+mn-cs"/>
              </a:rPr>
              <a:t>Relational</a:t>
            </a:r>
            <a:r>
              <a:rPr kumimoji="0" lang="pl-PL" sz="2400" b="0" i="0" u="none" strike="noStrike" kern="1200" cap="none" spc="0" normalizeH="0" baseline="0" dirty="0">
                <a:ln>
                  <a:noFill/>
                </a:ln>
                <a:solidFill>
                  <a:srgbClr val="444444"/>
                </a:solidFill>
                <a:effectLst/>
                <a:uLnTx/>
                <a:uFillTx/>
                <a:latin typeface="Arial"/>
                <a:ea typeface="+mn-ea"/>
                <a:cs typeface="+mn-cs"/>
              </a:rPr>
              <a:t> Database Service)</a:t>
            </a:r>
          </a:p>
          <a:p>
            <a:pPr marL="0" lvl="0" indent="0">
              <a:spcBef>
                <a:spcPts val="1800"/>
              </a:spcBef>
              <a:buNone/>
              <a:defRPr/>
            </a:pPr>
            <a:r>
              <a:rPr lang="pl-PL" sz="2400" dirty="0">
                <a:solidFill>
                  <a:srgbClr val="444444"/>
                </a:solidFill>
                <a:latin typeface="Arial"/>
              </a:rPr>
              <a:t>Usługa która daje dostęp / przykrywa / zarządza  MySQL, </a:t>
            </a:r>
            <a:r>
              <a:rPr lang="pl-PL" sz="2400" dirty="0" err="1">
                <a:solidFill>
                  <a:srgbClr val="444444"/>
                </a:solidFill>
                <a:latin typeface="Arial"/>
              </a:rPr>
              <a:t>PostgreSQL</a:t>
            </a:r>
            <a:r>
              <a:rPr lang="pl-PL" sz="2400" dirty="0">
                <a:solidFill>
                  <a:srgbClr val="444444"/>
                </a:solidFill>
                <a:latin typeface="Arial"/>
              </a:rPr>
              <a:t>, </a:t>
            </a:r>
            <a:r>
              <a:rPr lang="pl-PL" sz="2400" dirty="0" err="1">
                <a:solidFill>
                  <a:srgbClr val="444444"/>
                </a:solidFill>
                <a:latin typeface="Arial"/>
              </a:rPr>
              <a:t>MariaDB</a:t>
            </a:r>
            <a:r>
              <a:rPr lang="pl-PL" sz="2400" dirty="0">
                <a:solidFill>
                  <a:srgbClr val="444444"/>
                </a:solidFill>
                <a:latin typeface="Arial"/>
              </a:rPr>
              <a:t>, Oracle Database i SQL Server</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Amazon Redshift</a:t>
            </a:r>
            <a:br>
              <a:rPr kumimoji="0" lang="pl-PL" sz="2400" b="0" i="0" u="none" strike="noStrike" kern="1200" cap="none" spc="0" normalizeH="0" baseline="0" dirty="0">
                <a:ln>
                  <a:noFill/>
                </a:ln>
                <a:solidFill>
                  <a:srgbClr val="444444"/>
                </a:solidFill>
                <a:effectLst/>
                <a:uLnTx/>
                <a:uFillTx/>
                <a:latin typeface="Arial"/>
                <a:ea typeface="+mn-ea"/>
                <a:cs typeface="+mn-cs"/>
              </a:rPr>
            </a:br>
            <a:r>
              <a:rPr kumimoji="0" lang="pl-PL" sz="2400" b="0" i="0" u="none" strike="noStrike" kern="1200" cap="none" spc="0" normalizeH="0" baseline="0" dirty="0">
                <a:ln>
                  <a:noFill/>
                </a:ln>
                <a:solidFill>
                  <a:srgbClr val="444444"/>
                </a:solidFill>
                <a:effectLst/>
                <a:uLnTx/>
                <a:uFillTx/>
                <a:latin typeface="Arial"/>
                <a:ea typeface="+mn-ea"/>
                <a:cs typeface="+mn-cs"/>
              </a:rPr>
              <a:t>Hurtownia</a:t>
            </a:r>
          </a:p>
          <a:p>
            <a:pPr lvl="0">
              <a:spcBef>
                <a:spcPts val="1800"/>
              </a:spcBef>
              <a:defRPr/>
            </a:pPr>
            <a:r>
              <a:rPr kumimoji="0" lang="pl-PL" sz="2400" b="0" i="0" u="none" strike="noStrike" kern="1200" cap="none" spc="0" normalizeH="0" baseline="0" dirty="0" err="1">
                <a:ln>
                  <a:noFill/>
                </a:ln>
                <a:solidFill>
                  <a:srgbClr val="444444"/>
                </a:solidFill>
                <a:effectLst/>
                <a:uLnTx/>
                <a:uFillTx/>
                <a:latin typeface="Arial"/>
                <a:ea typeface="+mn-ea"/>
                <a:cs typeface="+mn-cs"/>
              </a:rPr>
              <a:t>DynamoDB</a:t>
            </a:r>
            <a:br>
              <a:rPr kumimoji="0" lang="pl-PL" sz="2400" b="0" i="0" u="none" strike="noStrike" kern="1200" cap="none" spc="0" normalizeH="0" baseline="0" dirty="0">
                <a:ln>
                  <a:noFill/>
                </a:ln>
                <a:solidFill>
                  <a:srgbClr val="444444"/>
                </a:solidFill>
                <a:effectLst/>
                <a:uLnTx/>
                <a:uFillTx/>
                <a:latin typeface="Arial"/>
                <a:ea typeface="+mn-ea"/>
                <a:cs typeface="+mn-cs"/>
              </a:rPr>
            </a:br>
            <a:r>
              <a:rPr kumimoji="0" lang="pl-PL" sz="2400" b="0" i="0" u="none" strike="noStrike" kern="1200" cap="none" spc="0" normalizeH="0" baseline="0" dirty="0" err="1">
                <a:ln>
                  <a:noFill/>
                </a:ln>
                <a:solidFill>
                  <a:srgbClr val="444444"/>
                </a:solidFill>
                <a:effectLst/>
                <a:uLnTx/>
                <a:uFillTx/>
                <a:latin typeface="Arial"/>
                <a:ea typeface="+mn-ea"/>
                <a:cs typeface="+mn-cs"/>
              </a:rPr>
              <a:t>NoSQL</a:t>
            </a:r>
            <a:endParaRPr kumimoji="0" lang="en-US" sz="24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61440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E0387EC-F929-3449-8790-63EB86A8D173}"/>
              </a:ext>
            </a:extLst>
          </p:cNvPr>
          <p:cNvSpPr txBox="1">
            <a:spLocks/>
          </p:cNvSpPr>
          <p:nvPr/>
        </p:nvSpPr>
        <p:spPr>
          <a:xfrm>
            <a:off x="251520" y="339502"/>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Apex Backup Services</a:t>
            </a:r>
          </a:p>
          <a:p>
            <a:pPr lvl="1">
              <a:spcBef>
                <a:spcPts val="1800"/>
              </a:spcBef>
              <a:defRPr/>
            </a:pPr>
            <a:r>
              <a:rPr lang="en-US" sz="2100" dirty="0">
                <a:solidFill>
                  <a:srgbClr val="444444"/>
                </a:solidFill>
                <a:latin typeface="Arial"/>
              </a:rPr>
              <a:t>Just storage cost</a:t>
            </a:r>
          </a:p>
          <a:p>
            <a:pPr lvl="1">
              <a:spcBef>
                <a:spcPts val="1800"/>
              </a:spcBef>
              <a:defRPr/>
            </a:pPr>
            <a:r>
              <a:rPr lang="en-US" sz="2100" dirty="0">
                <a:solidFill>
                  <a:srgbClr val="444444"/>
                </a:solidFill>
                <a:latin typeface="Arial"/>
              </a:rPr>
              <a:t>No egress cost</a:t>
            </a:r>
          </a:p>
          <a:p>
            <a:pPr lvl="1">
              <a:spcBef>
                <a:spcPts val="1800"/>
              </a:spcBef>
              <a:defRPr/>
            </a:pPr>
            <a:r>
              <a:rPr lang="en-US" sz="2100" dirty="0">
                <a:solidFill>
                  <a:srgbClr val="444444"/>
                </a:solidFill>
                <a:latin typeface="Arial"/>
              </a:rPr>
              <a:t>Global de-duplication</a:t>
            </a:r>
          </a:p>
          <a:p>
            <a:pPr lvl="2">
              <a:spcBef>
                <a:spcPts val="1800"/>
              </a:spcBef>
              <a:defRPr/>
            </a:pPr>
            <a:r>
              <a:rPr lang="en-US" sz="1800" dirty="0">
                <a:solidFill>
                  <a:srgbClr val="444444"/>
                </a:solidFill>
                <a:latin typeface="Arial"/>
              </a:rPr>
              <a:t>AWS/Azure/Hybrid</a:t>
            </a:r>
          </a:p>
          <a:p>
            <a:pPr lvl="1">
              <a:spcBef>
                <a:spcPts val="1800"/>
              </a:spcBef>
              <a:defRPr/>
            </a:pPr>
            <a:r>
              <a:rPr lang="en-US" sz="2100" dirty="0">
                <a:solidFill>
                  <a:srgbClr val="444444"/>
                </a:solidFill>
                <a:latin typeface="Arial"/>
              </a:rPr>
              <a:t>Separated backup from production</a:t>
            </a:r>
          </a:p>
          <a:p>
            <a:pPr lvl="2">
              <a:spcBef>
                <a:spcPts val="1800"/>
              </a:spcBef>
              <a:defRPr/>
            </a:pPr>
            <a:r>
              <a:rPr lang="en-US" sz="1800" dirty="0">
                <a:solidFill>
                  <a:srgbClr val="444444"/>
                </a:solidFill>
                <a:latin typeface="Arial"/>
              </a:rPr>
              <a:t>S3 is in the same Zone if hacker gets in</a:t>
            </a:r>
          </a:p>
          <a:p>
            <a:pPr lvl="1">
              <a:spcBef>
                <a:spcPts val="1800"/>
              </a:spcBef>
              <a:defRPr/>
            </a:pPr>
            <a:r>
              <a:rPr lang="en-US" sz="2100" dirty="0">
                <a:solidFill>
                  <a:srgbClr val="444444"/>
                </a:solidFill>
                <a:latin typeface="Arial"/>
              </a:rPr>
              <a:t>Checking</a:t>
            </a:r>
          </a:p>
          <a:p>
            <a:pPr lvl="1">
              <a:spcBef>
                <a:spcPts val="1800"/>
              </a:spcBef>
              <a:defRPr/>
            </a:pPr>
            <a:r>
              <a:rPr lang="en-US" sz="2100" dirty="0">
                <a:solidFill>
                  <a:srgbClr val="444444"/>
                </a:solidFill>
                <a:latin typeface="Arial"/>
              </a:rPr>
              <a:t>Advanced features</a:t>
            </a:r>
          </a:p>
          <a:p>
            <a:pPr lvl="0">
              <a:spcBef>
                <a:spcPts val="1800"/>
              </a:spcBef>
              <a:defRPr/>
            </a:pP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74295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42A96A-9AE7-3AE0-7EA1-047F87249552}"/>
              </a:ext>
            </a:extLst>
          </p:cNvPr>
          <p:cNvPicPr>
            <a:picLocks noChangeAspect="1"/>
          </p:cNvPicPr>
          <p:nvPr/>
        </p:nvPicPr>
        <p:blipFill>
          <a:blip r:embed="rId2"/>
          <a:stretch>
            <a:fillRect/>
          </a:stretch>
        </p:blipFill>
        <p:spPr>
          <a:xfrm>
            <a:off x="0" y="70230"/>
            <a:ext cx="9144000" cy="5003039"/>
          </a:xfrm>
          <a:prstGeom prst="rect">
            <a:avLst/>
          </a:prstGeom>
        </p:spPr>
      </p:pic>
    </p:spTree>
    <p:extLst>
      <p:ext uri="{BB962C8B-B14F-4D97-AF65-F5344CB8AC3E}">
        <p14:creationId xmlns:p14="http://schemas.microsoft.com/office/powerpoint/2010/main" val="7596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E0387EC-F929-3449-8790-63EB86A8D173}"/>
              </a:ext>
            </a:extLst>
          </p:cNvPr>
          <p:cNvSpPr txBox="1">
            <a:spLocks/>
          </p:cNvSpPr>
          <p:nvPr/>
        </p:nvSpPr>
        <p:spPr>
          <a:xfrm>
            <a:off x="251520" y="339502"/>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pl-PL" sz="2400" b="0" i="0" u="none" strike="noStrike" kern="1200" cap="none" spc="0" normalizeH="0" baseline="0" dirty="0">
                <a:ln>
                  <a:noFill/>
                </a:ln>
                <a:solidFill>
                  <a:srgbClr val="444444"/>
                </a:solidFill>
                <a:effectLst/>
                <a:uLnTx/>
                <a:uFillTx/>
                <a:latin typeface="Arial"/>
                <a:ea typeface="+mn-ea"/>
                <a:cs typeface="+mn-cs"/>
              </a:rPr>
              <a:t>Pre/post scripts</a:t>
            </a:r>
          </a:p>
          <a:p>
            <a:pPr lvl="1">
              <a:spcBef>
                <a:spcPts val="1800"/>
              </a:spcBef>
              <a:defRPr/>
            </a:pPr>
            <a:r>
              <a:rPr lang="pl-PL" sz="2100" dirty="0">
                <a:solidFill>
                  <a:srgbClr val="444444"/>
                </a:solidFill>
                <a:latin typeface="Arial"/>
              </a:rPr>
              <a:t>DB </a:t>
            </a:r>
            <a:r>
              <a:rPr lang="pl-PL" sz="2100" dirty="0" err="1">
                <a:solidFill>
                  <a:srgbClr val="444444"/>
                </a:solidFill>
                <a:latin typeface="Arial"/>
              </a:rPr>
              <a:t>consistent</a:t>
            </a:r>
            <a:endParaRPr kumimoji="0" lang="pl-PL" sz="2100" b="0" i="0" u="none" strike="noStrike" kern="1200" cap="none" spc="0" normalizeH="0" baseline="0" dirty="0">
              <a:ln>
                <a:noFill/>
              </a:ln>
              <a:solidFill>
                <a:srgbClr val="444444"/>
              </a:solidFill>
              <a:effectLst/>
              <a:uLnTx/>
              <a:uFillTx/>
              <a:latin typeface="Arial"/>
              <a:ea typeface="+mn-ea"/>
              <a:cs typeface="+mn-cs"/>
            </a:endParaRP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Organizations </a:t>
            </a:r>
          </a:p>
        </p:txBody>
      </p:sp>
    </p:spTree>
    <p:extLst>
      <p:ext uri="{BB962C8B-B14F-4D97-AF65-F5344CB8AC3E}">
        <p14:creationId xmlns:p14="http://schemas.microsoft.com/office/powerpoint/2010/main" val="4087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AWS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0" indent="-457200">
              <a:spcBef>
                <a:spcPts val="1800"/>
              </a:spcBef>
              <a:buAutoNum type="alphaLcPeriod"/>
              <a:defRPr/>
            </a:pPr>
            <a:r>
              <a:rPr lang="en-US" sz="2400" dirty="0">
                <a:solidFill>
                  <a:srgbClr val="444444"/>
                </a:solidFill>
                <a:latin typeface="Arial"/>
              </a:rPr>
              <a:t>Snapshot management</a:t>
            </a:r>
          </a:p>
          <a:p>
            <a:pPr lvl="1">
              <a:spcBef>
                <a:spcPts val="1800"/>
              </a:spcBef>
              <a:defRPr/>
            </a:pPr>
            <a:r>
              <a:rPr lang="en-US" sz="2100" dirty="0">
                <a:solidFill>
                  <a:srgbClr val="444444"/>
                </a:solidFill>
                <a:latin typeface="Arial"/>
              </a:rPr>
              <a:t>Fast recovery</a:t>
            </a:r>
          </a:p>
          <a:p>
            <a:pPr lvl="1">
              <a:spcBef>
                <a:spcPts val="1800"/>
              </a:spcBef>
              <a:defRPr/>
            </a:pPr>
            <a:r>
              <a:rPr lang="en-US" sz="2100" dirty="0">
                <a:solidFill>
                  <a:srgbClr val="444444"/>
                </a:solidFill>
                <a:latin typeface="Arial"/>
              </a:rPr>
              <a:t>EC2/EBS/RDB/Amazon DB / RedShift/RDS/Document DB</a:t>
            </a:r>
          </a:p>
          <a:p>
            <a:pPr lvl="1">
              <a:spcBef>
                <a:spcPts val="1800"/>
              </a:spcBef>
              <a:defRPr/>
            </a:pPr>
            <a:r>
              <a:rPr lang="en-US" sz="2100" dirty="0">
                <a:solidFill>
                  <a:srgbClr val="444444"/>
                </a:solidFill>
                <a:latin typeface="Arial"/>
              </a:rPr>
              <a:t>File search ECS/EBS</a:t>
            </a:r>
          </a:p>
          <a:p>
            <a:pPr marL="0" lvl="0" indent="0">
              <a:spcBef>
                <a:spcPts val="1800"/>
              </a:spcBef>
              <a:buNone/>
              <a:defRPr/>
            </a:pPr>
            <a:r>
              <a:rPr lang="en-US" sz="2400" dirty="0">
                <a:solidFill>
                  <a:srgbClr val="444444"/>
                </a:solidFill>
                <a:latin typeface="Arial"/>
              </a:rPr>
              <a:t>b. Backup to APEX Backup Services</a:t>
            </a:r>
          </a:p>
          <a:p>
            <a:pPr lvl="1">
              <a:spcBef>
                <a:spcPts val="1800"/>
              </a:spcBef>
              <a:defRPr/>
            </a:pPr>
            <a:r>
              <a:rPr lang="en-US" sz="2100" dirty="0">
                <a:solidFill>
                  <a:srgbClr val="444444"/>
                </a:solidFill>
                <a:latin typeface="Arial"/>
              </a:rPr>
              <a:t>Separated from EBS/EC2</a:t>
            </a:r>
            <a:endParaRPr kumimoji="0" lang="en-US" sz="2100" b="0" i="0" u="none" strike="noStrike" kern="1200" cap="none" spc="0" normalizeH="0" baseline="0" dirty="0">
              <a:ln>
                <a:noFill/>
              </a:ln>
              <a:solidFill>
                <a:srgbClr val="444444"/>
              </a:solidFill>
              <a:effectLst/>
              <a:uLnTx/>
              <a:uFillTx/>
              <a:latin typeface="Arial"/>
              <a:ea typeface="+mn-ea"/>
              <a:cs typeface="+mn-cs"/>
            </a:endParaRPr>
          </a:p>
          <a:p>
            <a:pPr lvl="1">
              <a:spcBef>
                <a:spcPts val="1800"/>
              </a:spcBef>
              <a:defRPr/>
            </a:pPr>
            <a:r>
              <a:rPr kumimoji="0" lang="en-US" sz="2100" b="0" i="0" u="none" strike="noStrike" kern="1200" cap="none" spc="0" normalizeH="0" baseline="0" dirty="0">
                <a:ln>
                  <a:noFill/>
                </a:ln>
                <a:solidFill>
                  <a:srgbClr val="444444"/>
                </a:solidFill>
                <a:effectLst/>
                <a:uLnTx/>
                <a:uFillTx/>
                <a:latin typeface="Arial"/>
                <a:ea typeface="+mn-ea"/>
                <a:cs typeface="+mn-cs"/>
              </a:rPr>
              <a:t> </a:t>
            </a:r>
            <a:r>
              <a:rPr lang="en-US" sz="2100" dirty="0">
                <a:solidFill>
                  <a:srgbClr val="444444"/>
                </a:solidFill>
                <a:latin typeface="Arial"/>
              </a:rPr>
              <a:t>EC2/EBS</a:t>
            </a:r>
            <a:endParaRPr kumimoji="0" lang="en-US" sz="2100" b="0" i="0" u="none" strike="noStrike" kern="1200" cap="none" spc="0" normalizeH="0" baseline="0" dirty="0">
              <a:ln>
                <a:noFill/>
              </a:ln>
              <a:solidFill>
                <a:srgbClr val="444444"/>
              </a:solidFill>
              <a:effectLst/>
              <a:uLnTx/>
              <a:uFillTx/>
              <a:latin typeface="Arial"/>
              <a:ea typeface="+mn-ea"/>
              <a:cs typeface="+mn-cs"/>
            </a:endParaRPr>
          </a:p>
          <a:p>
            <a:pPr marL="0" lvl="0" indent="0">
              <a:spcBef>
                <a:spcPts val="1800"/>
              </a:spcBef>
              <a:buNone/>
              <a:defRPr/>
            </a:pPr>
            <a:endParaRPr kumimoji="0" lang="en-US" sz="24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29446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AWS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en-US" sz="2700" dirty="0">
                <a:solidFill>
                  <a:srgbClr val="444444"/>
                </a:solidFill>
                <a:latin typeface="Arial"/>
              </a:rPr>
              <a:t>Restore file / disk / VM</a:t>
            </a:r>
          </a:p>
          <a:p>
            <a:pPr>
              <a:spcBef>
                <a:spcPts val="1800"/>
              </a:spcBef>
              <a:defRPr/>
            </a:pPr>
            <a:endParaRPr lang="en-US" sz="2700" dirty="0">
              <a:solidFill>
                <a:srgbClr val="444444"/>
              </a:solidFill>
              <a:latin typeface="Arial"/>
            </a:endParaRPr>
          </a:p>
        </p:txBody>
      </p:sp>
    </p:spTree>
    <p:extLst>
      <p:ext uri="{BB962C8B-B14F-4D97-AF65-F5344CB8AC3E}">
        <p14:creationId xmlns:p14="http://schemas.microsoft.com/office/powerpoint/2010/main" val="419711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094DCF-0571-BCAA-8805-A24E8FB0E712}"/>
              </a:ext>
            </a:extLst>
          </p:cNvPr>
          <p:cNvPicPr>
            <a:picLocks noChangeAspect="1"/>
          </p:cNvPicPr>
          <p:nvPr/>
        </p:nvPicPr>
        <p:blipFill>
          <a:blip r:embed="rId2"/>
          <a:stretch>
            <a:fillRect/>
          </a:stretch>
        </p:blipFill>
        <p:spPr>
          <a:xfrm>
            <a:off x="0" y="174689"/>
            <a:ext cx="9144000" cy="4794122"/>
          </a:xfrm>
          <a:prstGeom prst="rect">
            <a:avLst/>
          </a:prstGeom>
        </p:spPr>
      </p:pic>
    </p:spTree>
    <p:extLst>
      <p:ext uri="{BB962C8B-B14F-4D97-AF65-F5344CB8AC3E}">
        <p14:creationId xmlns:p14="http://schemas.microsoft.com/office/powerpoint/2010/main" val="173530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FDF832-ED2A-BCBA-4484-7736EC5EA6FB}"/>
              </a:ext>
            </a:extLst>
          </p:cNvPr>
          <p:cNvPicPr>
            <a:picLocks noChangeAspect="1"/>
          </p:cNvPicPr>
          <p:nvPr/>
        </p:nvPicPr>
        <p:blipFill>
          <a:blip r:embed="rId2"/>
          <a:stretch>
            <a:fillRect/>
          </a:stretch>
        </p:blipFill>
        <p:spPr>
          <a:xfrm>
            <a:off x="0" y="134186"/>
            <a:ext cx="9144000" cy="4875128"/>
          </a:xfrm>
          <a:prstGeom prst="rect">
            <a:avLst/>
          </a:prstGeom>
        </p:spPr>
      </p:pic>
    </p:spTree>
    <p:extLst>
      <p:ext uri="{BB962C8B-B14F-4D97-AF65-F5344CB8AC3E}">
        <p14:creationId xmlns:p14="http://schemas.microsoft.com/office/powerpoint/2010/main" val="64415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37D3E-7326-243F-9712-46DEFACC83F6}"/>
              </a:ext>
            </a:extLst>
          </p:cNvPr>
          <p:cNvPicPr>
            <a:picLocks noChangeAspect="1"/>
          </p:cNvPicPr>
          <p:nvPr/>
        </p:nvPicPr>
        <p:blipFill>
          <a:blip r:embed="rId2"/>
          <a:stretch>
            <a:fillRect/>
          </a:stretch>
        </p:blipFill>
        <p:spPr>
          <a:xfrm>
            <a:off x="0" y="494526"/>
            <a:ext cx="9144000" cy="4154447"/>
          </a:xfrm>
          <a:prstGeom prst="rect">
            <a:avLst/>
          </a:prstGeom>
        </p:spPr>
      </p:pic>
    </p:spTree>
    <p:extLst>
      <p:ext uri="{BB962C8B-B14F-4D97-AF65-F5344CB8AC3E}">
        <p14:creationId xmlns:p14="http://schemas.microsoft.com/office/powerpoint/2010/main" val="190811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6EC69-CB9C-4E5E-0BE1-241CA87C25F9}"/>
              </a:ext>
            </a:extLst>
          </p:cNvPr>
          <p:cNvPicPr>
            <a:picLocks noChangeAspect="1"/>
          </p:cNvPicPr>
          <p:nvPr/>
        </p:nvPicPr>
        <p:blipFill>
          <a:blip r:embed="rId2"/>
          <a:stretch>
            <a:fillRect/>
          </a:stretch>
        </p:blipFill>
        <p:spPr>
          <a:xfrm>
            <a:off x="0" y="262423"/>
            <a:ext cx="9144000" cy="4618653"/>
          </a:xfrm>
          <a:prstGeom prst="rect">
            <a:avLst/>
          </a:prstGeom>
        </p:spPr>
      </p:pic>
    </p:spTree>
    <p:extLst>
      <p:ext uri="{BB962C8B-B14F-4D97-AF65-F5344CB8AC3E}">
        <p14:creationId xmlns:p14="http://schemas.microsoft.com/office/powerpoint/2010/main" val="133649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F8868-63A7-A3F7-8E2B-891F2E99D2A2}"/>
              </a:ext>
            </a:extLst>
          </p:cNvPr>
          <p:cNvPicPr>
            <a:picLocks noChangeAspect="1"/>
          </p:cNvPicPr>
          <p:nvPr/>
        </p:nvPicPr>
        <p:blipFill>
          <a:blip r:embed="rId2"/>
          <a:stretch>
            <a:fillRect/>
          </a:stretch>
        </p:blipFill>
        <p:spPr>
          <a:xfrm>
            <a:off x="395536" y="2715766"/>
            <a:ext cx="3770103" cy="2016224"/>
          </a:xfrm>
          <a:prstGeom prst="rect">
            <a:avLst/>
          </a:prstGeom>
        </p:spPr>
      </p:pic>
      <p:pic>
        <p:nvPicPr>
          <p:cNvPr id="5" name="Picture 4">
            <a:extLst>
              <a:ext uri="{FF2B5EF4-FFF2-40B4-BE49-F238E27FC236}">
                <a16:creationId xmlns:a16="http://schemas.microsoft.com/office/drawing/2014/main" id="{39CFA05F-F190-B828-4965-95E8B34089BE}"/>
              </a:ext>
            </a:extLst>
          </p:cNvPr>
          <p:cNvPicPr>
            <a:picLocks noChangeAspect="1"/>
          </p:cNvPicPr>
          <p:nvPr/>
        </p:nvPicPr>
        <p:blipFill>
          <a:blip r:embed="rId3"/>
          <a:stretch>
            <a:fillRect/>
          </a:stretch>
        </p:blipFill>
        <p:spPr>
          <a:xfrm>
            <a:off x="395536" y="195487"/>
            <a:ext cx="3770103" cy="2005436"/>
          </a:xfrm>
          <a:prstGeom prst="rect">
            <a:avLst/>
          </a:prstGeom>
        </p:spPr>
      </p:pic>
      <p:pic>
        <p:nvPicPr>
          <p:cNvPr id="8" name="Picture 7">
            <a:extLst>
              <a:ext uri="{FF2B5EF4-FFF2-40B4-BE49-F238E27FC236}">
                <a16:creationId xmlns:a16="http://schemas.microsoft.com/office/drawing/2014/main" id="{7345E7DD-3D20-067E-1469-99868623B7E9}"/>
              </a:ext>
            </a:extLst>
          </p:cNvPr>
          <p:cNvPicPr>
            <a:picLocks noChangeAspect="1"/>
          </p:cNvPicPr>
          <p:nvPr/>
        </p:nvPicPr>
        <p:blipFill>
          <a:blip r:embed="rId4"/>
          <a:stretch>
            <a:fillRect/>
          </a:stretch>
        </p:blipFill>
        <p:spPr>
          <a:xfrm>
            <a:off x="4922124" y="195089"/>
            <a:ext cx="3816424" cy="2005038"/>
          </a:xfrm>
          <a:prstGeom prst="rect">
            <a:avLst/>
          </a:prstGeom>
        </p:spPr>
      </p:pic>
    </p:spTree>
    <p:extLst>
      <p:ext uri="{BB962C8B-B14F-4D97-AF65-F5344CB8AC3E}">
        <p14:creationId xmlns:p14="http://schemas.microsoft.com/office/powerpoint/2010/main" val="130869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E0387EC-F929-3449-8790-63EB86A8D173}"/>
              </a:ext>
            </a:extLst>
          </p:cNvPr>
          <p:cNvSpPr txBox="1">
            <a:spLocks/>
          </p:cNvSpPr>
          <p:nvPr/>
        </p:nvSpPr>
        <p:spPr>
          <a:xfrm>
            <a:off x="251520" y="339502"/>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Azure Synthetic Full always!</a:t>
            </a:r>
          </a:p>
          <a:p>
            <a:pPr lvl="1">
              <a:spcBef>
                <a:spcPts val="1800"/>
              </a:spcBef>
              <a:defRPr/>
            </a:pPr>
            <a:r>
              <a:rPr lang="en-US" sz="2100" dirty="0">
                <a:solidFill>
                  <a:srgbClr val="444444"/>
                </a:solidFill>
                <a:latin typeface="Arial"/>
              </a:rPr>
              <a:t>Sending delta only</a:t>
            </a:r>
          </a:p>
          <a:p>
            <a:pPr lvl="1">
              <a:spcBef>
                <a:spcPts val="1800"/>
              </a:spcBef>
              <a:defRPr/>
            </a:pPr>
            <a:r>
              <a:rPr kumimoji="0" lang="en-US" sz="2100" b="0" i="0" u="none" strike="noStrike" kern="1200" cap="none" spc="0" normalizeH="0" baseline="0" noProof="0" dirty="0">
                <a:ln>
                  <a:noFill/>
                </a:ln>
                <a:solidFill>
                  <a:srgbClr val="444444"/>
                </a:solidFill>
                <a:effectLst/>
                <a:uLnTx/>
                <a:uFillTx/>
                <a:latin typeface="Arial"/>
                <a:ea typeface="+mn-ea"/>
                <a:cs typeface="+mn-cs"/>
              </a:rPr>
              <a:t>We have all full backups!</a:t>
            </a:r>
          </a:p>
          <a:p>
            <a:pPr lvl="1">
              <a:spcBef>
                <a:spcPts val="1800"/>
              </a:spcBef>
              <a:defRPr/>
            </a:pPr>
            <a:endParaRPr kumimoji="0" lang="en-US" sz="21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56394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E0387EC-F929-3449-8790-63EB86A8D173}"/>
              </a:ext>
            </a:extLst>
          </p:cNvPr>
          <p:cNvSpPr txBox="1">
            <a:spLocks/>
          </p:cNvSpPr>
          <p:nvPr/>
        </p:nvSpPr>
        <p:spPr>
          <a:xfrm>
            <a:off x="251520" y="339502"/>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One snapshot/backup kept in Azure</a:t>
            </a:r>
          </a:p>
          <a:p>
            <a:pPr lvl="1">
              <a:spcBef>
                <a:spcPts val="1800"/>
              </a:spcBef>
              <a:defRPr/>
            </a:pPr>
            <a:r>
              <a:rPr lang="en-US" sz="2100" dirty="0">
                <a:solidFill>
                  <a:srgbClr val="444444"/>
                </a:solidFill>
                <a:latin typeface="Arial"/>
              </a:rPr>
              <a:t>For sending data to ABS</a:t>
            </a:r>
          </a:p>
          <a:p>
            <a:pPr lvl="0">
              <a:spcBef>
                <a:spcPts val="1800"/>
              </a:spcBef>
              <a:defRPr/>
            </a:pPr>
            <a:r>
              <a:rPr lang="en-US" sz="2400" dirty="0">
                <a:solidFill>
                  <a:srgbClr val="444444"/>
                </a:solidFill>
                <a:latin typeface="Arial"/>
              </a:rPr>
              <a:t>Azure Synthetic Full always!</a:t>
            </a:r>
          </a:p>
          <a:p>
            <a:pPr lvl="1">
              <a:spcBef>
                <a:spcPts val="1800"/>
              </a:spcBef>
              <a:defRPr/>
            </a:pPr>
            <a:r>
              <a:rPr lang="en-US" sz="2100" dirty="0">
                <a:solidFill>
                  <a:srgbClr val="444444"/>
                </a:solidFill>
                <a:latin typeface="Arial"/>
              </a:rPr>
              <a:t>Sending delta only</a:t>
            </a:r>
          </a:p>
          <a:p>
            <a:pPr lvl="1">
              <a:spcBef>
                <a:spcPts val="1800"/>
              </a:spcBef>
              <a:defRPr/>
            </a:pPr>
            <a:r>
              <a:rPr kumimoji="0" lang="en-US" sz="2100" b="0" i="0" u="none" strike="noStrike" kern="1200" cap="none" spc="0" normalizeH="0" baseline="0" noProof="0" dirty="0">
                <a:ln>
                  <a:noFill/>
                </a:ln>
                <a:solidFill>
                  <a:srgbClr val="444444"/>
                </a:solidFill>
                <a:effectLst/>
                <a:uLnTx/>
                <a:uFillTx/>
                <a:latin typeface="Arial"/>
                <a:ea typeface="+mn-ea"/>
                <a:cs typeface="+mn-cs"/>
              </a:rPr>
              <a:t>We have all full backups!</a:t>
            </a:r>
          </a:p>
          <a:p>
            <a:pPr>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Agentless</a:t>
            </a:r>
          </a:p>
          <a:p>
            <a:pPr>
              <a:spcBef>
                <a:spcPts val="1800"/>
              </a:spcBef>
              <a:defRPr/>
            </a:pPr>
            <a:r>
              <a:rPr lang="en-US" sz="2400" dirty="0">
                <a:solidFill>
                  <a:srgbClr val="444444"/>
                </a:solidFill>
                <a:latin typeface="Arial"/>
              </a:rPr>
              <a:t>No Egress cost</a:t>
            </a:r>
          </a:p>
          <a:p>
            <a:pPr>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No implementation / No agent</a:t>
            </a:r>
          </a:p>
        </p:txBody>
      </p:sp>
    </p:spTree>
    <p:extLst>
      <p:ext uri="{BB962C8B-B14F-4D97-AF65-F5344CB8AC3E}">
        <p14:creationId xmlns:p14="http://schemas.microsoft.com/office/powerpoint/2010/main" val="359322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4872A-410B-0B9F-75DC-1931D9D3E316}"/>
              </a:ext>
            </a:extLst>
          </p:cNvPr>
          <p:cNvPicPr>
            <a:picLocks noChangeAspect="1"/>
          </p:cNvPicPr>
          <p:nvPr/>
        </p:nvPicPr>
        <p:blipFill>
          <a:blip r:embed="rId2"/>
          <a:stretch>
            <a:fillRect/>
          </a:stretch>
        </p:blipFill>
        <p:spPr>
          <a:xfrm>
            <a:off x="33763" y="0"/>
            <a:ext cx="9076474" cy="5143500"/>
          </a:xfrm>
          <a:prstGeom prst="rect">
            <a:avLst/>
          </a:prstGeom>
        </p:spPr>
      </p:pic>
    </p:spTree>
    <p:extLst>
      <p:ext uri="{BB962C8B-B14F-4D97-AF65-F5344CB8AC3E}">
        <p14:creationId xmlns:p14="http://schemas.microsoft.com/office/powerpoint/2010/main" val="223595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6E0387EC-F929-3449-8790-63EB86A8D173}"/>
              </a:ext>
            </a:extLst>
          </p:cNvPr>
          <p:cNvSpPr txBox="1">
            <a:spLocks/>
          </p:cNvSpPr>
          <p:nvPr/>
        </p:nvSpPr>
        <p:spPr>
          <a:xfrm>
            <a:off x="251520" y="339502"/>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Azure</a:t>
            </a:r>
          </a:p>
          <a:p>
            <a:pPr lvl="1">
              <a:spcBef>
                <a:spcPts val="1800"/>
              </a:spcBef>
              <a:defRPr/>
            </a:pPr>
            <a:r>
              <a:rPr lang="en-US" sz="2100" dirty="0">
                <a:solidFill>
                  <a:srgbClr val="444444"/>
                </a:solidFill>
                <a:latin typeface="Arial"/>
              </a:rPr>
              <a:t>Ransomware / air gapped protection</a:t>
            </a:r>
          </a:p>
          <a:p>
            <a:pPr lvl="0">
              <a:spcBef>
                <a:spcPts val="1800"/>
              </a:spcBef>
              <a:defRPr/>
            </a:pPr>
            <a:r>
              <a:rPr lang="en-US" sz="2400" dirty="0">
                <a:solidFill>
                  <a:srgbClr val="444444"/>
                </a:solidFill>
                <a:latin typeface="Arial"/>
              </a:rPr>
              <a:t>Encrypted customer key</a:t>
            </a:r>
          </a:p>
          <a:p>
            <a:pPr lvl="0">
              <a:spcBef>
                <a:spcPts val="1800"/>
              </a:spcBef>
              <a:defRPr/>
            </a:pPr>
            <a:r>
              <a:rPr lang="en-US" sz="2400" dirty="0">
                <a:solidFill>
                  <a:srgbClr val="444444"/>
                </a:solidFill>
                <a:latin typeface="Arial"/>
              </a:rPr>
              <a:t>Agentless</a:t>
            </a:r>
          </a:p>
          <a:p>
            <a:pPr lvl="1">
              <a:spcBef>
                <a:spcPts val="1800"/>
              </a:spcBef>
              <a:defRPr/>
            </a:pPr>
            <a:r>
              <a:rPr lang="en-US" sz="2100" dirty="0">
                <a:solidFill>
                  <a:srgbClr val="444444"/>
                </a:solidFill>
                <a:latin typeface="Arial"/>
              </a:rPr>
              <a:t>No complexity</a:t>
            </a:r>
          </a:p>
          <a:p>
            <a:pPr>
              <a:spcBef>
                <a:spcPts val="1800"/>
              </a:spcBef>
              <a:defRPr/>
            </a:pPr>
            <a:r>
              <a:rPr lang="en-US" sz="2400" dirty="0">
                <a:solidFill>
                  <a:srgbClr val="444444"/>
                </a:solidFill>
                <a:latin typeface="Arial"/>
              </a:rPr>
              <a:t>Single console for all workloads</a:t>
            </a:r>
          </a:p>
          <a:p>
            <a:pPr>
              <a:spcBef>
                <a:spcPts val="1800"/>
              </a:spcBef>
              <a:defRPr/>
            </a:pPr>
            <a:r>
              <a:rPr lang="en-US" sz="2400" dirty="0">
                <a:solidFill>
                  <a:srgbClr val="444444"/>
                </a:solidFill>
                <a:latin typeface="Arial"/>
              </a:rPr>
              <a:t>Cheaper than snapshots in Azure</a:t>
            </a:r>
          </a:p>
          <a:p>
            <a:pPr lvl="1">
              <a:spcBef>
                <a:spcPts val="1800"/>
              </a:spcBef>
              <a:defRPr/>
            </a:pPr>
            <a:r>
              <a:rPr lang="en-US" sz="2100" dirty="0">
                <a:solidFill>
                  <a:srgbClr val="444444"/>
                </a:solidFill>
                <a:latin typeface="Arial"/>
              </a:rPr>
              <a:t>Global de-dup</a:t>
            </a:r>
          </a:p>
        </p:txBody>
      </p:sp>
    </p:spTree>
    <p:extLst>
      <p:ext uri="{BB962C8B-B14F-4D97-AF65-F5344CB8AC3E}">
        <p14:creationId xmlns:p14="http://schemas.microsoft.com/office/powerpoint/2010/main" val="251963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2017752"/>
            <a:ext cx="8462714" cy="1107996"/>
          </a:xfrm>
        </p:spPr>
        <p:txBody>
          <a:bodyPr/>
          <a:lstStyle/>
          <a:p>
            <a:r>
              <a:rPr lang="pl-PL" sz="4800" dirty="0"/>
              <a:t>Data Lock</a:t>
            </a:r>
            <a:br>
              <a:rPr lang="en-US" sz="4800" dirty="0"/>
            </a:br>
            <a:r>
              <a:rPr lang="pl-PL" sz="3200" dirty="0">
                <a:solidFill>
                  <a:srgbClr val="FFFF00"/>
                </a:solidFill>
              </a:rPr>
              <a:t>APEX</a:t>
            </a:r>
            <a:r>
              <a:rPr lang="en-US" sz="3200" dirty="0">
                <a:solidFill>
                  <a:srgbClr val="FFFF00"/>
                </a:solidFill>
              </a:rPr>
              <a:t> Backup Service</a:t>
            </a:r>
            <a:r>
              <a:rPr lang="pl-PL" sz="3200" dirty="0">
                <a:solidFill>
                  <a:srgbClr val="FFFF00"/>
                </a:solidFill>
              </a:rPr>
              <a:t>s</a:t>
            </a:r>
            <a:endParaRPr lang="en-US" sz="3200"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6735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768B03-E9DB-405B-98EE-401248033A2C}"/>
              </a:ext>
            </a:extLst>
          </p:cNvPr>
          <p:cNvPicPr>
            <a:picLocks noChangeAspect="1"/>
          </p:cNvPicPr>
          <p:nvPr/>
        </p:nvPicPr>
        <p:blipFill>
          <a:blip r:embed="rId2"/>
          <a:stretch>
            <a:fillRect/>
          </a:stretch>
        </p:blipFill>
        <p:spPr>
          <a:xfrm>
            <a:off x="179512" y="267494"/>
            <a:ext cx="7573243" cy="3452352"/>
          </a:xfrm>
          <a:prstGeom prst="rect">
            <a:avLst/>
          </a:prstGeom>
        </p:spPr>
      </p:pic>
    </p:spTree>
    <p:extLst>
      <p:ext uri="{BB962C8B-B14F-4D97-AF65-F5344CB8AC3E}">
        <p14:creationId xmlns:p14="http://schemas.microsoft.com/office/powerpoint/2010/main" val="201798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Why Data Lock?</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What if someone</a:t>
            </a:r>
            <a:endParaRPr lang="en-US" sz="2400" dirty="0">
              <a:solidFill>
                <a:srgbClr val="444444"/>
              </a:solidFill>
              <a:latin typeface="Arial"/>
            </a:endParaRPr>
          </a:p>
          <a:p>
            <a:pPr lvl="1">
              <a:spcBef>
                <a:spcPts val="1800"/>
              </a:spcBef>
              <a:defRPr/>
            </a:pPr>
            <a:r>
              <a:rPr lang="en-US" sz="2100" dirty="0">
                <a:solidFill>
                  <a:srgbClr val="444444"/>
                </a:solidFill>
                <a:latin typeface="Arial"/>
              </a:rPr>
              <a:t>deleted data</a:t>
            </a:r>
          </a:p>
          <a:p>
            <a:pPr lvl="1">
              <a:spcBef>
                <a:spcPts val="1800"/>
              </a:spcBef>
              <a:defRPr/>
            </a:pPr>
            <a:r>
              <a:rPr lang="en-US" sz="2100" dirty="0">
                <a:solidFill>
                  <a:srgbClr val="444444"/>
                </a:solidFill>
                <a:latin typeface="Arial"/>
              </a:rPr>
              <a:t>has access to APEX Backup Services</a:t>
            </a:r>
          </a:p>
          <a:p>
            <a:pPr lvl="1">
              <a:spcBef>
                <a:spcPts val="1800"/>
              </a:spcBef>
              <a:defRPr/>
            </a:pPr>
            <a:r>
              <a:rPr lang="en-US" sz="2100" dirty="0">
                <a:solidFill>
                  <a:srgbClr val="444444"/>
                </a:solidFill>
                <a:latin typeface="Arial"/>
              </a:rPr>
              <a:t>deletes backups there?</a:t>
            </a:r>
          </a:p>
          <a:p>
            <a:pPr>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We have 7 days deletion delay, but…</a:t>
            </a:r>
          </a:p>
        </p:txBody>
      </p:sp>
    </p:spTree>
    <p:extLst>
      <p:ext uri="{BB962C8B-B14F-4D97-AF65-F5344CB8AC3E}">
        <p14:creationId xmlns:p14="http://schemas.microsoft.com/office/powerpoint/2010/main" val="227587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D5FC47-1E32-422C-B7F4-220C6F5597E4}"/>
              </a:ext>
            </a:extLst>
          </p:cNvPr>
          <p:cNvPicPr>
            <a:picLocks noChangeAspect="1"/>
          </p:cNvPicPr>
          <p:nvPr/>
        </p:nvPicPr>
        <p:blipFill>
          <a:blip r:embed="rId2"/>
          <a:stretch>
            <a:fillRect/>
          </a:stretch>
        </p:blipFill>
        <p:spPr>
          <a:xfrm>
            <a:off x="395536" y="349771"/>
            <a:ext cx="5471920" cy="4443958"/>
          </a:xfrm>
          <a:prstGeom prst="rect">
            <a:avLst/>
          </a:prstGeom>
        </p:spPr>
      </p:pic>
    </p:spTree>
    <p:extLst>
      <p:ext uri="{BB962C8B-B14F-4D97-AF65-F5344CB8AC3E}">
        <p14:creationId xmlns:p14="http://schemas.microsoft.com/office/powerpoint/2010/main" val="377711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Data Lock</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Backups / Snapshots are protected against deletion by administrator or someone who </a:t>
            </a:r>
            <a:r>
              <a:rPr kumimoji="0" lang="en-US" sz="2400" b="0" i="0" u="none" strike="noStrike" kern="1200" cap="none" spc="0" normalizeH="0" baseline="0" dirty="0" err="1">
                <a:ln>
                  <a:noFill/>
                </a:ln>
                <a:solidFill>
                  <a:srgbClr val="444444"/>
                </a:solidFill>
                <a:effectLst/>
                <a:uLnTx/>
                <a:uFillTx/>
                <a:latin typeface="Arial"/>
                <a:ea typeface="+mn-ea"/>
                <a:cs typeface="+mn-cs"/>
              </a:rPr>
              <a:t>tooked</a:t>
            </a:r>
            <a:r>
              <a:rPr kumimoji="0" lang="en-US" sz="2400" b="0" i="0" u="none" strike="noStrike" kern="1200" cap="none" spc="0" normalizeH="0" baseline="0" dirty="0">
                <a:ln>
                  <a:noFill/>
                </a:ln>
                <a:solidFill>
                  <a:srgbClr val="444444"/>
                </a:solidFill>
                <a:effectLst/>
                <a:uLnTx/>
                <a:uFillTx/>
                <a:latin typeface="Arial"/>
                <a:ea typeface="+mn-ea"/>
                <a:cs typeface="+mn-cs"/>
              </a:rPr>
              <a:t> the password of administrator</a:t>
            </a:r>
          </a:p>
          <a:p>
            <a:pPr lvl="0">
              <a:spcBef>
                <a:spcPts val="1800"/>
              </a:spcBef>
              <a:defRPr/>
            </a:pPr>
            <a:r>
              <a:rPr lang="en-US" sz="2400" dirty="0">
                <a:solidFill>
                  <a:srgbClr val="444444"/>
                </a:solidFill>
                <a:latin typeface="Arial"/>
              </a:rPr>
              <a:t>We prevent data loss of organization by </a:t>
            </a:r>
            <a:r>
              <a:rPr lang="en-US" sz="2400" dirty="0" err="1">
                <a:solidFill>
                  <a:srgbClr val="444444"/>
                </a:solidFill>
                <a:latin typeface="Arial"/>
              </a:rPr>
              <a:t>accidential</a:t>
            </a:r>
            <a:r>
              <a:rPr lang="en-US" sz="2400" dirty="0">
                <a:solidFill>
                  <a:srgbClr val="444444"/>
                </a:solidFill>
                <a:latin typeface="Arial"/>
              </a:rPr>
              <a:t> or by purpose deletion od data in backup repo</a:t>
            </a:r>
          </a:p>
          <a:p>
            <a:pPr>
              <a:spcBef>
                <a:spcPts val="1800"/>
              </a:spcBef>
              <a:defRPr/>
            </a:pPr>
            <a:r>
              <a:rPr lang="en-US" sz="2400" dirty="0">
                <a:solidFill>
                  <a:srgbClr val="444444"/>
                </a:solidFill>
                <a:latin typeface="Arial"/>
              </a:rPr>
              <a:t>We protect against </a:t>
            </a:r>
            <a:r>
              <a:rPr lang="en-US" sz="2400" dirty="0" err="1">
                <a:solidFill>
                  <a:srgbClr val="444444"/>
                </a:solidFill>
                <a:latin typeface="Arial"/>
              </a:rPr>
              <a:t>accidenttial</a:t>
            </a:r>
            <a:r>
              <a:rPr lang="en-US" sz="2400" dirty="0">
                <a:solidFill>
                  <a:srgbClr val="444444"/>
                </a:solidFill>
                <a:latin typeface="Arial"/>
              </a:rPr>
              <a:t> </a:t>
            </a:r>
            <a:r>
              <a:rPr lang="en-US" sz="2400" dirty="0" err="1">
                <a:solidFill>
                  <a:srgbClr val="444444"/>
                </a:solidFill>
                <a:latin typeface="Arial"/>
              </a:rPr>
              <a:t>deleteion</a:t>
            </a:r>
            <a:r>
              <a:rPr lang="en-US" sz="2400" dirty="0">
                <a:solidFill>
                  <a:srgbClr val="444444"/>
                </a:solidFill>
                <a:latin typeface="Arial"/>
              </a:rPr>
              <a:t> / ransomware attack</a:t>
            </a:r>
          </a:p>
        </p:txBody>
      </p:sp>
    </p:spTree>
    <p:extLst>
      <p:ext uri="{BB962C8B-B14F-4D97-AF65-F5344CB8AC3E}">
        <p14:creationId xmlns:p14="http://schemas.microsoft.com/office/powerpoint/2010/main" val="2367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Data Lock</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pl-PL" sz="2400" b="0" i="0" u="none" strike="noStrike" kern="1200" cap="none" spc="0" normalizeH="0" baseline="0" dirty="0">
                <a:ln>
                  <a:noFill/>
                </a:ln>
                <a:solidFill>
                  <a:srgbClr val="444444"/>
                </a:solidFill>
                <a:effectLst/>
                <a:uLnTx/>
                <a:uFillTx/>
                <a:latin typeface="Arial"/>
                <a:ea typeface="+mn-ea"/>
                <a:cs typeface="+mn-cs"/>
              </a:rPr>
              <a:t>No </a:t>
            </a:r>
            <a:r>
              <a:rPr lang="pl-PL" sz="2400" dirty="0" err="1">
                <a:solidFill>
                  <a:srgbClr val="444444"/>
                </a:solidFill>
                <a:latin typeface="Arial"/>
              </a:rPr>
              <a:t>c</a:t>
            </a:r>
            <a:r>
              <a:rPr kumimoji="0" lang="pl-PL" sz="2400" b="0" i="0" u="none" strike="noStrike" kern="1200" cap="none" spc="0" normalizeH="0" baseline="0" dirty="0" err="1">
                <a:ln>
                  <a:noFill/>
                </a:ln>
                <a:solidFill>
                  <a:srgbClr val="444444"/>
                </a:solidFill>
                <a:effectLst/>
                <a:uLnTx/>
                <a:uFillTx/>
                <a:latin typeface="Arial"/>
                <a:ea typeface="+mn-ea"/>
                <a:cs typeface="+mn-cs"/>
              </a:rPr>
              <a:t>hance</a:t>
            </a:r>
            <a:r>
              <a:rPr kumimoji="0" lang="pl-PL" sz="2400" b="0" i="0" u="none" strike="noStrike" kern="1200" cap="none" spc="0" normalizeH="0" baseline="0" dirty="0">
                <a:ln>
                  <a:noFill/>
                </a:ln>
                <a:solidFill>
                  <a:srgbClr val="444444"/>
                </a:solidFill>
                <a:effectLst/>
                <a:uLnTx/>
                <a:uFillTx/>
                <a:latin typeface="Arial"/>
                <a:ea typeface="+mn-ea"/>
                <a:cs typeface="+mn-cs"/>
              </a:rPr>
              <a:t> to </a:t>
            </a:r>
            <a:r>
              <a:rPr kumimoji="0" lang="pl-PL" sz="2400" b="0" i="0" u="none" strike="noStrike" kern="1200" cap="none" spc="0" normalizeH="0" baseline="0" dirty="0" err="1">
                <a:ln>
                  <a:noFill/>
                </a:ln>
                <a:solidFill>
                  <a:srgbClr val="444444"/>
                </a:solidFill>
                <a:effectLst/>
                <a:uLnTx/>
                <a:uFillTx/>
                <a:latin typeface="Arial"/>
                <a:ea typeface="+mn-ea"/>
                <a:cs typeface="+mn-cs"/>
              </a:rPr>
              <a:t>change</a:t>
            </a:r>
            <a:r>
              <a:rPr kumimoji="0" lang="pl-PL" sz="2400" b="0" i="0" u="none" strike="noStrike" kern="1200" cap="none" spc="0" normalizeH="0" baseline="0" dirty="0">
                <a:ln>
                  <a:noFill/>
                </a:ln>
                <a:solidFill>
                  <a:srgbClr val="444444"/>
                </a:solidFill>
                <a:effectLst/>
                <a:uLnTx/>
                <a:uFillTx/>
                <a:latin typeface="Arial"/>
                <a:ea typeface="+mn-ea"/>
                <a:cs typeface="+mn-cs"/>
              </a:rPr>
              <a:t> </a:t>
            </a:r>
            <a:r>
              <a:rPr kumimoji="0" lang="pl-PL" sz="2400" b="0" i="0" u="none" strike="noStrike" kern="1200" cap="none" spc="0" normalizeH="0" baseline="0" dirty="0" err="1">
                <a:ln>
                  <a:noFill/>
                </a:ln>
                <a:solidFill>
                  <a:srgbClr val="444444"/>
                </a:solidFill>
                <a:effectLst/>
                <a:uLnTx/>
                <a:uFillTx/>
                <a:latin typeface="Arial"/>
                <a:ea typeface="+mn-ea"/>
                <a:cs typeface="+mn-cs"/>
              </a:rPr>
              <a:t>or</a:t>
            </a:r>
            <a:r>
              <a:rPr kumimoji="0" lang="pl-PL" sz="2400" b="0" i="0" u="none" strike="noStrike" kern="1200" cap="none" spc="0" normalizeH="0" baseline="0" dirty="0">
                <a:ln>
                  <a:noFill/>
                </a:ln>
                <a:solidFill>
                  <a:srgbClr val="444444"/>
                </a:solidFill>
                <a:effectLst/>
                <a:uLnTx/>
                <a:uFillTx/>
                <a:latin typeface="Arial"/>
                <a:ea typeface="+mn-ea"/>
                <a:cs typeface="+mn-cs"/>
              </a:rPr>
              <a:t> </a:t>
            </a:r>
            <a:r>
              <a:rPr kumimoji="0" lang="pl-PL" sz="2400" b="0" i="0" u="none" strike="noStrike" kern="1200" cap="none" spc="0" normalizeH="0" baseline="0" dirty="0" err="1">
                <a:ln>
                  <a:noFill/>
                </a:ln>
                <a:solidFill>
                  <a:srgbClr val="444444"/>
                </a:solidFill>
                <a:effectLst/>
                <a:uLnTx/>
                <a:uFillTx/>
                <a:latin typeface="Arial"/>
                <a:ea typeface="+mn-ea"/>
                <a:cs typeface="+mn-cs"/>
              </a:rPr>
              <a:t>delete</a:t>
            </a:r>
            <a:r>
              <a:rPr kumimoji="0" lang="pl-PL" sz="2400" b="0" i="0" u="none" strike="noStrike" kern="1200" cap="none" spc="0" normalizeH="0" baseline="0" dirty="0">
                <a:ln>
                  <a:noFill/>
                </a:ln>
                <a:solidFill>
                  <a:srgbClr val="444444"/>
                </a:solidFill>
                <a:effectLst/>
                <a:uLnTx/>
                <a:uFillTx/>
                <a:latin typeface="Arial"/>
                <a:ea typeface="+mn-ea"/>
                <a:cs typeface="+mn-cs"/>
              </a:rPr>
              <a:t> the data in APEX Backup Services</a:t>
            </a:r>
          </a:p>
          <a:p>
            <a:pPr lvl="0">
              <a:spcBef>
                <a:spcPts val="1800"/>
              </a:spcBef>
              <a:defRPr/>
            </a:pPr>
            <a:r>
              <a:rPr kumimoji="0" lang="pl-PL" sz="2400" b="0" i="0" u="none" strike="noStrike" kern="1200" cap="none" spc="0" normalizeH="0" baseline="0" dirty="0" err="1">
                <a:ln>
                  <a:noFill/>
                </a:ln>
                <a:solidFill>
                  <a:srgbClr val="444444"/>
                </a:solidFill>
                <a:effectLst/>
                <a:uLnTx/>
                <a:uFillTx/>
                <a:latin typeface="Arial"/>
                <a:ea typeface="+mn-ea"/>
                <a:cs typeface="+mn-cs"/>
              </a:rPr>
              <a:t>Laptops</a:t>
            </a:r>
            <a:r>
              <a:rPr kumimoji="0" lang="pl-PL" sz="2400" b="0" i="0" u="none" strike="noStrike" kern="1200" cap="none" spc="0" normalizeH="0" baseline="0" dirty="0">
                <a:ln>
                  <a:noFill/>
                </a:ln>
                <a:solidFill>
                  <a:srgbClr val="444444"/>
                </a:solidFill>
                <a:effectLst/>
                <a:uLnTx/>
                <a:uFillTx/>
                <a:latin typeface="Arial"/>
                <a:ea typeface="+mn-ea"/>
                <a:cs typeface="+mn-cs"/>
              </a:rPr>
              <a:t> / M365 / Google </a:t>
            </a:r>
            <a:r>
              <a:rPr kumimoji="0" lang="pl-PL" sz="2400" b="0" i="0" u="none" strike="noStrike" kern="1200" cap="none" spc="0" normalizeH="0" baseline="0" dirty="0" err="1">
                <a:ln>
                  <a:noFill/>
                </a:ln>
                <a:solidFill>
                  <a:srgbClr val="444444"/>
                </a:solidFill>
                <a:effectLst/>
                <a:uLnTx/>
                <a:uFillTx/>
                <a:latin typeface="Arial"/>
                <a:ea typeface="+mn-ea"/>
                <a:cs typeface="+mn-cs"/>
              </a:rPr>
              <a:t>Workspace</a:t>
            </a:r>
            <a:r>
              <a:rPr kumimoji="0" lang="pl-PL" sz="2400" b="0" i="0" u="none" strike="noStrike" kern="1200" cap="none" spc="0" normalizeH="0" baseline="0" dirty="0">
                <a:ln>
                  <a:noFill/>
                </a:ln>
                <a:solidFill>
                  <a:srgbClr val="444444"/>
                </a:solidFill>
                <a:effectLst/>
                <a:uLnTx/>
                <a:uFillTx/>
                <a:latin typeface="Arial"/>
                <a:ea typeface="+mn-ea"/>
                <a:cs typeface="+mn-cs"/>
              </a:rPr>
              <a:t> </a:t>
            </a:r>
            <a:r>
              <a:rPr kumimoji="0" lang="pl-PL" sz="2400" b="0" i="0" u="none" strike="noStrike" kern="1200" cap="none" spc="0" normalizeH="0" baseline="0" dirty="0" err="1">
                <a:ln>
                  <a:noFill/>
                </a:ln>
                <a:solidFill>
                  <a:srgbClr val="444444"/>
                </a:solidFill>
                <a:effectLst/>
                <a:uLnTx/>
                <a:uFillTx/>
                <a:latin typeface="Arial"/>
                <a:ea typeface="+mn-ea"/>
                <a:cs typeface="+mn-cs"/>
              </a:rPr>
              <a:t>backups</a:t>
            </a:r>
            <a:endParaRPr kumimoji="0" lang="pl-PL" sz="2400" b="0" i="0" u="none" strike="noStrike" kern="1200" cap="none" spc="0" normalizeH="0" baseline="0" dirty="0">
              <a:ln>
                <a:noFill/>
              </a:ln>
              <a:solidFill>
                <a:srgbClr val="444444"/>
              </a:solidFill>
              <a:effectLst/>
              <a:uLnTx/>
              <a:uFillTx/>
              <a:latin typeface="Arial"/>
              <a:ea typeface="+mn-ea"/>
              <a:cs typeface="+mn-cs"/>
            </a:endParaRPr>
          </a:p>
          <a:p>
            <a:pPr lvl="0">
              <a:spcBef>
                <a:spcPts val="1800"/>
              </a:spcBef>
              <a:defRPr/>
            </a:pPr>
            <a:r>
              <a:rPr lang="pl-PL" sz="2400" dirty="0" err="1">
                <a:solidFill>
                  <a:srgbClr val="444444"/>
                </a:solidFill>
                <a:latin typeface="Arial"/>
              </a:rPr>
              <a:t>Addional</a:t>
            </a:r>
            <a:r>
              <a:rPr lang="pl-PL" sz="2400" dirty="0">
                <a:solidFill>
                  <a:srgbClr val="444444"/>
                </a:solidFill>
                <a:latin typeface="Arial"/>
              </a:rPr>
              <a:t> </a:t>
            </a:r>
            <a:r>
              <a:rPr lang="pl-PL" sz="2400" dirty="0" err="1">
                <a:solidFill>
                  <a:srgbClr val="444444"/>
                </a:solidFill>
                <a:latin typeface="Arial"/>
              </a:rPr>
              <a:t>layer</a:t>
            </a:r>
            <a:r>
              <a:rPr lang="pl-PL" sz="2400" dirty="0">
                <a:solidFill>
                  <a:srgbClr val="444444"/>
                </a:solidFill>
                <a:latin typeface="Arial"/>
              </a:rPr>
              <a:t> of </a:t>
            </a:r>
            <a:r>
              <a:rPr lang="pl-PL" sz="2400" dirty="0" err="1">
                <a:solidFill>
                  <a:srgbClr val="444444"/>
                </a:solidFill>
                <a:latin typeface="Arial"/>
              </a:rPr>
              <a:t>security</a:t>
            </a:r>
            <a:endParaRPr kumimoji="0" lang="pl-PL" sz="2400" b="0" i="0" u="none" strike="noStrike" kern="1200" cap="none" spc="0" normalizeH="0" baseline="0" dirty="0">
              <a:ln>
                <a:noFill/>
              </a:ln>
              <a:solidFill>
                <a:srgbClr val="444444"/>
              </a:solidFill>
              <a:effectLst/>
              <a:uLnTx/>
              <a:uFillTx/>
              <a:latin typeface="Arial"/>
              <a:ea typeface="+mn-ea"/>
              <a:cs typeface="+mn-cs"/>
            </a:endParaRPr>
          </a:p>
          <a:p>
            <a:pPr lvl="0">
              <a:spcBef>
                <a:spcPts val="1800"/>
              </a:spcBef>
              <a:defRPr/>
            </a:pPr>
            <a:endParaRPr kumimoji="0" lang="en-US" sz="24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76106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9C3452-8400-4D10-AAAF-B65F0747A54A}"/>
              </a:ext>
            </a:extLst>
          </p:cNvPr>
          <p:cNvPicPr>
            <a:picLocks noChangeAspect="1"/>
          </p:cNvPicPr>
          <p:nvPr/>
        </p:nvPicPr>
        <p:blipFill>
          <a:blip r:embed="rId2"/>
          <a:stretch>
            <a:fillRect/>
          </a:stretch>
        </p:blipFill>
        <p:spPr>
          <a:xfrm>
            <a:off x="219654" y="205755"/>
            <a:ext cx="4352346" cy="4731990"/>
          </a:xfrm>
          <a:prstGeom prst="rect">
            <a:avLst/>
          </a:prstGeom>
        </p:spPr>
      </p:pic>
    </p:spTree>
    <p:extLst>
      <p:ext uri="{BB962C8B-B14F-4D97-AF65-F5344CB8AC3E}">
        <p14:creationId xmlns:p14="http://schemas.microsoft.com/office/powerpoint/2010/main" val="11534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5A60F4-624D-E5FC-22C1-599FEE64D07D}"/>
              </a:ext>
            </a:extLst>
          </p:cNvPr>
          <p:cNvPicPr>
            <a:picLocks noChangeAspect="1"/>
          </p:cNvPicPr>
          <p:nvPr/>
        </p:nvPicPr>
        <p:blipFill>
          <a:blip r:embed="rId2"/>
          <a:stretch>
            <a:fillRect/>
          </a:stretch>
        </p:blipFill>
        <p:spPr>
          <a:xfrm>
            <a:off x="179512" y="123478"/>
            <a:ext cx="8676456" cy="3864891"/>
          </a:xfrm>
          <a:prstGeom prst="rect">
            <a:avLst/>
          </a:prstGeom>
        </p:spPr>
      </p:pic>
      <p:sp>
        <p:nvSpPr>
          <p:cNvPr id="9" name="Rectangle 8">
            <a:extLst>
              <a:ext uri="{FF2B5EF4-FFF2-40B4-BE49-F238E27FC236}">
                <a16:creationId xmlns:a16="http://schemas.microsoft.com/office/drawing/2014/main" id="{FDAE3AA2-75CB-4DCD-896E-781104B858C1}"/>
              </a:ext>
            </a:extLst>
          </p:cNvPr>
          <p:cNvSpPr/>
          <p:nvPr/>
        </p:nvSpPr>
        <p:spPr>
          <a:xfrm>
            <a:off x="2123728" y="883225"/>
            <a:ext cx="792088"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A7ABEF-DBE2-7BF1-32FE-7818CE136374}"/>
              </a:ext>
            </a:extLst>
          </p:cNvPr>
          <p:cNvSpPr/>
          <p:nvPr/>
        </p:nvSpPr>
        <p:spPr>
          <a:xfrm>
            <a:off x="1187624" y="2068136"/>
            <a:ext cx="792088"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7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027AEA-1789-3D53-B1A0-C8D274A16C58}"/>
              </a:ext>
            </a:extLst>
          </p:cNvPr>
          <p:cNvPicPr>
            <a:picLocks noChangeAspect="1"/>
          </p:cNvPicPr>
          <p:nvPr/>
        </p:nvPicPr>
        <p:blipFill>
          <a:blip r:embed="rId2"/>
          <a:stretch>
            <a:fillRect/>
          </a:stretch>
        </p:blipFill>
        <p:spPr>
          <a:xfrm>
            <a:off x="107504" y="195486"/>
            <a:ext cx="8532440" cy="4592749"/>
          </a:xfrm>
          <a:prstGeom prst="rect">
            <a:avLst/>
          </a:prstGeom>
        </p:spPr>
      </p:pic>
      <p:sp>
        <p:nvSpPr>
          <p:cNvPr id="7" name="Rectangle 6">
            <a:extLst>
              <a:ext uri="{FF2B5EF4-FFF2-40B4-BE49-F238E27FC236}">
                <a16:creationId xmlns:a16="http://schemas.microsoft.com/office/drawing/2014/main" id="{60BF0C02-C77E-C2E2-2FF0-C66B7C2B0302}"/>
              </a:ext>
            </a:extLst>
          </p:cNvPr>
          <p:cNvSpPr/>
          <p:nvPr/>
        </p:nvSpPr>
        <p:spPr>
          <a:xfrm>
            <a:off x="755576" y="3147814"/>
            <a:ext cx="1152128"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50A03A-D953-4321-BBE9-4F8633358610}"/>
              </a:ext>
            </a:extLst>
          </p:cNvPr>
          <p:cNvSpPr/>
          <p:nvPr/>
        </p:nvSpPr>
        <p:spPr>
          <a:xfrm>
            <a:off x="1115616" y="2306967"/>
            <a:ext cx="576064"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40E3A4-F7DB-2865-54D4-48E91175137C}"/>
              </a:ext>
            </a:extLst>
          </p:cNvPr>
          <p:cNvSpPr/>
          <p:nvPr/>
        </p:nvSpPr>
        <p:spPr>
          <a:xfrm>
            <a:off x="6732240" y="4011910"/>
            <a:ext cx="576064"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5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213ED5-936C-DBC4-AC7A-33B380970878}"/>
              </a:ext>
            </a:extLst>
          </p:cNvPr>
          <p:cNvPicPr>
            <a:picLocks noChangeAspect="1"/>
          </p:cNvPicPr>
          <p:nvPr/>
        </p:nvPicPr>
        <p:blipFill>
          <a:blip r:embed="rId2"/>
          <a:stretch>
            <a:fillRect/>
          </a:stretch>
        </p:blipFill>
        <p:spPr>
          <a:xfrm>
            <a:off x="0" y="200118"/>
            <a:ext cx="9144000" cy="4743263"/>
          </a:xfrm>
          <a:prstGeom prst="rect">
            <a:avLst/>
          </a:prstGeom>
        </p:spPr>
      </p:pic>
    </p:spTree>
    <p:extLst>
      <p:ext uri="{BB962C8B-B14F-4D97-AF65-F5344CB8AC3E}">
        <p14:creationId xmlns:p14="http://schemas.microsoft.com/office/powerpoint/2010/main" val="380783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100683-5778-449F-98C3-07441244C162}"/>
              </a:ext>
            </a:extLst>
          </p:cNvPr>
          <p:cNvPicPr>
            <a:picLocks noChangeAspect="1"/>
          </p:cNvPicPr>
          <p:nvPr/>
        </p:nvPicPr>
        <p:blipFill>
          <a:blip r:embed="rId2"/>
          <a:stretch>
            <a:fillRect/>
          </a:stretch>
        </p:blipFill>
        <p:spPr>
          <a:xfrm>
            <a:off x="179512" y="123478"/>
            <a:ext cx="8100392" cy="4354092"/>
          </a:xfrm>
          <a:prstGeom prst="rect">
            <a:avLst/>
          </a:prstGeom>
        </p:spPr>
      </p:pic>
      <p:sp>
        <p:nvSpPr>
          <p:cNvPr id="6" name="Rectangle 5">
            <a:extLst>
              <a:ext uri="{FF2B5EF4-FFF2-40B4-BE49-F238E27FC236}">
                <a16:creationId xmlns:a16="http://schemas.microsoft.com/office/drawing/2014/main" id="{8C92BF01-99A2-44FE-8CD5-862661DCFBA9}"/>
              </a:ext>
            </a:extLst>
          </p:cNvPr>
          <p:cNvSpPr/>
          <p:nvPr/>
        </p:nvSpPr>
        <p:spPr>
          <a:xfrm>
            <a:off x="5004048" y="3651870"/>
            <a:ext cx="1728192"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00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33917-DAD5-4B84-8238-0D8B1108A0DA}"/>
              </a:ext>
            </a:extLst>
          </p:cNvPr>
          <p:cNvPicPr>
            <a:picLocks noChangeAspect="1"/>
          </p:cNvPicPr>
          <p:nvPr/>
        </p:nvPicPr>
        <p:blipFill>
          <a:blip r:embed="rId2"/>
          <a:stretch>
            <a:fillRect/>
          </a:stretch>
        </p:blipFill>
        <p:spPr>
          <a:xfrm>
            <a:off x="323528" y="339502"/>
            <a:ext cx="7710138" cy="4069103"/>
          </a:xfrm>
          <a:prstGeom prst="rect">
            <a:avLst/>
          </a:prstGeom>
        </p:spPr>
      </p:pic>
      <p:sp>
        <p:nvSpPr>
          <p:cNvPr id="7" name="Rectangle 6">
            <a:extLst>
              <a:ext uri="{FF2B5EF4-FFF2-40B4-BE49-F238E27FC236}">
                <a16:creationId xmlns:a16="http://schemas.microsoft.com/office/drawing/2014/main" id="{E7AFF4A8-7059-47D1-B789-F9A80A62B3EF}"/>
              </a:ext>
            </a:extLst>
          </p:cNvPr>
          <p:cNvSpPr/>
          <p:nvPr/>
        </p:nvSpPr>
        <p:spPr>
          <a:xfrm>
            <a:off x="2627784" y="1563638"/>
            <a:ext cx="3168352" cy="100811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3A6F92-D655-481F-A8FF-F4A439B7D14A}"/>
              </a:ext>
            </a:extLst>
          </p:cNvPr>
          <p:cNvSpPr/>
          <p:nvPr/>
        </p:nvSpPr>
        <p:spPr>
          <a:xfrm>
            <a:off x="5364088" y="3075806"/>
            <a:ext cx="504056"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7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8D92A-6751-44DD-A27F-9FEB580306A5}"/>
              </a:ext>
            </a:extLst>
          </p:cNvPr>
          <p:cNvPicPr>
            <a:picLocks noChangeAspect="1"/>
          </p:cNvPicPr>
          <p:nvPr/>
        </p:nvPicPr>
        <p:blipFill>
          <a:blip r:embed="rId2"/>
          <a:stretch>
            <a:fillRect/>
          </a:stretch>
        </p:blipFill>
        <p:spPr>
          <a:xfrm>
            <a:off x="251520" y="123478"/>
            <a:ext cx="8028384" cy="3920109"/>
          </a:xfrm>
          <a:prstGeom prst="rect">
            <a:avLst/>
          </a:prstGeom>
        </p:spPr>
      </p:pic>
      <p:sp>
        <p:nvSpPr>
          <p:cNvPr id="4" name="Rectangle 3">
            <a:extLst>
              <a:ext uri="{FF2B5EF4-FFF2-40B4-BE49-F238E27FC236}">
                <a16:creationId xmlns:a16="http://schemas.microsoft.com/office/drawing/2014/main" id="{18F35DF1-37FC-44D8-A8B4-9E37A773F8A4}"/>
              </a:ext>
            </a:extLst>
          </p:cNvPr>
          <p:cNvSpPr/>
          <p:nvPr/>
        </p:nvSpPr>
        <p:spPr>
          <a:xfrm>
            <a:off x="4932040" y="3003798"/>
            <a:ext cx="1944216"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3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078827-57EF-4EDB-A626-1DC4F85F0DA1}"/>
              </a:ext>
            </a:extLst>
          </p:cNvPr>
          <p:cNvPicPr>
            <a:picLocks noChangeAspect="1"/>
          </p:cNvPicPr>
          <p:nvPr/>
        </p:nvPicPr>
        <p:blipFill>
          <a:blip r:embed="rId2"/>
          <a:stretch>
            <a:fillRect/>
          </a:stretch>
        </p:blipFill>
        <p:spPr>
          <a:xfrm>
            <a:off x="179512" y="195486"/>
            <a:ext cx="4821197" cy="4420333"/>
          </a:xfrm>
          <a:prstGeom prst="rect">
            <a:avLst/>
          </a:prstGeom>
        </p:spPr>
      </p:pic>
      <p:sp>
        <p:nvSpPr>
          <p:cNvPr id="4" name="Rectangle 3">
            <a:extLst>
              <a:ext uri="{FF2B5EF4-FFF2-40B4-BE49-F238E27FC236}">
                <a16:creationId xmlns:a16="http://schemas.microsoft.com/office/drawing/2014/main" id="{04C09334-C354-4B67-9952-7A0CC18D2CC8}"/>
              </a:ext>
            </a:extLst>
          </p:cNvPr>
          <p:cNvSpPr/>
          <p:nvPr/>
        </p:nvSpPr>
        <p:spPr>
          <a:xfrm>
            <a:off x="395536" y="3723878"/>
            <a:ext cx="3600400" cy="57606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20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C22FD-224C-4FB6-8944-8D82F8736B0D}"/>
              </a:ext>
            </a:extLst>
          </p:cNvPr>
          <p:cNvPicPr>
            <a:picLocks noChangeAspect="1"/>
          </p:cNvPicPr>
          <p:nvPr/>
        </p:nvPicPr>
        <p:blipFill>
          <a:blip r:embed="rId2"/>
          <a:stretch>
            <a:fillRect/>
          </a:stretch>
        </p:blipFill>
        <p:spPr>
          <a:xfrm>
            <a:off x="107504" y="123478"/>
            <a:ext cx="8517831" cy="4507848"/>
          </a:xfrm>
          <a:prstGeom prst="rect">
            <a:avLst/>
          </a:prstGeom>
        </p:spPr>
      </p:pic>
      <p:sp>
        <p:nvSpPr>
          <p:cNvPr id="4" name="Rectangle 3">
            <a:extLst>
              <a:ext uri="{FF2B5EF4-FFF2-40B4-BE49-F238E27FC236}">
                <a16:creationId xmlns:a16="http://schemas.microsoft.com/office/drawing/2014/main" id="{4E9C74E1-4278-4C84-A067-FB6E2CCB6674}"/>
              </a:ext>
            </a:extLst>
          </p:cNvPr>
          <p:cNvSpPr/>
          <p:nvPr/>
        </p:nvSpPr>
        <p:spPr>
          <a:xfrm>
            <a:off x="5076056" y="3363838"/>
            <a:ext cx="2880320" cy="79208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4B73635-BD1F-40CF-DFC3-E7A2D3E97BB0}"/>
              </a:ext>
            </a:extLst>
          </p:cNvPr>
          <p:cNvSpPr/>
          <p:nvPr/>
        </p:nvSpPr>
        <p:spPr>
          <a:xfrm>
            <a:off x="5076056" y="591530"/>
            <a:ext cx="2880320" cy="111612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7A31E1A-368F-32FC-05B7-4A884CE33F99}"/>
              </a:ext>
            </a:extLst>
          </p:cNvPr>
          <p:cNvSpPr txBox="1"/>
          <p:nvPr/>
        </p:nvSpPr>
        <p:spPr>
          <a:xfrm>
            <a:off x="323528" y="1935581"/>
            <a:ext cx="5688632" cy="830997"/>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We </a:t>
            </a:r>
            <a:r>
              <a:rPr lang="pl-PL" sz="2400" dirty="0" err="1">
                <a:solidFill>
                  <a:srgbClr val="C00000"/>
                </a:solidFill>
                <a:latin typeface="Montserrat"/>
              </a:rPr>
              <a:t>cannot</a:t>
            </a:r>
            <a:r>
              <a:rPr lang="pl-PL" sz="2400" dirty="0">
                <a:solidFill>
                  <a:srgbClr val="C00000"/>
                </a:solidFill>
                <a:latin typeface="Montserrat"/>
              </a:rPr>
              <a:t> </a:t>
            </a:r>
            <a:r>
              <a:rPr lang="pl-PL" sz="2400" dirty="0" err="1">
                <a:solidFill>
                  <a:srgbClr val="C00000"/>
                </a:solidFill>
                <a:latin typeface="Montserrat"/>
              </a:rPr>
              <a:t>remove</a:t>
            </a:r>
            <a:r>
              <a:rPr lang="pl-PL" sz="2400" dirty="0">
                <a:solidFill>
                  <a:srgbClr val="C00000"/>
                </a:solidFill>
                <a:latin typeface="Montserrat"/>
              </a:rPr>
              <a:t> Data Lock </a:t>
            </a:r>
            <a:r>
              <a:rPr lang="pl-PL" sz="2400" dirty="0" err="1">
                <a:solidFill>
                  <a:srgbClr val="C00000"/>
                </a:solidFill>
                <a:latin typeface="Montserrat"/>
              </a:rPr>
              <a:t>or</a:t>
            </a:r>
            <a:r>
              <a:rPr lang="pl-PL" sz="2400" dirty="0">
                <a:solidFill>
                  <a:srgbClr val="C00000"/>
                </a:solidFill>
                <a:latin typeface="Montserrat"/>
              </a:rPr>
              <a:t> </a:t>
            </a:r>
            <a:r>
              <a:rPr lang="pl-PL" sz="2400" dirty="0" err="1">
                <a:solidFill>
                  <a:srgbClr val="C00000"/>
                </a:solidFill>
                <a:latin typeface="Montserrat"/>
              </a:rPr>
              <a:t>change</a:t>
            </a:r>
            <a:r>
              <a:rPr lang="pl-PL" sz="2400" dirty="0">
                <a:solidFill>
                  <a:srgbClr val="C00000"/>
                </a:solidFill>
                <a:latin typeface="Montserrat"/>
              </a:rPr>
              <a:t> </a:t>
            </a:r>
            <a:r>
              <a:rPr lang="pl-PL" sz="2400" dirty="0" err="1">
                <a:solidFill>
                  <a:srgbClr val="C00000"/>
                </a:solidFill>
                <a:latin typeface="Montserrat"/>
              </a:rPr>
              <a:t>Retention</a:t>
            </a:r>
            <a:endParaRPr lang="en-US" sz="2400" dirty="0">
              <a:solidFill>
                <a:srgbClr val="C00000"/>
              </a:solidFill>
              <a:latin typeface="Montserrat"/>
            </a:endParaRPr>
          </a:p>
        </p:txBody>
      </p:sp>
    </p:spTree>
    <p:extLst>
      <p:ext uri="{BB962C8B-B14F-4D97-AF65-F5344CB8AC3E}">
        <p14:creationId xmlns:p14="http://schemas.microsoft.com/office/powerpoint/2010/main" val="420737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40C247-CC72-A957-A696-46B844576867}"/>
              </a:ext>
            </a:extLst>
          </p:cNvPr>
          <p:cNvPicPr>
            <a:picLocks noChangeAspect="1"/>
          </p:cNvPicPr>
          <p:nvPr/>
        </p:nvPicPr>
        <p:blipFill>
          <a:blip r:embed="rId2"/>
          <a:stretch>
            <a:fillRect/>
          </a:stretch>
        </p:blipFill>
        <p:spPr>
          <a:xfrm>
            <a:off x="107504" y="123478"/>
            <a:ext cx="8532440" cy="4245520"/>
          </a:xfrm>
          <a:prstGeom prst="rect">
            <a:avLst/>
          </a:prstGeom>
        </p:spPr>
      </p:pic>
      <p:sp>
        <p:nvSpPr>
          <p:cNvPr id="8" name="Rectangle 7">
            <a:extLst>
              <a:ext uri="{FF2B5EF4-FFF2-40B4-BE49-F238E27FC236}">
                <a16:creationId xmlns:a16="http://schemas.microsoft.com/office/drawing/2014/main" id="{455FFF1B-D492-661B-DE63-CF3CD4FAA00D}"/>
              </a:ext>
            </a:extLst>
          </p:cNvPr>
          <p:cNvSpPr/>
          <p:nvPr/>
        </p:nvSpPr>
        <p:spPr>
          <a:xfrm>
            <a:off x="2195736" y="3579862"/>
            <a:ext cx="136815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B0E4AC-ED9F-D782-390D-AA3B538C563B}"/>
              </a:ext>
            </a:extLst>
          </p:cNvPr>
          <p:cNvSpPr/>
          <p:nvPr/>
        </p:nvSpPr>
        <p:spPr>
          <a:xfrm>
            <a:off x="1691680" y="2499742"/>
            <a:ext cx="28803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AD235A-9DF4-357C-B45B-47E3148ADAC4}"/>
              </a:ext>
            </a:extLst>
          </p:cNvPr>
          <p:cNvSpPr/>
          <p:nvPr/>
        </p:nvSpPr>
        <p:spPr>
          <a:xfrm>
            <a:off x="179512" y="699542"/>
            <a:ext cx="432048"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08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40C247-CC72-A957-A696-46B844576867}"/>
              </a:ext>
            </a:extLst>
          </p:cNvPr>
          <p:cNvPicPr>
            <a:picLocks noChangeAspect="1"/>
          </p:cNvPicPr>
          <p:nvPr/>
        </p:nvPicPr>
        <p:blipFill>
          <a:blip r:embed="rId2"/>
          <a:stretch>
            <a:fillRect/>
          </a:stretch>
        </p:blipFill>
        <p:spPr>
          <a:xfrm>
            <a:off x="107504" y="123478"/>
            <a:ext cx="8532440" cy="4245520"/>
          </a:xfrm>
          <a:prstGeom prst="rect">
            <a:avLst/>
          </a:prstGeom>
        </p:spPr>
      </p:pic>
      <p:sp>
        <p:nvSpPr>
          <p:cNvPr id="8" name="Rectangle 7">
            <a:extLst>
              <a:ext uri="{FF2B5EF4-FFF2-40B4-BE49-F238E27FC236}">
                <a16:creationId xmlns:a16="http://schemas.microsoft.com/office/drawing/2014/main" id="{455FFF1B-D492-661B-DE63-CF3CD4FAA00D}"/>
              </a:ext>
            </a:extLst>
          </p:cNvPr>
          <p:cNvSpPr/>
          <p:nvPr/>
        </p:nvSpPr>
        <p:spPr>
          <a:xfrm>
            <a:off x="2195736" y="3579862"/>
            <a:ext cx="1368152" cy="43204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446366-BC46-34CA-7DFF-C4D020777E72}"/>
              </a:ext>
            </a:extLst>
          </p:cNvPr>
          <p:cNvPicPr>
            <a:picLocks noChangeAspect="1"/>
          </p:cNvPicPr>
          <p:nvPr/>
        </p:nvPicPr>
        <p:blipFill>
          <a:blip r:embed="rId3"/>
          <a:stretch>
            <a:fillRect/>
          </a:stretch>
        </p:blipFill>
        <p:spPr>
          <a:xfrm>
            <a:off x="704310" y="495010"/>
            <a:ext cx="7735380" cy="4153480"/>
          </a:xfrm>
          <a:prstGeom prst="rect">
            <a:avLst/>
          </a:prstGeom>
        </p:spPr>
      </p:pic>
      <p:sp>
        <p:nvSpPr>
          <p:cNvPr id="4" name="Rectangle 3">
            <a:extLst>
              <a:ext uri="{FF2B5EF4-FFF2-40B4-BE49-F238E27FC236}">
                <a16:creationId xmlns:a16="http://schemas.microsoft.com/office/drawing/2014/main" id="{ED68D02B-33C9-51F6-A9F1-65D3D0E7142C}"/>
              </a:ext>
            </a:extLst>
          </p:cNvPr>
          <p:cNvSpPr/>
          <p:nvPr/>
        </p:nvSpPr>
        <p:spPr>
          <a:xfrm>
            <a:off x="6804248" y="3360114"/>
            <a:ext cx="1224136" cy="72380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1F2F7A-6270-DF5C-BEE4-E5BC647ED520}"/>
              </a:ext>
            </a:extLst>
          </p:cNvPr>
          <p:cNvSpPr txBox="1"/>
          <p:nvPr/>
        </p:nvSpPr>
        <p:spPr>
          <a:xfrm>
            <a:off x="139027" y="3075280"/>
            <a:ext cx="6017149" cy="1938992"/>
          </a:xfrm>
          <a:prstGeom prst="rect">
            <a:avLst/>
          </a:prstGeom>
          <a:solidFill>
            <a:srgbClr val="FFFFCC"/>
          </a:solidFill>
        </p:spPr>
        <p:txBody>
          <a:bodyPr wrap="square" rtlCol="0">
            <a:spAutoFit/>
          </a:bodyPr>
          <a:lstStyle/>
          <a:p>
            <a:pPr lvl="0">
              <a:buClr>
                <a:prstClr val="white"/>
              </a:buClr>
              <a:defRPr/>
            </a:pPr>
            <a:r>
              <a:rPr lang="en-US" sz="2400" dirty="0">
                <a:solidFill>
                  <a:srgbClr val="C00000"/>
                </a:solidFill>
                <a:latin typeface="Montserrat"/>
              </a:rPr>
              <a:t>We cannot remove users from profiles with Data Lock</a:t>
            </a:r>
            <a:r>
              <a:rPr lang="pl-PL" sz="2400" dirty="0">
                <a:solidFill>
                  <a:srgbClr val="C00000"/>
                </a:solidFill>
                <a:latin typeface="Montserrat"/>
              </a:rPr>
              <a:t>. </a:t>
            </a:r>
            <a:r>
              <a:rPr lang="en-US" sz="2400" dirty="0">
                <a:solidFill>
                  <a:srgbClr val="C00000"/>
                </a:solidFill>
                <a:latin typeface="Montserrat"/>
              </a:rPr>
              <a:t>The same we cannot remove license because it stop backups of this user</a:t>
            </a:r>
            <a:r>
              <a:rPr lang="pl-PL" sz="2400" dirty="0">
                <a:solidFill>
                  <a:srgbClr val="C00000"/>
                </a:solidFill>
                <a:latin typeface="Montserrat"/>
              </a:rPr>
              <a:t>. We </a:t>
            </a:r>
            <a:r>
              <a:rPr lang="pl-PL" sz="2400" dirty="0" err="1">
                <a:solidFill>
                  <a:srgbClr val="C00000"/>
                </a:solidFill>
                <a:latin typeface="Montserrat"/>
              </a:rPr>
              <a:t>can</a:t>
            </a:r>
            <a:r>
              <a:rPr lang="pl-PL" sz="2400" dirty="0">
                <a:solidFill>
                  <a:srgbClr val="C00000"/>
                </a:solidFill>
                <a:latin typeface="Montserrat"/>
              </a:rPr>
              <a:t> </a:t>
            </a:r>
            <a:r>
              <a:rPr lang="pl-PL" sz="2400" dirty="0" err="1">
                <a:solidFill>
                  <a:srgbClr val="C00000"/>
                </a:solidFill>
                <a:latin typeface="Montserrat"/>
              </a:rPr>
              <a:t>also</a:t>
            </a:r>
            <a:r>
              <a:rPr lang="pl-PL" sz="2400" dirty="0">
                <a:solidFill>
                  <a:srgbClr val="C00000"/>
                </a:solidFill>
                <a:latin typeface="Montserrat"/>
              </a:rPr>
              <a:t> not </a:t>
            </a:r>
            <a:r>
              <a:rPr lang="pl-PL" sz="2400" dirty="0" err="1">
                <a:solidFill>
                  <a:srgbClr val="C00000"/>
                </a:solidFill>
                <a:latin typeface="Montserrat"/>
              </a:rPr>
              <a:t>move</a:t>
            </a:r>
            <a:r>
              <a:rPr lang="pl-PL" sz="2400" dirty="0">
                <a:solidFill>
                  <a:srgbClr val="C00000"/>
                </a:solidFill>
                <a:latin typeface="Montserrat"/>
              </a:rPr>
              <a:t> </a:t>
            </a:r>
            <a:r>
              <a:rPr lang="pl-PL" sz="2400" dirty="0" err="1">
                <a:solidFill>
                  <a:srgbClr val="C00000"/>
                </a:solidFill>
                <a:latin typeface="Montserrat"/>
              </a:rPr>
              <a:t>user</a:t>
            </a:r>
            <a:r>
              <a:rPr lang="pl-PL" sz="2400" dirty="0">
                <a:solidFill>
                  <a:srgbClr val="C00000"/>
                </a:solidFill>
                <a:latin typeface="Montserrat"/>
              </a:rPr>
              <a:t> to </a:t>
            </a:r>
            <a:r>
              <a:rPr lang="pl-PL" sz="2400" dirty="0" err="1">
                <a:solidFill>
                  <a:srgbClr val="C00000"/>
                </a:solidFill>
                <a:latin typeface="Montserrat"/>
              </a:rPr>
              <a:t>another</a:t>
            </a:r>
            <a:r>
              <a:rPr lang="pl-PL" sz="2400" dirty="0">
                <a:solidFill>
                  <a:srgbClr val="C00000"/>
                </a:solidFill>
                <a:latin typeface="Montserrat"/>
              </a:rPr>
              <a:t> profile</a:t>
            </a:r>
            <a:endParaRPr lang="en-US" sz="2400" dirty="0">
              <a:solidFill>
                <a:srgbClr val="C00000"/>
              </a:solidFill>
              <a:latin typeface="Montserrat"/>
            </a:endParaRPr>
          </a:p>
        </p:txBody>
      </p:sp>
    </p:spTree>
    <p:extLst>
      <p:ext uri="{BB962C8B-B14F-4D97-AF65-F5344CB8AC3E}">
        <p14:creationId xmlns:p14="http://schemas.microsoft.com/office/powerpoint/2010/main" val="382491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D0F91E-3BF0-EDB3-90B1-062B6665DFB0}"/>
              </a:ext>
            </a:extLst>
          </p:cNvPr>
          <p:cNvPicPr>
            <a:picLocks noChangeAspect="1"/>
          </p:cNvPicPr>
          <p:nvPr/>
        </p:nvPicPr>
        <p:blipFill>
          <a:blip r:embed="rId2"/>
          <a:stretch>
            <a:fillRect/>
          </a:stretch>
        </p:blipFill>
        <p:spPr>
          <a:xfrm>
            <a:off x="107504" y="339502"/>
            <a:ext cx="8816251" cy="4337721"/>
          </a:xfrm>
          <a:prstGeom prst="rect">
            <a:avLst/>
          </a:prstGeom>
        </p:spPr>
      </p:pic>
      <p:sp>
        <p:nvSpPr>
          <p:cNvPr id="9" name="Rectangle 8">
            <a:extLst>
              <a:ext uri="{FF2B5EF4-FFF2-40B4-BE49-F238E27FC236}">
                <a16:creationId xmlns:a16="http://schemas.microsoft.com/office/drawing/2014/main" id="{4A5E7B14-298C-A1A3-21EB-0524B204E7AB}"/>
              </a:ext>
            </a:extLst>
          </p:cNvPr>
          <p:cNvSpPr/>
          <p:nvPr/>
        </p:nvSpPr>
        <p:spPr>
          <a:xfrm>
            <a:off x="7740352" y="1203598"/>
            <a:ext cx="504056"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767CDE-C6F3-121B-0ACB-9A36A653E0CD}"/>
              </a:ext>
            </a:extLst>
          </p:cNvPr>
          <p:cNvSpPr/>
          <p:nvPr/>
        </p:nvSpPr>
        <p:spPr>
          <a:xfrm>
            <a:off x="107504" y="1203598"/>
            <a:ext cx="504056"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C93C1C-50DF-F14A-5223-2C8678A60C04}"/>
              </a:ext>
            </a:extLst>
          </p:cNvPr>
          <p:cNvSpPr/>
          <p:nvPr/>
        </p:nvSpPr>
        <p:spPr>
          <a:xfrm>
            <a:off x="1547664" y="352704"/>
            <a:ext cx="1080120" cy="56286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77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D0F91E-3BF0-EDB3-90B1-062B6665DFB0}"/>
              </a:ext>
            </a:extLst>
          </p:cNvPr>
          <p:cNvPicPr>
            <a:picLocks noChangeAspect="1"/>
          </p:cNvPicPr>
          <p:nvPr/>
        </p:nvPicPr>
        <p:blipFill>
          <a:blip r:embed="rId2"/>
          <a:stretch>
            <a:fillRect/>
          </a:stretch>
        </p:blipFill>
        <p:spPr>
          <a:xfrm>
            <a:off x="107504" y="339502"/>
            <a:ext cx="8816251" cy="4337721"/>
          </a:xfrm>
          <a:prstGeom prst="rect">
            <a:avLst/>
          </a:prstGeom>
        </p:spPr>
      </p:pic>
      <p:sp>
        <p:nvSpPr>
          <p:cNvPr id="9" name="Rectangle 8">
            <a:extLst>
              <a:ext uri="{FF2B5EF4-FFF2-40B4-BE49-F238E27FC236}">
                <a16:creationId xmlns:a16="http://schemas.microsoft.com/office/drawing/2014/main" id="{4A5E7B14-298C-A1A3-21EB-0524B204E7AB}"/>
              </a:ext>
            </a:extLst>
          </p:cNvPr>
          <p:cNvSpPr/>
          <p:nvPr/>
        </p:nvSpPr>
        <p:spPr>
          <a:xfrm>
            <a:off x="7740352" y="1203598"/>
            <a:ext cx="504056"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767CDE-C6F3-121B-0ACB-9A36A653E0CD}"/>
              </a:ext>
            </a:extLst>
          </p:cNvPr>
          <p:cNvSpPr/>
          <p:nvPr/>
        </p:nvSpPr>
        <p:spPr>
          <a:xfrm>
            <a:off x="107504" y="1203598"/>
            <a:ext cx="504056" cy="2880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C93C1C-50DF-F14A-5223-2C8678A60C04}"/>
              </a:ext>
            </a:extLst>
          </p:cNvPr>
          <p:cNvSpPr/>
          <p:nvPr/>
        </p:nvSpPr>
        <p:spPr>
          <a:xfrm>
            <a:off x="1547664" y="352704"/>
            <a:ext cx="1080120" cy="56286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CDC403-19D7-9B6B-AC2C-B7110172719E}"/>
              </a:ext>
            </a:extLst>
          </p:cNvPr>
          <p:cNvPicPr>
            <a:picLocks noChangeAspect="1"/>
          </p:cNvPicPr>
          <p:nvPr/>
        </p:nvPicPr>
        <p:blipFill>
          <a:blip r:embed="rId3"/>
          <a:stretch>
            <a:fillRect/>
          </a:stretch>
        </p:blipFill>
        <p:spPr>
          <a:xfrm>
            <a:off x="928179" y="604563"/>
            <a:ext cx="7287642" cy="3934374"/>
          </a:xfrm>
          <a:prstGeom prst="rect">
            <a:avLst/>
          </a:prstGeom>
        </p:spPr>
      </p:pic>
      <p:sp>
        <p:nvSpPr>
          <p:cNvPr id="5" name="Rectangle 4">
            <a:extLst>
              <a:ext uri="{FF2B5EF4-FFF2-40B4-BE49-F238E27FC236}">
                <a16:creationId xmlns:a16="http://schemas.microsoft.com/office/drawing/2014/main" id="{CF6DB6B9-2883-9E67-4F11-C231E85B65DE}"/>
              </a:ext>
            </a:extLst>
          </p:cNvPr>
          <p:cNvSpPr/>
          <p:nvPr/>
        </p:nvSpPr>
        <p:spPr>
          <a:xfrm>
            <a:off x="6804248" y="3435846"/>
            <a:ext cx="1224136" cy="72380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3B11E5-01BC-CB93-8F45-27E7D88AA6B5}"/>
              </a:ext>
            </a:extLst>
          </p:cNvPr>
          <p:cNvSpPr txBox="1"/>
          <p:nvPr/>
        </p:nvSpPr>
        <p:spPr>
          <a:xfrm>
            <a:off x="121698" y="3868275"/>
            <a:ext cx="6017149" cy="830997"/>
          </a:xfrm>
          <a:prstGeom prst="rect">
            <a:avLst/>
          </a:prstGeom>
          <a:solidFill>
            <a:srgbClr val="FFFFCC"/>
          </a:solidFill>
        </p:spPr>
        <p:txBody>
          <a:bodyPr wrap="square" rtlCol="0">
            <a:spAutoFit/>
          </a:bodyPr>
          <a:lstStyle/>
          <a:p>
            <a:pPr lvl="0">
              <a:buClr>
                <a:prstClr val="white"/>
              </a:buClr>
              <a:defRPr/>
            </a:pPr>
            <a:r>
              <a:rPr lang="en-US" sz="2400" dirty="0">
                <a:solidFill>
                  <a:srgbClr val="C00000"/>
                </a:solidFill>
                <a:latin typeface="Montserrat"/>
              </a:rPr>
              <a:t>We cannot </a:t>
            </a:r>
            <a:r>
              <a:rPr lang="pl-PL" sz="2400" dirty="0" err="1">
                <a:solidFill>
                  <a:srgbClr val="C00000"/>
                </a:solidFill>
                <a:latin typeface="Montserrat"/>
              </a:rPr>
              <a:t>delete</a:t>
            </a:r>
            <a:r>
              <a:rPr lang="en-US" sz="2400" dirty="0">
                <a:solidFill>
                  <a:srgbClr val="C00000"/>
                </a:solidFill>
                <a:latin typeface="Montserrat"/>
              </a:rPr>
              <a:t> </a:t>
            </a:r>
            <a:r>
              <a:rPr lang="pl-PL" sz="2400" dirty="0">
                <a:solidFill>
                  <a:srgbClr val="C00000"/>
                </a:solidFill>
                <a:latin typeface="Montserrat"/>
              </a:rPr>
              <a:t>devices</a:t>
            </a:r>
            <a:r>
              <a:rPr lang="en-US" sz="2400" dirty="0">
                <a:solidFill>
                  <a:srgbClr val="C00000"/>
                </a:solidFill>
                <a:latin typeface="Montserrat"/>
              </a:rPr>
              <a:t> from profiles with Data Lock</a:t>
            </a:r>
            <a:r>
              <a:rPr lang="pl-PL" sz="2400" dirty="0">
                <a:solidFill>
                  <a:srgbClr val="C00000"/>
                </a:solidFill>
                <a:latin typeface="Montserrat"/>
              </a:rPr>
              <a:t>. </a:t>
            </a:r>
            <a:endParaRPr lang="en-US" sz="2400" dirty="0">
              <a:solidFill>
                <a:srgbClr val="C00000"/>
              </a:solidFill>
              <a:latin typeface="Montserrat"/>
            </a:endParaRPr>
          </a:p>
        </p:txBody>
      </p:sp>
    </p:spTree>
    <p:extLst>
      <p:ext uri="{BB962C8B-B14F-4D97-AF65-F5344CB8AC3E}">
        <p14:creationId xmlns:p14="http://schemas.microsoft.com/office/powerpoint/2010/main" val="10491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6342F-5B7A-36D1-8CF2-2F7212443A11}"/>
              </a:ext>
            </a:extLst>
          </p:cNvPr>
          <p:cNvPicPr>
            <a:picLocks noChangeAspect="1"/>
          </p:cNvPicPr>
          <p:nvPr/>
        </p:nvPicPr>
        <p:blipFill>
          <a:blip r:embed="rId2"/>
          <a:stretch>
            <a:fillRect/>
          </a:stretch>
        </p:blipFill>
        <p:spPr>
          <a:xfrm>
            <a:off x="179512" y="123478"/>
            <a:ext cx="8604448" cy="4582680"/>
          </a:xfrm>
          <a:prstGeom prst="rect">
            <a:avLst/>
          </a:prstGeom>
        </p:spPr>
      </p:pic>
      <p:sp>
        <p:nvSpPr>
          <p:cNvPr id="8" name="TextBox 7">
            <a:extLst>
              <a:ext uri="{FF2B5EF4-FFF2-40B4-BE49-F238E27FC236}">
                <a16:creationId xmlns:a16="http://schemas.microsoft.com/office/drawing/2014/main" id="{93C26340-83D0-A462-F1FA-CAEA5B6D40AE}"/>
              </a:ext>
            </a:extLst>
          </p:cNvPr>
          <p:cNvSpPr txBox="1"/>
          <p:nvPr/>
        </p:nvSpPr>
        <p:spPr>
          <a:xfrm>
            <a:off x="1691680" y="424505"/>
            <a:ext cx="6017149" cy="830997"/>
          </a:xfrm>
          <a:prstGeom prst="rect">
            <a:avLst/>
          </a:prstGeom>
          <a:solidFill>
            <a:srgbClr val="FFFFCC"/>
          </a:solidFill>
        </p:spPr>
        <p:txBody>
          <a:bodyPr wrap="square" rtlCol="0">
            <a:spAutoFit/>
          </a:bodyPr>
          <a:lstStyle/>
          <a:p>
            <a:pPr lvl="0">
              <a:buClr>
                <a:prstClr val="white"/>
              </a:buClr>
              <a:defRPr/>
            </a:pPr>
            <a:r>
              <a:rPr lang="en-US" sz="2400" dirty="0">
                <a:solidFill>
                  <a:srgbClr val="C00000"/>
                </a:solidFill>
                <a:latin typeface="Montserrat"/>
              </a:rPr>
              <a:t>We cannot </a:t>
            </a:r>
            <a:r>
              <a:rPr lang="pl-PL" sz="2400" dirty="0" err="1">
                <a:solidFill>
                  <a:srgbClr val="C00000"/>
                </a:solidFill>
                <a:latin typeface="Montserrat"/>
              </a:rPr>
              <a:t>delete</a:t>
            </a:r>
            <a:r>
              <a:rPr lang="pl-PL" sz="2400" dirty="0">
                <a:solidFill>
                  <a:srgbClr val="C00000"/>
                </a:solidFill>
                <a:latin typeface="Montserrat"/>
              </a:rPr>
              <a:t> </a:t>
            </a:r>
            <a:r>
              <a:rPr lang="pl-PL" sz="2400" dirty="0" err="1">
                <a:solidFill>
                  <a:srgbClr val="C00000"/>
                </a:solidFill>
                <a:latin typeface="Montserrat"/>
              </a:rPr>
              <a:t>snapshots</a:t>
            </a:r>
            <a:r>
              <a:rPr lang="pl-PL" sz="2400" dirty="0">
                <a:solidFill>
                  <a:srgbClr val="C00000"/>
                </a:solidFill>
                <a:latin typeface="Montserrat"/>
              </a:rPr>
              <a:t> from </a:t>
            </a:r>
            <a:r>
              <a:rPr lang="en-US" sz="2400" dirty="0">
                <a:solidFill>
                  <a:srgbClr val="C00000"/>
                </a:solidFill>
                <a:latin typeface="Montserrat"/>
              </a:rPr>
              <a:t>profiles with Data Lock</a:t>
            </a:r>
            <a:r>
              <a:rPr lang="pl-PL" sz="2400" dirty="0">
                <a:solidFill>
                  <a:srgbClr val="C00000"/>
                </a:solidFill>
                <a:latin typeface="Montserrat"/>
              </a:rPr>
              <a:t>. </a:t>
            </a:r>
            <a:endParaRPr lang="en-US" sz="2400" dirty="0">
              <a:solidFill>
                <a:srgbClr val="C00000"/>
              </a:solidFill>
              <a:latin typeface="Montserrat"/>
            </a:endParaRPr>
          </a:p>
        </p:txBody>
      </p:sp>
      <p:sp>
        <p:nvSpPr>
          <p:cNvPr id="11" name="Rectangle 10">
            <a:extLst>
              <a:ext uri="{FF2B5EF4-FFF2-40B4-BE49-F238E27FC236}">
                <a16:creationId xmlns:a16="http://schemas.microsoft.com/office/drawing/2014/main" id="{F57CB0C8-20D3-641B-C841-DBE5D6D634F1}"/>
              </a:ext>
            </a:extLst>
          </p:cNvPr>
          <p:cNvSpPr/>
          <p:nvPr/>
        </p:nvSpPr>
        <p:spPr>
          <a:xfrm>
            <a:off x="1210912" y="3291830"/>
            <a:ext cx="1632896"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24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ADAF60-56FA-4AC8-A79C-1984B893D985}"/>
              </a:ext>
            </a:extLst>
          </p:cNvPr>
          <p:cNvPicPr>
            <a:picLocks noChangeAspect="1"/>
          </p:cNvPicPr>
          <p:nvPr/>
        </p:nvPicPr>
        <p:blipFill>
          <a:blip r:embed="rId2"/>
          <a:stretch>
            <a:fillRect/>
          </a:stretch>
        </p:blipFill>
        <p:spPr>
          <a:xfrm>
            <a:off x="1375" y="7502"/>
            <a:ext cx="9144000" cy="5128496"/>
          </a:xfrm>
          <a:prstGeom prst="rect">
            <a:avLst/>
          </a:prstGeom>
        </p:spPr>
      </p:pic>
    </p:spTree>
    <p:extLst>
      <p:ext uri="{BB962C8B-B14F-4D97-AF65-F5344CB8AC3E}">
        <p14:creationId xmlns:p14="http://schemas.microsoft.com/office/powerpoint/2010/main" val="231503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E59C9-FE59-248E-53F2-7275A5E9F723}"/>
              </a:ext>
            </a:extLst>
          </p:cNvPr>
          <p:cNvPicPr>
            <a:picLocks noChangeAspect="1"/>
          </p:cNvPicPr>
          <p:nvPr/>
        </p:nvPicPr>
        <p:blipFill>
          <a:blip r:embed="rId2"/>
          <a:stretch>
            <a:fillRect/>
          </a:stretch>
        </p:blipFill>
        <p:spPr>
          <a:xfrm>
            <a:off x="179512" y="51470"/>
            <a:ext cx="3386072" cy="4515966"/>
          </a:xfrm>
          <a:prstGeom prst="rect">
            <a:avLst/>
          </a:prstGeom>
        </p:spPr>
      </p:pic>
      <p:sp>
        <p:nvSpPr>
          <p:cNvPr id="5" name="Rectangle 4">
            <a:extLst>
              <a:ext uri="{FF2B5EF4-FFF2-40B4-BE49-F238E27FC236}">
                <a16:creationId xmlns:a16="http://schemas.microsoft.com/office/drawing/2014/main" id="{A2CFBC07-F023-3E43-4DC4-B6C96E2F3D82}"/>
              </a:ext>
            </a:extLst>
          </p:cNvPr>
          <p:cNvSpPr/>
          <p:nvPr/>
        </p:nvSpPr>
        <p:spPr>
          <a:xfrm>
            <a:off x="210290" y="1707654"/>
            <a:ext cx="1193358" cy="21602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83ACE4-04AA-01D6-2B96-99B9B1004345}"/>
              </a:ext>
            </a:extLst>
          </p:cNvPr>
          <p:cNvPicPr>
            <a:picLocks noChangeAspect="1"/>
          </p:cNvPicPr>
          <p:nvPr/>
        </p:nvPicPr>
        <p:blipFill>
          <a:blip r:embed="rId3"/>
          <a:stretch>
            <a:fillRect/>
          </a:stretch>
        </p:blipFill>
        <p:spPr>
          <a:xfrm>
            <a:off x="1888093" y="483518"/>
            <a:ext cx="7246068" cy="2536611"/>
          </a:xfrm>
          <a:prstGeom prst="rect">
            <a:avLst/>
          </a:prstGeom>
        </p:spPr>
      </p:pic>
      <p:sp>
        <p:nvSpPr>
          <p:cNvPr id="9" name="Rectangle 8">
            <a:extLst>
              <a:ext uri="{FF2B5EF4-FFF2-40B4-BE49-F238E27FC236}">
                <a16:creationId xmlns:a16="http://schemas.microsoft.com/office/drawing/2014/main" id="{93C7CB47-3A68-8DCF-4F72-B6237DA0F93E}"/>
              </a:ext>
            </a:extLst>
          </p:cNvPr>
          <p:cNvSpPr/>
          <p:nvPr/>
        </p:nvSpPr>
        <p:spPr>
          <a:xfrm>
            <a:off x="3059832" y="1131590"/>
            <a:ext cx="1224136" cy="21602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EDF4B6-DB59-F70D-F1DF-6D6C421366CF}"/>
              </a:ext>
            </a:extLst>
          </p:cNvPr>
          <p:cNvSpPr/>
          <p:nvPr/>
        </p:nvSpPr>
        <p:spPr>
          <a:xfrm>
            <a:off x="6038898" y="1599642"/>
            <a:ext cx="1485430" cy="25202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4017FE-C772-4059-5F33-95C0B19E8B3E}"/>
              </a:ext>
            </a:extLst>
          </p:cNvPr>
          <p:cNvSpPr/>
          <p:nvPr/>
        </p:nvSpPr>
        <p:spPr>
          <a:xfrm>
            <a:off x="8316416" y="2084284"/>
            <a:ext cx="693342" cy="34345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70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39D91-6EAA-C0EC-0F30-284D2E44C52A}"/>
              </a:ext>
            </a:extLst>
          </p:cNvPr>
          <p:cNvPicPr>
            <a:picLocks noChangeAspect="1"/>
          </p:cNvPicPr>
          <p:nvPr/>
        </p:nvPicPr>
        <p:blipFill>
          <a:blip r:embed="rId2"/>
          <a:stretch>
            <a:fillRect/>
          </a:stretch>
        </p:blipFill>
        <p:spPr>
          <a:xfrm>
            <a:off x="251520" y="123478"/>
            <a:ext cx="6138395" cy="4371950"/>
          </a:xfrm>
          <a:prstGeom prst="rect">
            <a:avLst/>
          </a:prstGeom>
        </p:spPr>
      </p:pic>
      <p:sp>
        <p:nvSpPr>
          <p:cNvPr id="5" name="Rectangle 4">
            <a:extLst>
              <a:ext uri="{FF2B5EF4-FFF2-40B4-BE49-F238E27FC236}">
                <a16:creationId xmlns:a16="http://schemas.microsoft.com/office/drawing/2014/main" id="{B192B429-D6A3-4C3E-6CD1-14D3D38AFFB4}"/>
              </a:ext>
            </a:extLst>
          </p:cNvPr>
          <p:cNvSpPr/>
          <p:nvPr/>
        </p:nvSpPr>
        <p:spPr>
          <a:xfrm>
            <a:off x="2708648" y="2931790"/>
            <a:ext cx="1791343"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812E862-7EA3-BF0D-0EB9-78CA290ABBAD}"/>
              </a:ext>
            </a:extLst>
          </p:cNvPr>
          <p:cNvSpPr/>
          <p:nvPr/>
        </p:nvSpPr>
        <p:spPr>
          <a:xfrm>
            <a:off x="3676329" y="2309453"/>
            <a:ext cx="75165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04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14A00-7D06-1126-8BAF-9F0EFDAFBEF9}"/>
              </a:ext>
            </a:extLst>
          </p:cNvPr>
          <p:cNvPicPr>
            <a:picLocks noChangeAspect="1"/>
          </p:cNvPicPr>
          <p:nvPr/>
        </p:nvPicPr>
        <p:blipFill>
          <a:blip r:embed="rId2"/>
          <a:stretch>
            <a:fillRect/>
          </a:stretch>
        </p:blipFill>
        <p:spPr>
          <a:xfrm>
            <a:off x="107504" y="123478"/>
            <a:ext cx="7164288" cy="3681398"/>
          </a:xfrm>
          <a:prstGeom prst="rect">
            <a:avLst/>
          </a:prstGeom>
        </p:spPr>
      </p:pic>
      <p:sp>
        <p:nvSpPr>
          <p:cNvPr id="5" name="Rectangle 4">
            <a:extLst>
              <a:ext uri="{FF2B5EF4-FFF2-40B4-BE49-F238E27FC236}">
                <a16:creationId xmlns:a16="http://schemas.microsoft.com/office/drawing/2014/main" id="{574CF69C-4A69-6F07-4A17-998664FA5C08}"/>
              </a:ext>
            </a:extLst>
          </p:cNvPr>
          <p:cNvSpPr/>
          <p:nvPr/>
        </p:nvSpPr>
        <p:spPr>
          <a:xfrm>
            <a:off x="251520" y="1275606"/>
            <a:ext cx="1791343"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247D449-29DD-A473-16CD-C9F34E9CD21C}"/>
              </a:ext>
            </a:extLst>
          </p:cNvPr>
          <p:cNvSpPr/>
          <p:nvPr/>
        </p:nvSpPr>
        <p:spPr>
          <a:xfrm>
            <a:off x="251519" y="1923678"/>
            <a:ext cx="2808313"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20F20EA-C2C1-2236-116F-48AADF3E353C}"/>
              </a:ext>
            </a:extLst>
          </p:cNvPr>
          <p:cNvSpPr txBox="1"/>
          <p:nvPr/>
        </p:nvSpPr>
        <p:spPr>
          <a:xfrm>
            <a:off x="4283968" y="444609"/>
            <a:ext cx="4648997" cy="1200329"/>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We </a:t>
            </a:r>
            <a:r>
              <a:rPr lang="pl-PL" sz="2400" dirty="0" err="1">
                <a:solidFill>
                  <a:srgbClr val="C00000"/>
                </a:solidFill>
                <a:latin typeface="Montserrat"/>
              </a:rPr>
              <a:t>can</a:t>
            </a:r>
            <a:r>
              <a:rPr lang="pl-PL" sz="2400" dirty="0">
                <a:solidFill>
                  <a:srgbClr val="C00000"/>
                </a:solidFill>
                <a:latin typeface="Montserrat"/>
              </a:rPr>
              <a:t> </a:t>
            </a:r>
            <a:r>
              <a:rPr lang="pl-PL" sz="2400" dirty="0" err="1">
                <a:solidFill>
                  <a:srgbClr val="C00000"/>
                </a:solidFill>
                <a:latin typeface="Montserrat"/>
              </a:rPr>
              <a:t>delete</a:t>
            </a:r>
            <a:r>
              <a:rPr lang="pl-PL" sz="2400" dirty="0">
                <a:solidFill>
                  <a:srgbClr val="C00000"/>
                </a:solidFill>
                <a:latin typeface="Montserrat"/>
              </a:rPr>
              <a:t> the file from the </a:t>
            </a:r>
            <a:r>
              <a:rPr lang="pl-PL" sz="2400" dirty="0" err="1">
                <a:solidFill>
                  <a:srgbClr val="C00000"/>
                </a:solidFill>
                <a:latin typeface="Montserrat"/>
              </a:rPr>
              <a:t>device</a:t>
            </a:r>
            <a:r>
              <a:rPr lang="pl-PL" sz="2400" dirty="0">
                <a:solidFill>
                  <a:srgbClr val="C00000"/>
                </a:solidFill>
                <a:latin typeface="Montserrat"/>
              </a:rPr>
              <a:t> but not from the backup.</a:t>
            </a:r>
            <a:endParaRPr lang="en-US" sz="2400" dirty="0">
              <a:solidFill>
                <a:srgbClr val="C00000"/>
              </a:solidFill>
              <a:latin typeface="Montserrat"/>
            </a:endParaRPr>
          </a:p>
        </p:txBody>
      </p:sp>
    </p:spTree>
    <p:extLst>
      <p:ext uri="{BB962C8B-B14F-4D97-AF65-F5344CB8AC3E}">
        <p14:creationId xmlns:p14="http://schemas.microsoft.com/office/powerpoint/2010/main" val="153240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E7C70-87E9-DBFE-F8B8-5266D563DEBF}"/>
              </a:ext>
            </a:extLst>
          </p:cNvPr>
          <p:cNvSpPr txBox="1"/>
          <p:nvPr/>
        </p:nvSpPr>
        <p:spPr>
          <a:xfrm>
            <a:off x="1763688" y="699542"/>
            <a:ext cx="4648997" cy="2677656"/>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Setup Data Lock for </a:t>
            </a:r>
            <a:r>
              <a:rPr lang="pl-PL" sz="2400" dirty="0" err="1">
                <a:solidFill>
                  <a:srgbClr val="C00000"/>
                </a:solidFill>
                <a:latin typeface="Montserrat"/>
              </a:rPr>
              <a:t>Sharepoint</a:t>
            </a:r>
            <a:r>
              <a:rPr lang="pl-PL" sz="2400" dirty="0">
                <a:solidFill>
                  <a:srgbClr val="C00000"/>
                </a:solidFill>
                <a:latin typeface="Montserrat"/>
              </a:rPr>
              <a:t> and </a:t>
            </a:r>
            <a:r>
              <a:rPr lang="pl-PL" sz="2400" dirty="0" err="1">
                <a:solidFill>
                  <a:srgbClr val="C00000"/>
                </a:solidFill>
                <a:latin typeface="Montserrat"/>
              </a:rPr>
              <a:t>Teams</a:t>
            </a:r>
            <a:endParaRPr lang="pl-PL" sz="2400" dirty="0">
              <a:solidFill>
                <a:srgbClr val="C00000"/>
              </a:solidFill>
              <a:latin typeface="Montserrat"/>
            </a:endParaRPr>
          </a:p>
          <a:p>
            <a:pPr lvl="0">
              <a:buClr>
                <a:prstClr val="white"/>
              </a:buClr>
              <a:defRPr/>
            </a:pPr>
            <a:r>
              <a:rPr lang="pl-PL" sz="2400" dirty="0">
                <a:solidFill>
                  <a:srgbClr val="C00000"/>
                </a:solidFill>
                <a:latin typeface="Montserrat"/>
              </a:rPr>
              <a:t>It </a:t>
            </a:r>
            <a:r>
              <a:rPr lang="pl-PL" sz="2400" dirty="0" err="1">
                <a:solidFill>
                  <a:srgbClr val="C00000"/>
                </a:solidFill>
                <a:latin typeface="Montserrat"/>
              </a:rPr>
              <a:t>is</a:t>
            </a:r>
            <a:r>
              <a:rPr lang="pl-PL" sz="2400" dirty="0">
                <a:solidFill>
                  <a:srgbClr val="C00000"/>
                </a:solidFill>
                <a:latin typeface="Montserrat"/>
              </a:rPr>
              <a:t> per </a:t>
            </a:r>
            <a:r>
              <a:rPr lang="pl-PL" sz="2400" dirty="0" err="1">
                <a:solidFill>
                  <a:srgbClr val="C00000"/>
                </a:solidFill>
                <a:latin typeface="Montserrat"/>
              </a:rPr>
              <a:t>site</a:t>
            </a:r>
            <a:r>
              <a:rPr lang="pl-PL" sz="2400" dirty="0">
                <a:solidFill>
                  <a:srgbClr val="C00000"/>
                </a:solidFill>
                <a:latin typeface="Montserrat"/>
              </a:rPr>
              <a:t> </a:t>
            </a:r>
            <a:r>
              <a:rPr lang="pl-PL" sz="2400" dirty="0" err="1">
                <a:solidFill>
                  <a:srgbClr val="C00000"/>
                </a:solidFill>
                <a:latin typeface="Montserrat"/>
              </a:rPr>
              <a:t>collection</a:t>
            </a:r>
            <a:endParaRPr lang="pl-PL" sz="2400" dirty="0">
              <a:solidFill>
                <a:srgbClr val="C00000"/>
              </a:solidFill>
              <a:latin typeface="Montserrat"/>
            </a:endParaRPr>
          </a:p>
          <a:p>
            <a:pPr lvl="0">
              <a:buClr>
                <a:prstClr val="white"/>
              </a:buClr>
              <a:defRPr/>
            </a:pPr>
            <a:r>
              <a:rPr lang="pl-PL" sz="2400" dirty="0">
                <a:solidFill>
                  <a:srgbClr val="C00000"/>
                </a:solidFill>
                <a:latin typeface="Montserrat"/>
              </a:rPr>
              <a:t>We </a:t>
            </a:r>
            <a:r>
              <a:rPr lang="pl-PL" sz="2400" dirty="0" err="1">
                <a:solidFill>
                  <a:srgbClr val="C00000"/>
                </a:solidFill>
                <a:latin typeface="Montserrat"/>
              </a:rPr>
              <a:t>cannot</a:t>
            </a:r>
            <a:r>
              <a:rPr lang="pl-PL" sz="2400" dirty="0">
                <a:solidFill>
                  <a:srgbClr val="C00000"/>
                </a:solidFill>
                <a:latin typeface="Montserrat"/>
              </a:rPr>
              <a:t> setup </a:t>
            </a:r>
            <a:r>
              <a:rPr lang="pl-PL" sz="2400" dirty="0" err="1">
                <a:solidFill>
                  <a:srgbClr val="C00000"/>
                </a:solidFill>
                <a:latin typeface="Montserrat"/>
              </a:rPr>
              <a:t>DataLock</a:t>
            </a:r>
            <a:r>
              <a:rPr lang="pl-PL" sz="2400" dirty="0">
                <a:solidFill>
                  <a:srgbClr val="C00000"/>
                </a:solidFill>
                <a:latin typeface="Montserrat"/>
              </a:rPr>
              <a:t> for the </a:t>
            </a:r>
            <a:r>
              <a:rPr lang="pl-PL" sz="2400" dirty="0" err="1">
                <a:solidFill>
                  <a:srgbClr val="C00000"/>
                </a:solidFill>
                <a:latin typeface="Montserrat"/>
              </a:rPr>
              <a:t>whole</a:t>
            </a:r>
            <a:r>
              <a:rPr lang="pl-PL" sz="2400" dirty="0">
                <a:solidFill>
                  <a:srgbClr val="C00000"/>
                </a:solidFill>
                <a:latin typeface="Montserrat"/>
              </a:rPr>
              <a:t> </a:t>
            </a:r>
            <a:r>
              <a:rPr lang="pl-PL" sz="2400" dirty="0" err="1">
                <a:solidFill>
                  <a:srgbClr val="C00000"/>
                </a:solidFill>
                <a:latin typeface="Montserrat"/>
              </a:rPr>
              <a:t>Sharepoint</a:t>
            </a:r>
            <a:r>
              <a:rPr lang="pl-PL" sz="2400" dirty="0">
                <a:solidFill>
                  <a:srgbClr val="C00000"/>
                </a:solidFill>
                <a:latin typeface="Montserrat"/>
              </a:rPr>
              <a:t> </a:t>
            </a:r>
            <a:r>
              <a:rPr lang="pl-PL" sz="2400" dirty="0" err="1">
                <a:solidFill>
                  <a:srgbClr val="C00000"/>
                </a:solidFill>
                <a:latin typeface="Montserrat"/>
              </a:rPr>
              <a:t>Teams</a:t>
            </a:r>
            <a:r>
              <a:rPr lang="pl-PL" sz="2400" dirty="0">
                <a:solidFill>
                  <a:srgbClr val="C00000"/>
                </a:solidFill>
                <a:latin typeface="Montserrat"/>
              </a:rPr>
              <a:t> to setup </a:t>
            </a:r>
            <a:r>
              <a:rPr lang="pl-PL" sz="2400" dirty="0" err="1">
                <a:solidFill>
                  <a:srgbClr val="C00000"/>
                </a:solidFill>
                <a:latin typeface="Montserrat"/>
              </a:rPr>
              <a:t>autmatically</a:t>
            </a:r>
            <a:r>
              <a:rPr lang="pl-PL" sz="2400" dirty="0">
                <a:solidFill>
                  <a:srgbClr val="C00000"/>
                </a:solidFill>
                <a:latin typeface="Montserrat"/>
              </a:rPr>
              <a:t> – </a:t>
            </a:r>
            <a:r>
              <a:rPr lang="pl-PL" sz="2400" dirty="0" err="1">
                <a:solidFill>
                  <a:srgbClr val="C00000"/>
                </a:solidFill>
                <a:latin typeface="Montserrat"/>
              </a:rPr>
              <a:t>tough</a:t>
            </a:r>
            <a:r>
              <a:rPr lang="pl-PL" sz="2400" dirty="0">
                <a:solidFill>
                  <a:srgbClr val="C00000"/>
                </a:solidFill>
                <a:latin typeface="Montserrat"/>
              </a:rPr>
              <a:t> to </a:t>
            </a:r>
            <a:r>
              <a:rPr lang="pl-PL" sz="2400" dirty="0" err="1">
                <a:solidFill>
                  <a:srgbClr val="C00000"/>
                </a:solidFill>
                <a:latin typeface="Montserrat"/>
              </a:rPr>
              <a:t>remove</a:t>
            </a:r>
            <a:r>
              <a:rPr lang="pl-PL" sz="2400" dirty="0">
                <a:solidFill>
                  <a:srgbClr val="C00000"/>
                </a:solidFill>
                <a:latin typeface="Montserrat"/>
              </a:rPr>
              <a:t> </a:t>
            </a:r>
            <a:r>
              <a:rPr lang="pl-PL" sz="2400" dirty="0" err="1">
                <a:solidFill>
                  <a:srgbClr val="C00000"/>
                </a:solidFill>
                <a:latin typeface="Montserrat"/>
              </a:rPr>
              <a:t>it</a:t>
            </a:r>
            <a:endParaRPr lang="en-US" sz="2400" dirty="0">
              <a:solidFill>
                <a:srgbClr val="C00000"/>
              </a:solidFill>
              <a:latin typeface="Montserrat"/>
            </a:endParaRPr>
          </a:p>
        </p:txBody>
      </p:sp>
    </p:spTree>
    <p:extLst>
      <p:ext uri="{BB962C8B-B14F-4D97-AF65-F5344CB8AC3E}">
        <p14:creationId xmlns:p14="http://schemas.microsoft.com/office/powerpoint/2010/main" val="14287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5B2F8-D77C-24A9-D9C9-C4D9D5D2D807}"/>
              </a:ext>
            </a:extLst>
          </p:cNvPr>
          <p:cNvPicPr>
            <a:picLocks noChangeAspect="1"/>
          </p:cNvPicPr>
          <p:nvPr/>
        </p:nvPicPr>
        <p:blipFill>
          <a:blip r:embed="rId2"/>
          <a:stretch>
            <a:fillRect/>
          </a:stretch>
        </p:blipFill>
        <p:spPr>
          <a:xfrm>
            <a:off x="179512" y="339502"/>
            <a:ext cx="8349696" cy="3819755"/>
          </a:xfrm>
          <a:prstGeom prst="rect">
            <a:avLst/>
          </a:prstGeom>
        </p:spPr>
      </p:pic>
      <p:sp>
        <p:nvSpPr>
          <p:cNvPr id="5" name="Rectangle 4">
            <a:extLst>
              <a:ext uri="{FF2B5EF4-FFF2-40B4-BE49-F238E27FC236}">
                <a16:creationId xmlns:a16="http://schemas.microsoft.com/office/drawing/2014/main" id="{4785BB1F-8E0A-EC8C-C1B4-7E7E5C69059E}"/>
              </a:ext>
            </a:extLst>
          </p:cNvPr>
          <p:cNvSpPr/>
          <p:nvPr/>
        </p:nvSpPr>
        <p:spPr>
          <a:xfrm>
            <a:off x="1763689" y="3003798"/>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FEF0DD-F97E-6085-B628-A984C88F98C4}"/>
              </a:ext>
            </a:extLst>
          </p:cNvPr>
          <p:cNvSpPr/>
          <p:nvPr/>
        </p:nvSpPr>
        <p:spPr>
          <a:xfrm>
            <a:off x="683568" y="804223"/>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D09532-C6E9-FEA4-FEED-3ADC275F3F4F}"/>
              </a:ext>
            </a:extLst>
          </p:cNvPr>
          <p:cNvSpPr/>
          <p:nvPr/>
        </p:nvSpPr>
        <p:spPr>
          <a:xfrm>
            <a:off x="182744" y="3003798"/>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57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D6C64C-31A8-4EFC-1259-2E676B07311C}"/>
              </a:ext>
            </a:extLst>
          </p:cNvPr>
          <p:cNvPicPr>
            <a:picLocks noChangeAspect="1"/>
          </p:cNvPicPr>
          <p:nvPr/>
        </p:nvPicPr>
        <p:blipFill>
          <a:blip r:embed="rId2"/>
          <a:stretch>
            <a:fillRect/>
          </a:stretch>
        </p:blipFill>
        <p:spPr>
          <a:xfrm>
            <a:off x="0" y="318345"/>
            <a:ext cx="9144000" cy="4506810"/>
          </a:xfrm>
          <a:prstGeom prst="rect">
            <a:avLst/>
          </a:prstGeom>
        </p:spPr>
      </p:pic>
      <p:sp>
        <p:nvSpPr>
          <p:cNvPr id="5" name="Rectangle 4">
            <a:extLst>
              <a:ext uri="{FF2B5EF4-FFF2-40B4-BE49-F238E27FC236}">
                <a16:creationId xmlns:a16="http://schemas.microsoft.com/office/drawing/2014/main" id="{17B0172E-5A3E-1BF9-7D89-AFC088671959}"/>
              </a:ext>
            </a:extLst>
          </p:cNvPr>
          <p:cNvSpPr/>
          <p:nvPr/>
        </p:nvSpPr>
        <p:spPr>
          <a:xfrm>
            <a:off x="8460432" y="2787774"/>
            <a:ext cx="50405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8F5AD3-26E2-BE67-83D4-A36A1D0095FB}"/>
              </a:ext>
            </a:extLst>
          </p:cNvPr>
          <p:cNvSpPr/>
          <p:nvPr/>
        </p:nvSpPr>
        <p:spPr>
          <a:xfrm>
            <a:off x="1763688" y="2823235"/>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BA5C3A9-BD1D-5237-6736-187D3EAFAB10}"/>
              </a:ext>
            </a:extLst>
          </p:cNvPr>
          <p:cNvCxnSpPr>
            <a:cxnSpLocks/>
          </p:cNvCxnSpPr>
          <p:nvPr/>
        </p:nvCxnSpPr>
        <p:spPr>
          <a:xfrm>
            <a:off x="8100392" y="2030545"/>
            <a:ext cx="0" cy="230546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00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39590D-E64D-BBD8-4A4F-1E8C347031B7}"/>
              </a:ext>
            </a:extLst>
          </p:cNvPr>
          <p:cNvPicPr>
            <a:picLocks noChangeAspect="1"/>
          </p:cNvPicPr>
          <p:nvPr/>
        </p:nvPicPr>
        <p:blipFill>
          <a:blip r:embed="rId2"/>
          <a:stretch>
            <a:fillRect/>
          </a:stretch>
        </p:blipFill>
        <p:spPr>
          <a:xfrm>
            <a:off x="1989184" y="0"/>
            <a:ext cx="5165632" cy="5143500"/>
          </a:xfrm>
          <a:prstGeom prst="rect">
            <a:avLst/>
          </a:prstGeom>
        </p:spPr>
      </p:pic>
      <p:sp>
        <p:nvSpPr>
          <p:cNvPr id="5" name="Rectangle 4">
            <a:extLst>
              <a:ext uri="{FF2B5EF4-FFF2-40B4-BE49-F238E27FC236}">
                <a16:creationId xmlns:a16="http://schemas.microsoft.com/office/drawing/2014/main" id="{57E5D81A-E06B-1EAD-94CB-133DBE5BB3A6}"/>
              </a:ext>
            </a:extLst>
          </p:cNvPr>
          <p:cNvSpPr/>
          <p:nvPr/>
        </p:nvSpPr>
        <p:spPr>
          <a:xfrm>
            <a:off x="4860032" y="2211710"/>
            <a:ext cx="864096"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1F4E8F78-D54A-A318-B92C-6B0B1C1B3069}"/>
              </a:ext>
            </a:extLst>
          </p:cNvPr>
          <p:cNvCxnSpPr>
            <a:cxnSpLocks/>
          </p:cNvCxnSpPr>
          <p:nvPr/>
        </p:nvCxnSpPr>
        <p:spPr>
          <a:xfrm>
            <a:off x="6732240" y="1779662"/>
            <a:ext cx="0" cy="230546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0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49C26-A944-1BFA-8316-D92C44286F06}"/>
              </a:ext>
            </a:extLst>
          </p:cNvPr>
          <p:cNvPicPr>
            <a:picLocks noChangeAspect="1"/>
          </p:cNvPicPr>
          <p:nvPr/>
        </p:nvPicPr>
        <p:blipFill>
          <a:blip r:embed="rId2"/>
          <a:stretch>
            <a:fillRect/>
          </a:stretch>
        </p:blipFill>
        <p:spPr>
          <a:xfrm>
            <a:off x="2026359" y="0"/>
            <a:ext cx="5091282" cy="5143500"/>
          </a:xfrm>
          <a:prstGeom prst="rect">
            <a:avLst/>
          </a:prstGeom>
        </p:spPr>
      </p:pic>
      <p:sp>
        <p:nvSpPr>
          <p:cNvPr id="4" name="Rectangle 3">
            <a:extLst>
              <a:ext uri="{FF2B5EF4-FFF2-40B4-BE49-F238E27FC236}">
                <a16:creationId xmlns:a16="http://schemas.microsoft.com/office/drawing/2014/main" id="{6FC54467-5BBF-E51B-32B0-7CDAE163EE33}"/>
              </a:ext>
            </a:extLst>
          </p:cNvPr>
          <p:cNvSpPr/>
          <p:nvPr/>
        </p:nvSpPr>
        <p:spPr>
          <a:xfrm>
            <a:off x="2411759" y="3651869"/>
            <a:ext cx="3816425" cy="864097"/>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4EBCCA-E721-3AD5-EF41-EEEA292BBEAE}"/>
              </a:ext>
            </a:extLst>
          </p:cNvPr>
          <p:cNvSpPr/>
          <p:nvPr/>
        </p:nvSpPr>
        <p:spPr>
          <a:xfrm>
            <a:off x="4139952" y="3795886"/>
            <a:ext cx="624748" cy="504057"/>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43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49C26-A944-1BFA-8316-D92C44286F06}"/>
              </a:ext>
            </a:extLst>
          </p:cNvPr>
          <p:cNvPicPr>
            <a:picLocks noChangeAspect="1"/>
          </p:cNvPicPr>
          <p:nvPr/>
        </p:nvPicPr>
        <p:blipFill>
          <a:blip r:embed="rId2"/>
          <a:stretch>
            <a:fillRect/>
          </a:stretch>
        </p:blipFill>
        <p:spPr>
          <a:xfrm>
            <a:off x="2026359" y="0"/>
            <a:ext cx="5091282" cy="5143500"/>
          </a:xfrm>
          <a:prstGeom prst="rect">
            <a:avLst/>
          </a:prstGeom>
        </p:spPr>
      </p:pic>
      <p:sp>
        <p:nvSpPr>
          <p:cNvPr id="4" name="Rectangle 3">
            <a:extLst>
              <a:ext uri="{FF2B5EF4-FFF2-40B4-BE49-F238E27FC236}">
                <a16:creationId xmlns:a16="http://schemas.microsoft.com/office/drawing/2014/main" id="{6FC54467-5BBF-E51B-32B0-7CDAE163EE33}"/>
              </a:ext>
            </a:extLst>
          </p:cNvPr>
          <p:cNvSpPr/>
          <p:nvPr/>
        </p:nvSpPr>
        <p:spPr>
          <a:xfrm>
            <a:off x="2411759" y="3651869"/>
            <a:ext cx="3816425" cy="864097"/>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93D8609-1E5D-3A66-63D5-09CCAC876709}"/>
              </a:ext>
            </a:extLst>
          </p:cNvPr>
          <p:cNvPicPr>
            <a:picLocks noChangeAspect="1"/>
          </p:cNvPicPr>
          <p:nvPr/>
        </p:nvPicPr>
        <p:blipFill>
          <a:blip r:embed="rId3"/>
          <a:stretch>
            <a:fillRect/>
          </a:stretch>
        </p:blipFill>
        <p:spPr>
          <a:xfrm>
            <a:off x="1221450" y="0"/>
            <a:ext cx="6701099" cy="5143500"/>
          </a:xfrm>
          <a:prstGeom prst="rect">
            <a:avLst/>
          </a:prstGeom>
        </p:spPr>
      </p:pic>
      <p:sp>
        <p:nvSpPr>
          <p:cNvPr id="6" name="Rectangle 5">
            <a:extLst>
              <a:ext uri="{FF2B5EF4-FFF2-40B4-BE49-F238E27FC236}">
                <a16:creationId xmlns:a16="http://schemas.microsoft.com/office/drawing/2014/main" id="{D2EA29BC-2AA4-80E9-25DF-FE8CF2A0D02B}"/>
              </a:ext>
            </a:extLst>
          </p:cNvPr>
          <p:cNvSpPr/>
          <p:nvPr/>
        </p:nvSpPr>
        <p:spPr>
          <a:xfrm>
            <a:off x="1401610" y="1491630"/>
            <a:ext cx="4538541" cy="122413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156D3D-24D2-2381-3806-C9326D0CA698}"/>
              </a:ext>
            </a:extLst>
          </p:cNvPr>
          <p:cNvSpPr/>
          <p:nvPr/>
        </p:nvSpPr>
        <p:spPr>
          <a:xfrm>
            <a:off x="6228184" y="4011909"/>
            <a:ext cx="1226173" cy="684075"/>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07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6CFA90-DB33-2017-0217-CE28E747A088}"/>
              </a:ext>
            </a:extLst>
          </p:cNvPr>
          <p:cNvPicPr>
            <a:picLocks noChangeAspect="1"/>
          </p:cNvPicPr>
          <p:nvPr/>
        </p:nvPicPr>
        <p:blipFill>
          <a:blip r:embed="rId2"/>
          <a:stretch>
            <a:fillRect/>
          </a:stretch>
        </p:blipFill>
        <p:spPr>
          <a:xfrm>
            <a:off x="395536" y="267494"/>
            <a:ext cx="4102401" cy="4443958"/>
          </a:xfrm>
          <a:prstGeom prst="rect">
            <a:avLst/>
          </a:prstGeom>
        </p:spPr>
      </p:pic>
      <p:sp>
        <p:nvSpPr>
          <p:cNvPr id="9" name="Rectangle 8">
            <a:extLst>
              <a:ext uri="{FF2B5EF4-FFF2-40B4-BE49-F238E27FC236}">
                <a16:creationId xmlns:a16="http://schemas.microsoft.com/office/drawing/2014/main" id="{53402728-60E1-6842-5681-699E8079DEF6}"/>
              </a:ext>
            </a:extLst>
          </p:cNvPr>
          <p:cNvSpPr/>
          <p:nvPr/>
        </p:nvSpPr>
        <p:spPr>
          <a:xfrm>
            <a:off x="379487" y="1635646"/>
            <a:ext cx="3184401" cy="122413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0E01E7-6E5B-A569-52CA-9BFB782610CA}"/>
              </a:ext>
            </a:extLst>
          </p:cNvPr>
          <p:cNvSpPr txBox="1"/>
          <p:nvPr/>
        </p:nvSpPr>
        <p:spPr>
          <a:xfrm>
            <a:off x="5004048" y="843558"/>
            <a:ext cx="2920805" cy="1200329"/>
          </a:xfrm>
          <a:prstGeom prst="rect">
            <a:avLst/>
          </a:prstGeom>
          <a:solidFill>
            <a:srgbClr val="FFFFCC"/>
          </a:solidFill>
        </p:spPr>
        <p:txBody>
          <a:bodyPr wrap="square" rtlCol="0">
            <a:spAutoFit/>
          </a:bodyPr>
          <a:lstStyle/>
          <a:p>
            <a:pPr lvl="0">
              <a:buClr>
                <a:prstClr val="white"/>
              </a:buClr>
              <a:defRPr/>
            </a:pPr>
            <a:r>
              <a:rPr lang="pl-PL" sz="2400" dirty="0">
                <a:solidFill>
                  <a:srgbClr val="C00000"/>
                </a:solidFill>
                <a:latin typeface="Montserrat"/>
              </a:rPr>
              <a:t>We </a:t>
            </a:r>
            <a:r>
              <a:rPr lang="pl-PL" sz="2400" dirty="0" err="1">
                <a:solidFill>
                  <a:srgbClr val="C00000"/>
                </a:solidFill>
                <a:latin typeface="Montserrat"/>
              </a:rPr>
              <a:t>cannot</a:t>
            </a:r>
            <a:r>
              <a:rPr lang="pl-PL" sz="2400" dirty="0">
                <a:solidFill>
                  <a:srgbClr val="C00000"/>
                </a:solidFill>
                <a:latin typeface="Montserrat"/>
              </a:rPr>
              <a:t> </a:t>
            </a:r>
            <a:r>
              <a:rPr lang="pl-PL" sz="2400" dirty="0" err="1">
                <a:solidFill>
                  <a:srgbClr val="C00000"/>
                </a:solidFill>
                <a:latin typeface="Montserrat"/>
              </a:rPr>
              <a:t>change</a:t>
            </a:r>
            <a:r>
              <a:rPr lang="pl-PL" sz="2400" dirty="0">
                <a:solidFill>
                  <a:srgbClr val="C00000"/>
                </a:solidFill>
                <a:latin typeface="Montserrat"/>
              </a:rPr>
              <a:t> the </a:t>
            </a:r>
            <a:r>
              <a:rPr lang="pl-PL" sz="2400" dirty="0" err="1">
                <a:solidFill>
                  <a:srgbClr val="C00000"/>
                </a:solidFill>
                <a:latin typeface="Montserrat"/>
              </a:rPr>
              <a:t>retention</a:t>
            </a:r>
            <a:endParaRPr lang="en-US" sz="2400" dirty="0">
              <a:solidFill>
                <a:srgbClr val="C00000"/>
              </a:solidFill>
              <a:latin typeface="Montserrat"/>
            </a:endParaRPr>
          </a:p>
        </p:txBody>
      </p:sp>
    </p:spTree>
    <p:extLst>
      <p:ext uri="{BB962C8B-B14F-4D97-AF65-F5344CB8AC3E}">
        <p14:creationId xmlns:p14="http://schemas.microsoft.com/office/powerpoint/2010/main" val="28674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AC989B-CBD5-42DA-AEBA-DBA75C016F68}"/>
              </a:ext>
            </a:extLst>
          </p:cNvPr>
          <p:cNvPicPr>
            <a:picLocks noChangeAspect="1"/>
          </p:cNvPicPr>
          <p:nvPr/>
        </p:nvPicPr>
        <p:blipFill>
          <a:blip r:embed="rId2"/>
          <a:stretch>
            <a:fillRect/>
          </a:stretch>
        </p:blipFill>
        <p:spPr>
          <a:xfrm>
            <a:off x="5364088" y="1964496"/>
            <a:ext cx="3552821" cy="1224136"/>
          </a:xfrm>
          <a:prstGeom prst="rect">
            <a:avLst/>
          </a:prstGeom>
        </p:spPr>
      </p:pic>
      <p:sp>
        <p:nvSpPr>
          <p:cNvPr id="20" name="Rectangle 19">
            <a:extLst>
              <a:ext uri="{FF2B5EF4-FFF2-40B4-BE49-F238E27FC236}">
                <a16:creationId xmlns:a16="http://schemas.microsoft.com/office/drawing/2014/main" id="{B001F9F7-620F-44A6-B61E-43A37957AC09}"/>
              </a:ext>
            </a:extLst>
          </p:cNvPr>
          <p:cNvSpPr/>
          <p:nvPr/>
        </p:nvSpPr>
        <p:spPr>
          <a:xfrm>
            <a:off x="6084168" y="1487151"/>
            <a:ext cx="2114083" cy="300082"/>
          </a:xfrm>
          <a:prstGeom prst="rect">
            <a:avLst/>
          </a:prstGeom>
        </p:spPr>
        <p:txBody>
          <a:bodyPr wrap="square">
            <a:spAutoFit/>
          </a:bodyPr>
          <a:lstStyle/>
          <a:p>
            <a:r>
              <a:rPr lang="en-US" b="1" dirty="0">
                <a:solidFill>
                  <a:srgbClr val="000099"/>
                </a:solidFill>
              </a:rPr>
              <a:t>APEX Backup Services</a:t>
            </a:r>
          </a:p>
        </p:txBody>
      </p:sp>
      <p:grpSp>
        <p:nvGrpSpPr>
          <p:cNvPr id="2" name="Group 1">
            <a:extLst>
              <a:ext uri="{FF2B5EF4-FFF2-40B4-BE49-F238E27FC236}">
                <a16:creationId xmlns:a16="http://schemas.microsoft.com/office/drawing/2014/main" id="{34D5F6AD-BA27-8BFE-5C11-8EEBC4DC0BDA}"/>
              </a:ext>
            </a:extLst>
          </p:cNvPr>
          <p:cNvGrpSpPr/>
          <p:nvPr/>
        </p:nvGrpSpPr>
        <p:grpSpPr>
          <a:xfrm>
            <a:off x="323530" y="242199"/>
            <a:ext cx="1731128" cy="3625695"/>
            <a:chOff x="323529" y="242199"/>
            <a:chExt cx="2160239" cy="4524429"/>
          </a:xfrm>
        </p:grpSpPr>
        <p:sp>
          <p:nvSpPr>
            <p:cNvPr id="12" name="TextBox 11">
              <a:extLst>
                <a:ext uri="{FF2B5EF4-FFF2-40B4-BE49-F238E27FC236}">
                  <a16:creationId xmlns:a16="http://schemas.microsoft.com/office/drawing/2014/main" id="{D6818A04-038C-42E1-9581-829E7B207286}"/>
                </a:ext>
              </a:extLst>
            </p:cNvPr>
            <p:cNvSpPr txBox="1"/>
            <p:nvPr/>
          </p:nvSpPr>
          <p:spPr>
            <a:xfrm>
              <a:off x="992683" y="3458109"/>
              <a:ext cx="1052246" cy="460882"/>
            </a:xfrm>
            <a:prstGeom prst="rect">
              <a:avLst/>
            </a:prstGeom>
            <a:noFill/>
          </p:spPr>
          <p:txBody>
            <a:bodyPr wrap="square" lIns="0" tIns="0" rIns="0" bIns="0" rtlCol="0">
              <a:spAutoFit/>
            </a:bodyPr>
            <a:lstStyle/>
            <a:p>
              <a:pPr algn="ctr"/>
              <a:r>
                <a:rPr lang="en-US" sz="1200" dirty="0">
                  <a:solidFill>
                    <a:schemeClr val="bg2"/>
                  </a:solidFill>
                  <a:latin typeface="Arial"/>
                </a:rPr>
                <a:t>Mobile Devices</a:t>
              </a:r>
            </a:p>
          </p:txBody>
        </p:sp>
        <p:sp>
          <p:nvSpPr>
            <p:cNvPr id="13" name="TextBox 12">
              <a:extLst>
                <a:ext uri="{FF2B5EF4-FFF2-40B4-BE49-F238E27FC236}">
                  <a16:creationId xmlns:a16="http://schemas.microsoft.com/office/drawing/2014/main" id="{CE862E13-BD56-4670-84EA-EAF0B079E523}"/>
                </a:ext>
              </a:extLst>
            </p:cNvPr>
            <p:cNvSpPr txBox="1"/>
            <p:nvPr/>
          </p:nvSpPr>
          <p:spPr>
            <a:xfrm>
              <a:off x="1144606" y="3201771"/>
              <a:ext cx="706493" cy="230441"/>
            </a:xfrm>
            <a:prstGeom prst="rect">
              <a:avLst/>
            </a:prstGeom>
            <a:noFill/>
          </p:spPr>
          <p:txBody>
            <a:bodyPr wrap="square" lIns="0" tIns="0" rIns="0" bIns="0" rtlCol="0">
              <a:spAutoFit/>
            </a:bodyPr>
            <a:lstStyle/>
            <a:p>
              <a:pPr algn="ctr"/>
              <a:r>
                <a:rPr lang="en-US" sz="1200" dirty="0">
                  <a:solidFill>
                    <a:schemeClr val="bg2"/>
                  </a:solidFill>
                  <a:latin typeface="Arial"/>
                </a:rPr>
                <a:t>Laptops</a:t>
              </a:r>
            </a:p>
          </p:txBody>
        </p:sp>
        <p:pic>
          <p:nvPicPr>
            <p:cNvPr id="14" name="Picture 13">
              <a:extLst>
                <a:ext uri="{FF2B5EF4-FFF2-40B4-BE49-F238E27FC236}">
                  <a16:creationId xmlns:a16="http://schemas.microsoft.com/office/drawing/2014/main" id="{F8FB1BDB-A1A5-4C85-90BF-88F25906184A}"/>
                </a:ext>
              </a:extLst>
            </p:cNvPr>
            <p:cNvPicPr>
              <a:picLocks noChangeAspect="1"/>
            </p:cNvPicPr>
            <p:nvPr/>
          </p:nvPicPr>
          <p:blipFill>
            <a:blip r:embed="rId3"/>
            <a:stretch>
              <a:fillRect/>
            </a:stretch>
          </p:blipFill>
          <p:spPr>
            <a:xfrm>
              <a:off x="333135" y="242199"/>
              <a:ext cx="1171545" cy="752061"/>
            </a:xfrm>
            <a:prstGeom prst="rect">
              <a:avLst/>
            </a:prstGeom>
          </p:spPr>
        </p:pic>
        <p:pic>
          <p:nvPicPr>
            <p:cNvPr id="15" name="Picture 14">
              <a:extLst>
                <a:ext uri="{FF2B5EF4-FFF2-40B4-BE49-F238E27FC236}">
                  <a16:creationId xmlns:a16="http://schemas.microsoft.com/office/drawing/2014/main" id="{C6D935B0-E4B1-4DBF-8B2D-0B6857B632DC}"/>
                </a:ext>
              </a:extLst>
            </p:cNvPr>
            <p:cNvPicPr>
              <a:picLocks noChangeAspect="1"/>
            </p:cNvPicPr>
            <p:nvPr/>
          </p:nvPicPr>
          <p:blipFill>
            <a:blip r:embed="rId4"/>
            <a:stretch>
              <a:fillRect/>
            </a:stretch>
          </p:blipFill>
          <p:spPr>
            <a:xfrm>
              <a:off x="323529" y="1153736"/>
              <a:ext cx="1224136" cy="705130"/>
            </a:xfrm>
            <a:prstGeom prst="rect">
              <a:avLst/>
            </a:prstGeom>
          </p:spPr>
        </p:pic>
        <p:pic>
          <p:nvPicPr>
            <p:cNvPr id="16" name="Picture 15" descr="A close up of a logo&#10;&#10;Description automatically generated">
              <a:extLst>
                <a:ext uri="{FF2B5EF4-FFF2-40B4-BE49-F238E27FC236}">
                  <a16:creationId xmlns:a16="http://schemas.microsoft.com/office/drawing/2014/main" id="{CFE9E48A-E979-4625-9D16-4A9C16D53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76" y="2023565"/>
              <a:ext cx="933441" cy="852056"/>
            </a:xfrm>
            <a:prstGeom prst="rect">
              <a:avLst/>
            </a:prstGeom>
          </p:spPr>
        </p:pic>
        <p:pic>
          <p:nvPicPr>
            <p:cNvPr id="17" name="Picture 16">
              <a:extLst>
                <a:ext uri="{FF2B5EF4-FFF2-40B4-BE49-F238E27FC236}">
                  <a16:creationId xmlns:a16="http://schemas.microsoft.com/office/drawing/2014/main" id="{70185443-1DD1-4188-8E94-F6A0CBB49F8B}"/>
                </a:ext>
              </a:extLst>
            </p:cNvPr>
            <p:cNvPicPr>
              <a:picLocks noChangeAspect="1"/>
            </p:cNvPicPr>
            <p:nvPr/>
          </p:nvPicPr>
          <p:blipFill>
            <a:blip r:embed="rId6"/>
            <a:stretch>
              <a:fillRect/>
            </a:stretch>
          </p:blipFill>
          <p:spPr>
            <a:xfrm>
              <a:off x="457958" y="3328409"/>
              <a:ext cx="493949" cy="530866"/>
            </a:xfrm>
            <a:prstGeom prst="rect">
              <a:avLst/>
            </a:prstGeom>
          </p:spPr>
        </p:pic>
        <p:pic>
          <p:nvPicPr>
            <p:cNvPr id="18" name="Picture 17">
              <a:extLst>
                <a:ext uri="{FF2B5EF4-FFF2-40B4-BE49-F238E27FC236}">
                  <a16:creationId xmlns:a16="http://schemas.microsoft.com/office/drawing/2014/main" id="{9EDED303-9313-4A3C-ABBB-5916717CBB30}"/>
                </a:ext>
              </a:extLst>
            </p:cNvPr>
            <p:cNvPicPr>
              <a:picLocks noChangeAspect="1"/>
            </p:cNvPicPr>
            <p:nvPr/>
          </p:nvPicPr>
          <p:blipFill>
            <a:blip r:embed="rId7"/>
            <a:stretch>
              <a:fillRect/>
            </a:stretch>
          </p:blipFill>
          <p:spPr>
            <a:xfrm>
              <a:off x="467544" y="3011142"/>
              <a:ext cx="443288" cy="376030"/>
            </a:xfrm>
            <a:prstGeom prst="rect">
              <a:avLst/>
            </a:prstGeom>
          </p:spPr>
        </p:pic>
        <p:pic>
          <p:nvPicPr>
            <p:cNvPr id="21" name="Picture 20">
              <a:extLst>
                <a:ext uri="{FF2B5EF4-FFF2-40B4-BE49-F238E27FC236}">
                  <a16:creationId xmlns:a16="http://schemas.microsoft.com/office/drawing/2014/main" id="{03011521-6436-4E51-94BE-7F03E602EBCB}"/>
                </a:ext>
              </a:extLst>
            </p:cNvPr>
            <p:cNvPicPr>
              <a:picLocks noChangeAspect="1"/>
            </p:cNvPicPr>
            <p:nvPr/>
          </p:nvPicPr>
          <p:blipFill>
            <a:blip r:embed="rId8"/>
            <a:stretch>
              <a:fillRect/>
            </a:stretch>
          </p:blipFill>
          <p:spPr>
            <a:xfrm>
              <a:off x="365555" y="4027897"/>
              <a:ext cx="740248" cy="738731"/>
            </a:xfrm>
            <a:prstGeom prst="rect">
              <a:avLst/>
            </a:prstGeom>
          </p:spPr>
        </p:pic>
        <p:sp>
          <p:nvSpPr>
            <p:cNvPr id="22" name="TextBox 21">
              <a:extLst>
                <a:ext uri="{FF2B5EF4-FFF2-40B4-BE49-F238E27FC236}">
                  <a16:creationId xmlns:a16="http://schemas.microsoft.com/office/drawing/2014/main" id="{CCE26608-D0F3-425F-B59D-467FD41F94E3}"/>
                </a:ext>
              </a:extLst>
            </p:cNvPr>
            <p:cNvSpPr txBox="1"/>
            <p:nvPr/>
          </p:nvSpPr>
          <p:spPr>
            <a:xfrm>
              <a:off x="1259632" y="4356406"/>
              <a:ext cx="1224136" cy="230441"/>
            </a:xfrm>
            <a:prstGeom prst="rect">
              <a:avLst/>
            </a:prstGeom>
            <a:noFill/>
          </p:spPr>
          <p:txBody>
            <a:bodyPr wrap="square" lIns="0" tIns="0" rIns="0" bIns="0" rtlCol="0">
              <a:spAutoFit/>
            </a:bodyPr>
            <a:lstStyle/>
            <a:p>
              <a:r>
                <a:rPr lang="en-US" sz="1200" dirty="0">
                  <a:solidFill>
                    <a:schemeClr val="bg2"/>
                  </a:solidFill>
                  <a:latin typeface="Arial"/>
                </a:rPr>
                <a:t>Remote office</a:t>
              </a:r>
            </a:p>
          </p:txBody>
        </p:sp>
      </p:grpSp>
      <p:cxnSp>
        <p:nvCxnSpPr>
          <p:cNvPr id="23" name="Straight Arrow Connector 22">
            <a:extLst>
              <a:ext uri="{FF2B5EF4-FFF2-40B4-BE49-F238E27FC236}">
                <a16:creationId xmlns:a16="http://schemas.microsoft.com/office/drawing/2014/main" id="{508308AF-ADB0-4E41-BC63-2E435A039018}"/>
              </a:ext>
            </a:extLst>
          </p:cNvPr>
          <p:cNvCxnSpPr>
            <a:cxnSpLocks/>
          </p:cNvCxnSpPr>
          <p:nvPr/>
        </p:nvCxnSpPr>
        <p:spPr>
          <a:xfrm>
            <a:off x="2555776" y="2643758"/>
            <a:ext cx="2371328" cy="0"/>
          </a:xfrm>
          <a:prstGeom prst="straightConnector1">
            <a:avLst/>
          </a:prstGeom>
          <a:ln w="228600">
            <a:solidFill>
              <a:srgbClr val="000099"/>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F620F49-2885-89F5-6C36-12B05E795824}"/>
              </a:ext>
            </a:extLst>
          </p:cNvPr>
          <p:cNvPicPr>
            <a:picLocks noChangeAspect="1"/>
          </p:cNvPicPr>
          <p:nvPr/>
        </p:nvPicPr>
        <p:blipFill>
          <a:blip r:embed="rId9"/>
          <a:stretch>
            <a:fillRect/>
          </a:stretch>
        </p:blipFill>
        <p:spPr>
          <a:xfrm>
            <a:off x="323530" y="4161457"/>
            <a:ext cx="1046100" cy="677163"/>
          </a:xfrm>
          <a:prstGeom prst="rect">
            <a:avLst/>
          </a:prstGeom>
        </p:spPr>
      </p:pic>
      <p:pic>
        <p:nvPicPr>
          <p:cNvPr id="6" name="Picture 5">
            <a:extLst>
              <a:ext uri="{FF2B5EF4-FFF2-40B4-BE49-F238E27FC236}">
                <a16:creationId xmlns:a16="http://schemas.microsoft.com/office/drawing/2014/main" id="{55909C95-1EE6-51A6-B85F-DA8811840266}"/>
              </a:ext>
            </a:extLst>
          </p:cNvPr>
          <p:cNvPicPr>
            <a:picLocks noChangeAspect="1"/>
          </p:cNvPicPr>
          <p:nvPr/>
        </p:nvPicPr>
        <p:blipFill>
          <a:blip r:embed="rId10"/>
          <a:stretch>
            <a:fillRect/>
          </a:stretch>
        </p:blipFill>
        <p:spPr>
          <a:xfrm>
            <a:off x="1383438" y="4204043"/>
            <a:ext cx="1342440" cy="591989"/>
          </a:xfrm>
          <a:prstGeom prst="rect">
            <a:avLst/>
          </a:prstGeom>
        </p:spPr>
      </p:pic>
    </p:spTree>
    <p:extLst>
      <p:ext uri="{BB962C8B-B14F-4D97-AF65-F5344CB8AC3E}">
        <p14:creationId xmlns:p14="http://schemas.microsoft.com/office/powerpoint/2010/main" val="5334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E7C70-87E9-DBFE-F8B8-5266D563DEBF}"/>
              </a:ext>
            </a:extLst>
          </p:cNvPr>
          <p:cNvSpPr txBox="1"/>
          <p:nvPr/>
        </p:nvSpPr>
        <p:spPr>
          <a:xfrm>
            <a:off x="1763688" y="267494"/>
            <a:ext cx="4648997" cy="1569660"/>
          </a:xfrm>
          <a:prstGeom prst="rect">
            <a:avLst/>
          </a:prstGeom>
          <a:solidFill>
            <a:srgbClr val="FFFFCC"/>
          </a:solidFill>
        </p:spPr>
        <p:txBody>
          <a:bodyPr wrap="square" rtlCol="0">
            <a:spAutoFit/>
          </a:bodyPr>
          <a:lstStyle/>
          <a:p>
            <a:pPr lvl="0">
              <a:buClr>
                <a:prstClr val="white"/>
              </a:buClr>
              <a:defRPr/>
            </a:pPr>
            <a:r>
              <a:rPr lang="pl-PL" sz="2400" dirty="0" err="1">
                <a:solidFill>
                  <a:srgbClr val="C00000"/>
                </a:solidFill>
                <a:latin typeface="Montserrat"/>
              </a:rPr>
              <a:t>What</a:t>
            </a:r>
            <a:r>
              <a:rPr lang="pl-PL" sz="2400" dirty="0">
                <a:solidFill>
                  <a:srgbClr val="C00000"/>
                </a:solidFill>
                <a:latin typeface="Montserrat"/>
              </a:rPr>
              <a:t> </a:t>
            </a:r>
            <a:r>
              <a:rPr lang="pl-PL" sz="2400" dirty="0" err="1">
                <a:solidFill>
                  <a:srgbClr val="C00000"/>
                </a:solidFill>
                <a:latin typeface="Montserrat"/>
              </a:rPr>
              <a:t>if</a:t>
            </a:r>
            <a:r>
              <a:rPr lang="pl-PL" sz="2400" dirty="0">
                <a:solidFill>
                  <a:srgbClr val="C00000"/>
                </a:solidFill>
                <a:latin typeface="Montserrat"/>
              </a:rPr>
              <a:t> we want to </a:t>
            </a:r>
            <a:r>
              <a:rPr lang="pl-PL" sz="2400" dirty="0" err="1">
                <a:solidFill>
                  <a:srgbClr val="C00000"/>
                </a:solidFill>
                <a:latin typeface="Montserrat"/>
              </a:rPr>
              <a:t>delete</a:t>
            </a:r>
            <a:r>
              <a:rPr lang="pl-PL" sz="2400" dirty="0">
                <a:solidFill>
                  <a:srgbClr val="C00000"/>
                </a:solidFill>
                <a:latin typeface="Montserrat"/>
              </a:rPr>
              <a:t> the </a:t>
            </a:r>
            <a:r>
              <a:rPr lang="pl-PL" sz="2400" dirty="0" err="1">
                <a:solidFill>
                  <a:srgbClr val="C00000"/>
                </a:solidFill>
                <a:latin typeface="Montserrat"/>
              </a:rPr>
              <a:t>device</a:t>
            </a:r>
            <a:r>
              <a:rPr lang="pl-PL" sz="2400" dirty="0">
                <a:solidFill>
                  <a:srgbClr val="C00000"/>
                </a:solidFill>
                <a:latin typeface="Montserrat"/>
              </a:rPr>
              <a:t> via API?</a:t>
            </a:r>
          </a:p>
          <a:p>
            <a:pPr lvl="0">
              <a:buClr>
                <a:prstClr val="white"/>
              </a:buClr>
              <a:defRPr/>
            </a:pPr>
            <a:r>
              <a:rPr lang="pl-PL" sz="2400" dirty="0">
                <a:solidFill>
                  <a:srgbClr val="C00000"/>
                </a:solidFill>
                <a:latin typeface="Montserrat"/>
              </a:rPr>
              <a:t>We </a:t>
            </a:r>
            <a:r>
              <a:rPr lang="pl-PL" sz="2400" dirty="0" err="1">
                <a:solidFill>
                  <a:srgbClr val="C00000"/>
                </a:solidFill>
                <a:latin typeface="Montserrat"/>
              </a:rPr>
              <a:t>will</a:t>
            </a:r>
            <a:r>
              <a:rPr lang="pl-PL" sz="2400" dirty="0">
                <a:solidFill>
                  <a:srgbClr val="C00000"/>
                </a:solidFill>
                <a:latin typeface="Montserrat"/>
              </a:rPr>
              <a:t> </a:t>
            </a:r>
            <a:r>
              <a:rPr lang="pl-PL" sz="2400" dirty="0" err="1">
                <a:solidFill>
                  <a:srgbClr val="C00000"/>
                </a:solidFill>
                <a:latin typeface="Montserrat"/>
              </a:rPr>
              <a:t>get</a:t>
            </a:r>
            <a:r>
              <a:rPr lang="pl-PL" sz="2400" dirty="0">
                <a:solidFill>
                  <a:srgbClr val="C00000"/>
                </a:solidFill>
                <a:latin typeface="Montserrat"/>
              </a:rPr>
              <a:t> the </a:t>
            </a:r>
            <a:r>
              <a:rPr lang="pl-PL" sz="2400" dirty="0" err="1">
                <a:solidFill>
                  <a:srgbClr val="C00000"/>
                </a:solidFill>
                <a:latin typeface="Montserrat"/>
              </a:rPr>
              <a:t>message</a:t>
            </a:r>
            <a:r>
              <a:rPr lang="pl-PL" sz="2400" dirty="0">
                <a:solidFill>
                  <a:srgbClr val="C00000"/>
                </a:solidFill>
                <a:latin typeface="Montserrat"/>
              </a:rPr>
              <a:t> as </a:t>
            </a:r>
            <a:r>
              <a:rPr lang="pl-PL" sz="2400" dirty="0" err="1">
                <a:solidFill>
                  <a:srgbClr val="C00000"/>
                </a:solidFill>
                <a:latin typeface="Montserrat"/>
              </a:rPr>
              <a:t>below</a:t>
            </a:r>
            <a:endParaRPr lang="en-US" sz="2400" dirty="0">
              <a:solidFill>
                <a:srgbClr val="C00000"/>
              </a:solidFill>
              <a:latin typeface="Montserrat"/>
            </a:endParaRPr>
          </a:p>
        </p:txBody>
      </p:sp>
      <p:pic>
        <p:nvPicPr>
          <p:cNvPr id="3" name="Picture 2">
            <a:extLst>
              <a:ext uri="{FF2B5EF4-FFF2-40B4-BE49-F238E27FC236}">
                <a16:creationId xmlns:a16="http://schemas.microsoft.com/office/drawing/2014/main" id="{9B69F81E-B8BB-F521-E700-437AF5539D23}"/>
              </a:ext>
            </a:extLst>
          </p:cNvPr>
          <p:cNvPicPr>
            <a:picLocks noChangeAspect="1"/>
          </p:cNvPicPr>
          <p:nvPr/>
        </p:nvPicPr>
        <p:blipFill>
          <a:blip r:embed="rId2"/>
          <a:stretch>
            <a:fillRect/>
          </a:stretch>
        </p:blipFill>
        <p:spPr>
          <a:xfrm>
            <a:off x="179512" y="1995686"/>
            <a:ext cx="6948264" cy="1817007"/>
          </a:xfrm>
          <a:prstGeom prst="rect">
            <a:avLst/>
          </a:prstGeom>
        </p:spPr>
      </p:pic>
    </p:spTree>
    <p:extLst>
      <p:ext uri="{BB962C8B-B14F-4D97-AF65-F5344CB8AC3E}">
        <p14:creationId xmlns:p14="http://schemas.microsoft.com/office/powerpoint/2010/main" val="110086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6F3039-5EBD-54B3-98DE-9F6D61C7CFAD}"/>
              </a:ext>
            </a:extLst>
          </p:cNvPr>
          <p:cNvPicPr>
            <a:picLocks noChangeAspect="1"/>
          </p:cNvPicPr>
          <p:nvPr/>
        </p:nvPicPr>
        <p:blipFill>
          <a:blip r:embed="rId2"/>
          <a:stretch>
            <a:fillRect/>
          </a:stretch>
        </p:blipFill>
        <p:spPr>
          <a:xfrm>
            <a:off x="179512" y="51470"/>
            <a:ext cx="7668344" cy="2456267"/>
          </a:xfrm>
          <a:prstGeom prst="rect">
            <a:avLst/>
          </a:prstGeom>
        </p:spPr>
      </p:pic>
    </p:spTree>
    <p:extLst>
      <p:ext uri="{BB962C8B-B14F-4D97-AF65-F5344CB8AC3E}">
        <p14:creationId xmlns:p14="http://schemas.microsoft.com/office/powerpoint/2010/main" val="346565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8C2BE6-1948-0AA9-FED2-B5B683BB480A}"/>
              </a:ext>
            </a:extLst>
          </p:cNvPr>
          <p:cNvPicPr>
            <a:picLocks noChangeAspect="1"/>
          </p:cNvPicPr>
          <p:nvPr/>
        </p:nvPicPr>
        <p:blipFill>
          <a:blip r:embed="rId2"/>
          <a:stretch>
            <a:fillRect/>
          </a:stretch>
        </p:blipFill>
        <p:spPr>
          <a:xfrm>
            <a:off x="179512" y="51470"/>
            <a:ext cx="6820838" cy="4802617"/>
          </a:xfrm>
          <a:prstGeom prst="rect">
            <a:avLst/>
          </a:prstGeom>
        </p:spPr>
      </p:pic>
    </p:spTree>
    <p:extLst>
      <p:ext uri="{BB962C8B-B14F-4D97-AF65-F5344CB8AC3E}">
        <p14:creationId xmlns:p14="http://schemas.microsoft.com/office/powerpoint/2010/main" val="391886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7CA3D-7FF6-2002-A85A-2133458B6CFE}"/>
              </a:ext>
            </a:extLst>
          </p:cNvPr>
          <p:cNvPicPr>
            <a:picLocks noChangeAspect="1"/>
          </p:cNvPicPr>
          <p:nvPr/>
        </p:nvPicPr>
        <p:blipFill>
          <a:blip r:embed="rId2"/>
          <a:stretch>
            <a:fillRect/>
          </a:stretch>
        </p:blipFill>
        <p:spPr>
          <a:xfrm>
            <a:off x="0" y="121289"/>
            <a:ext cx="9144000" cy="4900921"/>
          </a:xfrm>
          <a:prstGeom prst="rect">
            <a:avLst/>
          </a:prstGeom>
        </p:spPr>
      </p:pic>
    </p:spTree>
    <p:extLst>
      <p:ext uri="{BB962C8B-B14F-4D97-AF65-F5344CB8AC3E}">
        <p14:creationId xmlns:p14="http://schemas.microsoft.com/office/powerpoint/2010/main" val="5315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DFE91-E51E-BED9-7C87-C35E1E6BFA13}"/>
              </a:ext>
            </a:extLst>
          </p:cNvPr>
          <p:cNvPicPr>
            <a:picLocks noChangeAspect="1"/>
          </p:cNvPicPr>
          <p:nvPr/>
        </p:nvPicPr>
        <p:blipFill>
          <a:blip r:embed="rId2"/>
          <a:stretch>
            <a:fillRect/>
          </a:stretch>
        </p:blipFill>
        <p:spPr>
          <a:xfrm>
            <a:off x="107504" y="313767"/>
            <a:ext cx="7136519" cy="4515966"/>
          </a:xfrm>
          <a:prstGeom prst="rect">
            <a:avLst/>
          </a:prstGeom>
        </p:spPr>
      </p:pic>
    </p:spTree>
    <p:extLst>
      <p:ext uri="{BB962C8B-B14F-4D97-AF65-F5344CB8AC3E}">
        <p14:creationId xmlns:p14="http://schemas.microsoft.com/office/powerpoint/2010/main" val="420165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4ED8C-DE76-B5AA-0B86-19E582E9F462}"/>
              </a:ext>
            </a:extLst>
          </p:cNvPr>
          <p:cNvPicPr>
            <a:picLocks noChangeAspect="1"/>
          </p:cNvPicPr>
          <p:nvPr/>
        </p:nvPicPr>
        <p:blipFill>
          <a:blip r:embed="rId2"/>
          <a:stretch>
            <a:fillRect/>
          </a:stretch>
        </p:blipFill>
        <p:spPr>
          <a:xfrm>
            <a:off x="251520" y="267494"/>
            <a:ext cx="8100392" cy="1500072"/>
          </a:xfrm>
          <a:prstGeom prst="rect">
            <a:avLst/>
          </a:prstGeom>
        </p:spPr>
      </p:pic>
      <p:pic>
        <p:nvPicPr>
          <p:cNvPr id="5" name="Picture 4">
            <a:extLst>
              <a:ext uri="{FF2B5EF4-FFF2-40B4-BE49-F238E27FC236}">
                <a16:creationId xmlns:a16="http://schemas.microsoft.com/office/drawing/2014/main" id="{9081A23D-19D8-F154-763F-BBBA15F2528D}"/>
              </a:ext>
            </a:extLst>
          </p:cNvPr>
          <p:cNvPicPr>
            <a:picLocks noChangeAspect="1"/>
          </p:cNvPicPr>
          <p:nvPr/>
        </p:nvPicPr>
        <p:blipFill>
          <a:blip r:embed="rId3"/>
          <a:stretch>
            <a:fillRect/>
          </a:stretch>
        </p:blipFill>
        <p:spPr>
          <a:xfrm>
            <a:off x="755576" y="2016369"/>
            <a:ext cx="7115334" cy="2719132"/>
          </a:xfrm>
          <a:prstGeom prst="rect">
            <a:avLst/>
          </a:prstGeom>
        </p:spPr>
      </p:pic>
    </p:spTree>
    <p:extLst>
      <p:ext uri="{BB962C8B-B14F-4D97-AF65-F5344CB8AC3E}">
        <p14:creationId xmlns:p14="http://schemas.microsoft.com/office/powerpoint/2010/main" val="56163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7ACB37-A611-64E1-DD2C-82CC3BA66072}"/>
              </a:ext>
            </a:extLst>
          </p:cNvPr>
          <p:cNvPicPr>
            <a:picLocks noChangeAspect="1"/>
          </p:cNvPicPr>
          <p:nvPr/>
        </p:nvPicPr>
        <p:blipFill>
          <a:blip r:embed="rId2"/>
          <a:stretch>
            <a:fillRect/>
          </a:stretch>
        </p:blipFill>
        <p:spPr>
          <a:xfrm>
            <a:off x="179512" y="51470"/>
            <a:ext cx="6288926" cy="4646750"/>
          </a:xfrm>
          <a:prstGeom prst="rect">
            <a:avLst/>
          </a:prstGeom>
        </p:spPr>
      </p:pic>
    </p:spTree>
    <p:extLst>
      <p:ext uri="{BB962C8B-B14F-4D97-AF65-F5344CB8AC3E}">
        <p14:creationId xmlns:p14="http://schemas.microsoft.com/office/powerpoint/2010/main" val="27850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28B977-6928-4CE3-52F8-1EBD7A9197F1}"/>
              </a:ext>
            </a:extLst>
          </p:cNvPr>
          <p:cNvPicPr>
            <a:picLocks noChangeAspect="1"/>
          </p:cNvPicPr>
          <p:nvPr/>
        </p:nvPicPr>
        <p:blipFill>
          <a:blip r:embed="rId2"/>
          <a:stretch>
            <a:fillRect/>
          </a:stretch>
        </p:blipFill>
        <p:spPr>
          <a:xfrm>
            <a:off x="107504" y="195486"/>
            <a:ext cx="8676456" cy="3570971"/>
          </a:xfrm>
          <a:prstGeom prst="rect">
            <a:avLst/>
          </a:prstGeom>
        </p:spPr>
      </p:pic>
    </p:spTree>
    <p:extLst>
      <p:ext uri="{BB962C8B-B14F-4D97-AF65-F5344CB8AC3E}">
        <p14:creationId xmlns:p14="http://schemas.microsoft.com/office/powerpoint/2010/main" val="236918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81184-FC54-1121-0CA9-87476F1770CD}"/>
              </a:ext>
            </a:extLst>
          </p:cNvPr>
          <p:cNvPicPr>
            <a:picLocks noChangeAspect="1"/>
          </p:cNvPicPr>
          <p:nvPr/>
        </p:nvPicPr>
        <p:blipFill>
          <a:blip r:embed="rId2"/>
          <a:stretch>
            <a:fillRect/>
          </a:stretch>
        </p:blipFill>
        <p:spPr>
          <a:xfrm>
            <a:off x="251520" y="123478"/>
            <a:ext cx="6572721" cy="4577887"/>
          </a:xfrm>
          <a:prstGeom prst="rect">
            <a:avLst/>
          </a:prstGeom>
        </p:spPr>
      </p:pic>
    </p:spTree>
    <p:extLst>
      <p:ext uri="{BB962C8B-B14F-4D97-AF65-F5344CB8AC3E}">
        <p14:creationId xmlns:p14="http://schemas.microsoft.com/office/powerpoint/2010/main" val="168018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3963B-40CA-3708-9564-0BB8C6AE5845}"/>
              </a:ext>
            </a:extLst>
          </p:cNvPr>
          <p:cNvPicPr>
            <a:picLocks noChangeAspect="1"/>
          </p:cNvPicPr>
          <p:nvPr/>
        </p:nvPicPr>
        <p:blipFill>
          <a:blip r:embed="rId2"/>
          <a:stretch>
            <a:fillRect/>
          </a:stretch>
        </p:blipFill>
        <p:spPr>
          <a:xfrm>
            <a:off x="107504" y="123478"/>
            <a:ext cx="7956376" cy="2895842"/>
          </a:xfrm>
          <a:prstGeom prst="rect">
            <a:avLst/>
          </a:prstGeom>
        </p:spPr>
      </p:pic>
    </p:spTree>
    <p:extLst>
      <p:ext uri="{BB962C8B-B14F-4D97-AF65-F5344CB8AC3E}">
        <p14:creationId xmlns:p14="http://schemas.microsoft.com/office/powerpoint/2010/main" val="220862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490;p17">
            <a:extLst>
              <a:ext uri="{FF2B5EF4-FFF2-40B4-BE49-F238E27FC236}">
                <a16:creationId xmlns:a16="http://schemas.microsoft.com/office/drawing/2014/main" id="{5A98DD10-06B7-41EA-B0E9-ECB36CEEA24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923175" y="832251"/>
            <a:ext cx="5752299" cy="3950500"/>
          </a:xfrm>
          <a:prstGeom prst="rect">
            <a:avLst/>
          </a:prstGeom>
          <a:noFill/>
          <a:ln>
            <a:noFill/>
          </a:ln>
        </p:spPr>
      </p:pic>
      <p:sp>
        <p:nvSpPr>
          <p:cNvPr id="16" name="Google Shape;495;p17">
            <a:extLst>
              <a:ext uri="{FF2B5EF4-FFF2-40B4-BE49-F238E27FC236}">
                <a16:creationId xmlns:a16="http://schemas.microsoft.com/office/drawing/2014/main" id="{6ABEB0DE-1E86-4B26-B3CC-A2F9F42FDD38}"/>
              </a:ext>
            </a:extLst>
          </p:cNvPr>
          <p:cNvSpPr txBox="1"/>
          <p:nvPr/>
        </p:nvSpPr>
        <p:spPr>
          <a:xfrm>
            <a:off x="480250" y="817725"/>
            <a:ext cx="2413500" cy="3507900"/>
          </a:xfrm>
          <a:prstGeom prst="rect">
            <a:avLst/>
          </a:prstGeom>
          <a:noFill/>
          <a:ln>
            <a:noFill/>
          </a:ln>
        </p:spPr>
        <p:txBody>
          <a:bodyPr spcFirstLastPara="1" wrap="square" lIns="91425" tIns="91425" rIns="91425" bIns="91425" anchor="t" anchorCtr="0">
            <a:noAutofit/>
          </a:bodyPr>
          <a:lstStyle/>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US East (N. Virginia)</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US West (N. California)</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US West (Oregon)</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(Mumbai)</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(Singapore)</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(Sydney)</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(Tokyo)</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Canada (Central)</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(Frankfurt)</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(Ireland)</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(London)</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(Paris)</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South America (Sao Paulo)</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AWS GovCloud (US-West)</a:t>
            </a:r>
          </a:p>
        </p:txBody>
      </p:sp>
      <p:sp>
        <p:nvSpPr>
          <p:cNvPr id="18" name="TextBox 17">
            <a:extLst>
              <a:ext uri="{FF2B5EF4-FFF2-40B4-BE49-F238E27FC236}">
                <a16:creationId xmlns:a16="http://schemas.microsoft.com/office/drawing/2014/main" id="{445A0D44-3E7B-45FB-9D94-CACC722E7683}"/>
              </a:ext>
            </a:extLst>
          </p:cNvPr>
          <p:cNvSpPr txBox="1"/>
          <p:nvPr/>
        </p:nvSpPr>
        <p:spPr>
          <a:xfrm>
            <a:off x="347948" y="195486"/>
            <a:ext cx="9048588" cy="492443"/>
          </a:xfrm>
          <a:prstGeom prst="rect">
            <a:avLst/>
          </a:prstGeom>
          <a:noFill/>
        </p:spPr>
        <p:txBody>
          <a:bodyPr wrap="square" lIns="0" tIns="0" rIns="0" bIns="0" rtlCol="0">
            <a:spAutoFit/>
          </a:bodyPr>
          <a:lstStyle/>
          <a:p>
            <a:r>
              <a:rPr lang="pl-PL" sz="3200" dirty="0">
                <a:solidFill>
                  <a:schemeClr val="bg1">
                    <a:lumMod val="50000"/>
                  </a:schemeClr>
                </a:solidFill>
                <a:latin typeface="Arial Nova Light" panose="020B0304020202020204" pitchFamily="34" charset="0"/>
              </a:rPr>
              <a:t>APEX</a:t>
            </a:r>
            <a:r>
              <a:rPr lang="en-US" sz="3200" dirty="0">
                <a:solidFill>
                  <a:schemeClr val="bg1">
                    <a:lumMod val="50000"/>
                  </a:schemeClr>
                </a:solidFill>
                <a:latin typeface="Arial Nova Light" panose="020B0304020202020204" pitchFamily="34" charset="0"/>
              </a:rPr>
              <a:t> Backup Service</a:t>
            </a:r>
            <a:r>
              <a:rPr lang="pl-PL" sz="3200" dirty="0">
                <a:solidFill>
                  <a:schemeClr val="bg1">
                    <a:lumMod val="50000"/>
                  </a:schemeClr>
                </a:solidFill>
                <a:latin typeface="Arial Nova Light" panose="020B0304020202020204" pitchFamily="34" charset="0"/>
              </a:rPr>
              <a:t>s</a:t>
            </a:r>
            <a:r>
              <a:rPr lang="en-US" sz="3200" dirty="0">
                <a:solidFill>
                  <a:schemeClr val="bg1">
                    <a:lumMod val="50000"/>
                  </a:schemeClr>
                </a:solidFill>
                <a:latin typeface="Arial Nova Light" panose="020B0304020202020204" pitchFamily="34" charset="0"/>
              </a:rPr>
              <a:t> – Data Centers</a:t>
            </a:r>
          </a:p>
        </p:txBody>
      </p:sp>
    </p:spTree>
    <p:extLst>
      <p:ext uri="{BB962C8B-B14F-4D97-AF65-F5344CB8AC3E}">
        <p14:creationId xmlns:p14="http://schemas.microsoft.com/office/powerpoint/2010/main" val="381296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5EBA22-B56E-8C31-A512-A8F54B02DFDF}"/>
              </a:ext>
            </a:extLst>
          </p:cNvPr>
          <p:cNvPicPr>
            <a:picLocks noChangeAspect="1"/>
          </p:cNvPicPr>
          <p:nvPr/>
        </p:nvPicPr>
        <p:blipFill>
          <a:blip r:embed="rId2"/>
          <a:stretch>
            <a:fillRect/>
          </a:stretch>
        </p:blipFill>
        <p:spPr>
          <a:xfrm>
            <a:off x="323528" y="267494"/>
            <a:ext cx="7920880" cy="2157334"/>
          </a:xfrm>
          <a:prstGeom prst="rect">
            <a:avLst/>
          </a:prstGeom>
        </p:spPr>
      </p:pic>
    </p:spTree>
    <p:extLst>
      <p:ext uri="{BB962C8B-B14F-4D97-AF65-F5344CB8AC3E}">
        <p14:creationId xmlns:p14="http://schemas.microsoft.com/office/powerpoint/2010/main" val="17602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en-US" sz="4800" dirty="0"/>
              <a:t>Ransomware protection</a:t>
            </a:r>
            <a:br>
              <a:rPr lang="en-US" sz="4800" dirty="0"/>
            </a:br>
            <a:r>
              <a:rPr lang="pl-PL" sz="4800" dirty="0">
                <a:solidFill>
                  <a:srgbClr val="FFFF00"/>
                </a:solidFill>
              </a:rPr>
              <a:t>APEX</a:t>
            </a:r>
            <a:r>
              <a:rPr lang="en-US" sz="4800" dirty="0">
                <a:solidFill>
                  <a:srgbClr val="FFFF00"/>
                </a:solidFill>
              </a:rPr>
              <a:t> Backup Service</a:t>
            </a:r>
            <a:r>
              <a:rPr lang="pl-PL" sz="4800" dirty="0">
                <a:solidFill>
                  <a:srgbClr val="FFFF00"/>
                </a:solidFill>
              </a:rPr>
              <a:t>s</a:t>
            </a:r>
            <a:endParaRPr lang="en-US" sz="4800"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777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Where</a:t>
            </a:r>
            <a:r>
              <a:rPr lang="pl-PL" dirty="0"/>
              <a:t> </a:t>
            </a:r>
            <a:r>
              <a:rPr lang="pl-PL" dirty="0" err="1"/>
              <a:t>can</a:t>
            </a:r>
            <a:r>
              <a:rPr lang="pl-PL" dirty="0"/>
              <a:t> we </a:t>
            </a:r>
            <a:r>
              <a:rPr lang="pl-PL" dirty="0" err="1"/>
              <a:t>use</a:t>
            </a:r>
            <a:r>
              <a:rPr lang="pl-PL" dirty="0"/>
              <a: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All use cases</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SaaS apps</a:t>
            </a:r>
          </a:p>
          <a:p>
            <a:pPr lvl="0">
              <a:spcBef>
                <a:spcPts val="1800"/>
              </a:spcBef>
              <a:defRPr/>
            </a:pPr>
            <a:r>
              <a:rPr lang="en-US" sz="2400" dirty="0">
                <a:solidFill>
                  <a:srgbClr val="444444"/>
                </a:solidFill>
                <a:latin typeface="Arial"/>
              </a:rPr>
              <a:t>Endpoints</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Hybrid workloads</a:t>
            </a:r>
          </a:p>
          <a:p>
            <a:pPr lvl="0">
              <a:spcBef>
                <a:spcPts val="1800"/>
              </a:spcBef>
              <a:defRPr/>
            </a:pPr>
            <a:r>
              <a:rPr lang="en-US" sz="2400" dirty="0" err="1">
                <a:solidFill>
                  <a:srgbClr val="444444"/>
                </a:solidFill>
                <a:latin typeface="Arial"/>
              </a:rPr>
              <a:t>Exeception</a:t>
            </a:r>
            <a:r>
              <a:rPr lang="en-US" sz="2400" dirty="0">
                <a:solidFill>
                  <a:srgbClr val="444444"/>
                </a:solidFill>
                <a:latin typeface="Arial"/>
              </a:rPr>
              <a:t>: Salesforce</a:t>
            </a:r>
            <a:endParaRPr kumimoji="0" lang="en-US" sz="24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30984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Important</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Most of attacks are from endpoints</a:t>
            </a:r>
          </a:p>
          <a:p>
            <a:pPr lvl="0">
              <a:spcBef>
                <a:spcPts val="1800"/>
              </a:spcBef>
              <a:defRPr/>
            </a:pPr>
            <a:r>
              <a:rPr lang="en-US" sz="2400" dirty="0">
                <a:solidFill>
                  <a:srgbClr val="444444"/>
                </a:solidFill>
                <a:latin typeface="Arial"/>
              </a:rPr>
              <a:t>APEX Backup Services Vulnerability is minimal</a:t>
            </a:r>
          </a:p>
          <a:p>
            <a:pPr lvl="1">
              <a:spcBef>
                <a:spcPts val="1800"/>
              </a:spcBef>
              <a:defRPr/>
            </a:pPr>
            <a:r>
              <a:rPr kumimoji="0" lang="en-US" sz="2100" b="0" i="0" u="none" strike="noStrike" kern="1200" cap="none" spc="0" normalizeH="0" baseline="0" dirty="0">
                <a:ln>
                  <a:noFill/>
                </a:ln>
                <a:solidFill>
                  <a:srgbClr val="444444"/>
                </a:solidFill>
                <a:effectLst/>
                <a:uLnTx/>
                <a:uFillTx/>
                <a:latin typeface="Arial"/>
                <a:ea typeface="+mn-ea"/>
                <a:cs typeface="+mn-cs"/>
              </a:rPr>
              <a:t>No local presence of backup servers / proxies, installations</a:t>
            </a:r>
          </a:p>
          <a:p>
            <a:pPr lvl="0">
              <a:spcBef>
                <a:spcPts val="1800"/>
              </a:spcBef>
              <a:defRPr/>
            </a:pPr>
            <a:endParaRPr kumimoji="0" lang="en-US" sz="21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06179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01CC69-C693-3902-8530-269C294D8618}"/>
              </a:ext>
            </a:extLst>
          </p:cNvPr>
          <p:cNvPicPr>
            <a:picLocks noChangeAspect="1"/>
          </p:cNvPicPr>
          <p:nvPr/>
        </p:nvPicPr>
        <p:blipFill>
          <a:blip r:embed="rId2"/>
          <a:stretch>
            <a:fillRect/>
          </a:stretch>
        </p:blipFill>
        <p:spPr>
          <a:xfrm>
            <a:off x="179512" y="51470"/>
            <a:ext cx="8597870" cy="3690823"/>
          </a:xfrm>
          <a:prstGeom prst="rect">
            <a:avLst/>
          </a:prstGeom>
        </p:spPr>
      </p:pic>
    </p:spTree>
    <p:extLst>
      <p:ext uri="{BB962C8B-B14F-4D97-AF65-F5344CB8AC3E}">
        <p14:creationId xmlns:p14="http://schemas.microsoft.com/office/powerpoint/2010/main" val="254183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294EB-99AE-8B5B-F5D5-B86FEFE5B7A2}"/>
              </a:ext>
            </a:extLst>
          </p:cNvPr>
          <p:cNvPicPr>
            <a:picLocks noChangeAspect="1"/>
          </p:cNvPicPr>
          <p:nvPr/>
        </p:nvPicPr>
        <p:blipFill>
          <a:blip r:embed="rId2"/>
          <a:stretch>
            <a:fillRect/>
          </a:stretch>
        </p:blipFill>
        <p:spPr>
          <a:xfrm>
            <a:off x="107504" y="267494"/>
            <a:ext cx="8769508" cy="4663653"/>
          </a:xfrm>
          <a:prstGeom prst="rect">
            <a:avLst/>
          </a:prstGeom>
        </p:spPr>
      </p:pic>
    </p:spTree>
    <p:extLst>
      <p:ext uri="{BB962C8B-B14F-4D97-AF65-F5344CB8AC3E}">
        <p14:creationId xmlns:p14="http://schemas.microsoft.com/office/powerpoint/2010/main" val="412598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6BBC-DEAA-7852-6D03-D1A071D7FED0}"/>
              </a:ext>
            </a:extLst>
          </p:cNvPr>
          <p:cNvPicPr>
            <a:picLocks noChangeAspect="1"/>
          </p:cNvPicPr>
          <p:nvPr/>
        </p:nvPicPr>
        <p:blipFill>
          <a:blip r:embed="rId2"/>
          <a:stretch>
            <a:fillRect/>
          </a:stretch>
        </p:blipFill>
        <p:spPr>
          <a:xfrm>
            <a:off x="35496" y="123478"/>
            <a:ext cx="8400561" cy="4423964"/>
          </a:xfrm>
          <a:prstGeom prst="rect">
            <a:avLst/>
          </a:prstGeom>
        </p:spPr>
      </p:pic>
    </p:spTree>
    <p:extLst>
      <p:ext uri="{BB962C8B-B14F-4D97-AF65-F5344CB8AC3E}">
        <p14:creationId xmlns:p14="http://schemas.microsoft.com/office/powerpoint/2010/main" val="78976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478A6-D280-C049-717C-BCB777F8F8B0}"/>
              </a:ext>
            </a:extLst>
          </p:cNvPr>
          <p:cNvPicPr>
            <a:picLocks noChangeAspect="1"/>
          </p:cNvPicPr>
          <p:nvPr/>
        </p:nvPicPr>
        <p:blipFill>
          <a:blip r:embed="rId2"/>
          <a:stretch>
            <a:fillRect/>
          </a:stretch>
        </p:blipFill>
        <p:spPr>
          <a:xfrm>
            <a:off x="107504" y="195486"/>
            <a:ext cx="8449867" cy="4236445"/>
          </a:xfrm>
          <a:prstGeom prst="rect">
            <a:avLst/>
          </a:prstGeom>
        </p:spPr>
      </p:pic>
    </p:spTree>
    <p:extLst>
      <p:ext uri="{BB962C8B-B14F-4D97-AF65-F5344CB8AC3E}">
        <p14:creationId xmlns:p14="http://schemas.microsoft.com/office/powerpoint/2010/main" val="35409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F5682-DFF7-810B-ED7F-F75E4ED76B32}"/>
              </a:ext>
            </a:extLst>
          </p:cNvPr>
          <p:cNvPicPr>
            <a:picLocks noChangeAspect="1"/>
          </p:cNvPicPr>
          <p:nvPr/>
        </p:nvPicPr>
        <p:blipFill>
          <a:blip r:embed="rId2"/>
          <a:stretch>
            <a:fillRect/>
          </a:stretch>
        </p:blipFill>
        <p:spPr>
          <a:xfrm>
            <a:off x="219561" y="0"/>
            <a:ext cx="8096855" cy="4784235"/>
          </a:xfrm>
          <a:prstGeom prst="rect">
            <a:avLst/>
          </a:prstGeom>
        </p:spPr>
      </p:pic>
    </p:spTree>
    <p:extLst>
      <p:ext uri="{BB962C8B-B14F-4D97-AF65-F5344CB8AC3E}">
        <p14:creationId xmlns:p14="http://schemas.microsoft.com/office/powerpoint/2010/main" val="229053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DA627-D825-7F78-C2FF-0334939E92D1}"/>
              </a:ext>
            </a:extLst>
          </p:cNvPr>
          <p:cNvPicPr>
            <a:picLocks noChangeAspect="1"/>
          </p:cNvPicPr>
          <p:nvPr/>
        </p:nvPicPr>
        <p:blipFill>
          <a:blip r:embed="rId2"/>
          <a:stretch>
            <a:fillRect/>
          </a:stretch>
        </p:blipFill>
        <p:spPr>
          <a:xfrm>
            <a:off x="107504" y="339502"/>
            <a:ext cx="8460432" cy="3447519"/>
          </a:xfrm>
          <a:prstGeom prst="rect">
            <a:avLst/>
          </a:prstGeom>
        </p:spPr>
      </p:pic>
    </p:spTree>
    <p:extLst>
      <p:ext uri="{BB962C8B-B14F-4D97-AF65-F5344CB8AC3E}">
        <p14:creationId xmlns:p14="http://schemas.microsoft.com/office/powerpoint/2010/main" val="427323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8896EA5A-75CB-447B-91F7-27776B423E6F}"/>
              </a:ext>
            </a:extLst>
          </p:cNvPr>
          <p:cNvSpPr>
            <a:spLocks noGrp="1"/>
          </p:cNvSpPr>
          <p:nvPr>
            <p:ph type="title"/>
          </p:nvPr>
        </p:nvSpPr>
        <p:spPr>
          <a:xfrm>
            <a:off x="285750" y="228600"/>
            <a:ext cx="8572500" cy="387798"/>
          </a:xfrm>
        </p:spPr>
        <p:txBody>
          <a:bodyPr/>
          <a:lstStyle/>
          <a:p>
            <a:r>
              <a:rPr lang="en-US"/>
              <a:t>What is protected?</a:t>
            </a:r>
          </a:p>
        </p:txBody>
      </p:sp>
      <p:pic>
        <p:nvPicPr>
          <p:cNvPr id="17" name="Google Shape;687;p37">
            <a:extLst>
              <a:ext uri="{FF2B5EF4-FFF2-40B4-BE49-F238E27FC236}">
                <a16:creationId xmlns:a16="http://schemas.microsoft.com/office/drawing/2014/main" id="{86D5F27A-6A24-4E9D-9937-C0CD43B9BCF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28370" y="875146"/>
            <a:ext cx="1367678" cy="489656"/>
          </a:xfrm>
          <a:prstGeom prst="rect">
            <a:avLst/>
          </a:prstGeom>
          <a:noFill/>
          <a:ln>
            <a:noFill/>
          </a:ln>
        </p:spPr>
      </p:pic>
      <p:sp>
        <p:nvSpPr>
          <p:cNvPr id="18" name="Google Shape;688;p37">
            <a:extLst>
              <a:ext uri="{FF2B5EF4-FFF2-40B4-BE49-F238E27FC236}">
                <a16:creationId xmlns:a16="http://schemas.microsoft.com/office/drawing/2014/main" id="{A7317C08-3A2B-4083-8E8B-79F81B3B92EE}"/>
              </a:ext>
            </a:extLst>
          </p:cNvPr>
          <p:cNvSpPr txBox="1"/>
          <p:nvPr/>
        </p:nvSpPr>
        <p:spPr>
          <a:xfrm>
            <a:off x="352021" y="1507271"/>
            <a:ext cx="2159100" cy="2031900"/>
          </a:xfrm>
          <a:prstGeom prst="rect">
            <a:avLst/>
          </a:prstGeom>
          <a:noFill/>
          <a:ln>
            <a:noFill/>
          </a:ln>
        </p:spPr>
        <p:txBody>
          <a:bodyPr spcFirstLastPara="1" wrap="square" lIns="91425" tIns="91425" rIns="91425" bIns="91425" anchor="t" anchorCtr="0">
            <a:noAutofit/>
          </a:bodyPr>
          <a:lstStyle/>
          <a:p>
            <a:pPr marL="228600" marR="0" lvl="0" indent="-175260" algn="l" rtl="0">
              <a:lnSpc>
                <a:spcPct val="100000"/>
              </a:lnSpc>
              <a:spcBef>
                <a:spcPts val="0"/>
              </a:spcBef>
              <a:spcAft>
                <a:spcPts val="0"/>
              </a:spcAft>
              <a:buClr>
                <a:schemeClr val="dk2"/>
              </a:buClr>
              <a:buSzPts val="1200"/>
              <a:buChar char="•"/>
            </a:pPr>
            <a:r>
              <a:rPr lang="en-US" sz="1200" b="1" i="0" u="none" strike="noStrike" cap="none" dirty="0">
                <a:solidFill>
                  <a:schemeClr val="bg2"/>
                </a:solidFill>
                <a:latin typeface="Lato"/>
                <a:ea typeface="Lato"/>
                <a:cs typeface="Lato"/>
                <a:sym typeface="Lato"/>
              </a:rPr>
              <a:t>Exchange Online</a:t>
            </a:r>
            <a:endParaRPr lang="en-US" sz="1200" b="1" i="0" u="none" strike="noStrike" cap="none" dirty="0">
              <a:solidFill>
                <a:schemeClr val="bg2"/>
              </a:solidFill>
            </a:endParaRPr>
          </a:p>
          <a:p>
            <a:pPr marL="228600" marR="0" lvl="0" indent="-175260" algn="l" rtl="0">
              <a:lnSpc>
                <a:spcPct val="100000"/>
              </a:lnSpc>
              <a:spcBef>
                <a:spcPts val="0"/>
              </a:spcBef>
              <a:spcAft>
                <a:spcPts val="0"/>
              </a:spcAft>
              <a:buClr>
                <a:schemeClr val="dk2"/>
              </a:buClr>
              <a:buSzPts val="1200"/>
              <a:buChar char="•"/>
            </a:pPr>
            <a:r>
              <a:rPr lang="en-US" sz="1200" b="1" i="0" u="none" strike="noStrike" cap="none" dirty="0">
                <a:solidFill>
                  <a:schemeClr val="bg2"/>
                </a:solidFill>
                <a:latin typeface="Lato"/>
                <a:ea typeface="Lato"/>
                <a:cs typeface="Lato"/>
                <a:sym typeface="Lato"/>
              </a:rPr>
              <a:t>OneDrive</a:t>
            </a:r>
            <a:endParaRPr lang="en-US" sz="1200" b="1" i="0" u="none" strike="noStrike" cap="none" dirty="0">
              <a:solidFill>
                <a:schemeClr val="bg2"/>
              </a:solidFill>
            </a:endParaRPr>
          </a:p>
          <a:p>
            <a:pPr marL="228600" marR="0" lvl="0" indent="-175260" algn="l" rtl="0">
              <a:lnSpc>
                <a:spcPct val="100000"/>
              </a:lnSpc>
              <a:spcBef>
                <a:spcPts val="0"/>
              </a:spcBef>
              <a:spcAft>
                <a:spcPts val="0"/>
              </a:spcAft>
              <a:buClr>
                <a:schemeClr val="dk2"/>
              </a:buClr>
              <a:buSzPts val="1200"/>
              <a:buChar char="•"/>
            </a:pPr>
            <a:r>
              <a:rPr lang="en-US" sz="1200" b="1" i="0" u="none" strike="noStrike" cap="none" dirty="0">
                <a:solidFill>
                  <a:schemeClr val="bg2"/>
                </a:solidFill>
                <a:latin typeface="Lato"/>
                <a:ea typeface="Lato"/>
                <a:cs typeface="Lato"/>
                <a:sym typeface="Lato"/>
              </a:rPr>
              <a:t>SharePoint Online</a:t>
            </a:r>
            <a:endParaRPr lang="en-US" sz="1200" b="1" i="0" u="none" strike="noStrike" cap="none" dirty="0">
              <a:solidFill>
                <a:schemeClr val="bg2"/>
              </a:solidFill>
            </a:endParaRPr>
          </a:p>
          <a:p>
            <a:pPr marL="228600" marR="0" lvl="0" indent="-175260" algn="l" rtl="0">
              <a:lnSpc>
                <a:spcPct val="100000"/>
              </a:lnSpc>
              <a:spcBef>
                <a:spcPts val="0"/>
              </a:spcBef>
              <a:spcAft>
                <a:spcPts val="0"/>
              </a:spcAft>
              <a:buClr>
                <a:schemeClr val="dk2"/>
              </a:buClr>
              <a:buSzPts val="1200"/>
              <a:buChar char="•"/>
            </a:pPr>
            <a:r>
              <a:rPr lang="en-US" sz="1200" b="1" i="0" u="none" strike="noStrike" cap="none" dirty="0">
                <a:solidFill>
                  <a:schemeClr val="bg2"/>
                </a:solidFill>
                <a:latin typeface="Lato"/>
                <a:ea typeface="Lato"/>
                <a:cs typeface="Lato"/>
                <a:sym typeface="Lato"/>
              </a:rPr>
              <a:t>Teams</a:t>
            </a:r>
            <a:endParaRPr lang="en-US" sz="1200" b="1" dirty="0">
              <a:solidFill>
                <a:schemeClr val="bg2"/>
              </a:solidFill>
              <a:latin typeface="Lato"/>
              <a:ea typeface="Lato"/>
              <a:cs typeface="Lato"/>
              <a:sym typeface="Lato"/>
            </a:endParaRPr>
          </a:p>
          <a:p>
            <a:pPr marL="457200" marR="0" lvl="0" indent="0" algn="l" rtl="0">
              <a:lnSpc>
                <a:spcPct val="100000"/>
              </a:lnSpc>
              <a:spcBef>
                <a:spcPts val="0"/>
              </a:spcBef>
              <a:spcAft>
                <a:spcPts val="0"/>
              </a:spcAft>
              <a:buNone/>
            </a:pPr>
            <a:endParaRPr lang="en-US" sz="1200" dirty="0">
              <a:solidFill>
                <a:schemeClr val="dk2"/>
              </a:solidFill>
              <a:latin typeface="Lato"/>
              <a:ea typeface="Lato"/>
              <a:cs typeface="Lato"/>
              <a:sym typeface="Lato"/>
            </a:endParaRPr>
          </a:p>
          <a:p>
            <a:pPr marL="228600" marR="0" lvl="0" indent="-203200" algn="l" rtl="0">
              <a:lnSpc>
                <a:spcPct val="100000"/>
              </a:lnSpc>
              <a:spcBef>
                <a:spcPts val="0"/>
              </a:spcBef>
              <a:spcAft>
                <a:spcPts val="0"/>
              </a:spcAft>
              <a:buClr>
                <a:srgbClr val="0000FF"/>
              </a:buClr>
              <a:buSzPts val="1640"/>
              <a:buChar char="•"/>
            </a:pPr>
            <a:r>
              <a:rPr lang="en-US" sz="1000" b="1" dirty="0">
                <a:solidFill>
                  <a:srgbClr val="0000FF"/>
                </a:solidFill>
                <a:latin typeface="Lato"/>
                <a:ea typeface="Lato"/>
                <a:cs typeface="Lato"/>
                <a:sym typeface="Lato"/>
              </a:rPr>
              <a:t>Consistent experience across Microsoft apps</a:t>
            </a:r>
          </a:p>
          <a:p>
            <a:pPr marL="228600" marR="0" lvl="0" indent="-203200" algn="l" rtl="0">
              <a:lnSpc>
                <a:spcPct val="100000"/>
              </a:lnSpc>
              <a:spcBef>
                <a:spcPts val="0"/>
              </a:spcBef>
              <a:spcAft>
                <a:spcPts val="0"/>
              </a:spcAft>
              <a:buClr>
                <a:srgbClr val="0000FF"/>
              </a:buClr>
              <a:buSzPts val="1640"/>
              <a:buChar char="•"/>
            </a:pPr>
            <a:r>
              <a:rPr lang="en-US" sz="1000" b="1" dirty="0">
                <a:solidFill>
                  <a:srgbClr val="0000FF"/>
                </a:solidFill>
                <a:latin typeface="Lato"/>
                <a:ea typeface="Lato"/>
                <a:cs typeface="Lato"/>
                <a:sym typeface="Lato"/>
              </a:rPr>
              <a:t>Granular and flexible recovery experience for admins and end-users</a:t>
            </a:r>
          </a:p>
          <a:p>
            <a:pPr marL="228600" marR="0" lvl="0" indent="-203200" algn="l" rtl="0">
              <a:lnSpc>
                <a:spcPct val="100000"/>
              </a:lnSpc>
              <a:spcBef>
                <a:spcPts val="0"/>
              </a:spcBef>
              <a:spcAft>
                <a:spcPts val="0"/>
              </a:spcAft>
              <a:buClr>
                <a:srgbClr val="0000FF"/>
              </a:buClr>
              <a:buSzPts val="1640"/>
              <a:buChar char="•"/>
            </a:pPr>
            <a:r>
              <a:rPr lang="en-US" sz="1000" b="1" dirty="0">
                <a:solidFill>
                  <a:srgbClr val="0000FF"/>
                </a:solidFill>
                <a:latin typeface="Lato"/>
                <a:ea typeface="Lato"/>
                <a:cs typeface="Lato"/>
                <a:sym typeface="Lato"/>
              </a:rPr>
              <a:t>Save costs on archived license, storage</a:t>
            </a:r>
          </a:p>
          <a:p>
            <a:pPr marL="228600" marR="0" lvl="0" indent="-203200" algn="l" rtl="0">
              <a:lnSpc>
                <a:spcPct val="100000"/>
              </a:lnSpc>
              <a:spcBef>
                <a:spcPts val="0"/>
              </a:spcBef>
              <a:spcAft>
                <a:spcPts val="0"/>
              </a:spcAft>
              <a:buClr>
                <a:srgbClr val="0000FF"/>
              </a:buClr>
              <a:buSzPts val="1640"/>
              <a:buChar char="•"/>
            </a:pPr>
            <a:r>
              <a:rPr lang="en-US" sz="1000" b="1" dirty="0">
                <a:solidFill>
                  <a:srgbClr val="0000FF"/>
                </a:solidFill>
                <a:latin typeface="Lato"/>
                <a:ea typeface="Lato"/>
                <a:cs typeface="Lato"/>
                <a:sym typeface="Lato"/>
              </a:rPr>
              <a:t>Optimize MS throttling management</a:t>
            </a:r>
          </a:p>
          <a:p>
            <a:pPr marL="0" marR="0" lvl="0" indent="0" algn="l" rtl="0">
              <a:lnSpc>
                <a:spcPct val="100000"/>
              </a:lnSpc>
              <a:spcBef>
                <a:spcPts val="0"/>
              </a:spcBef>
              <a:spcAft>
                <a:spcPts val="0"/>
              </a:spcAft>
              <a:buNone/>
            </a:pPr>
            <a:endParaRPr lang="en-US" sz="1200" dirty="0">
              <a:solidFill>
                <a:schemeClr val="dk2"/>
              </a:solidFill>
              <a:latin typeface="Lato"/>
              <a:ea typeface="Lato"/>
              <a:cs typeface="Lato"/>
              <a:sym typeface="Lato"/>
            </a:endParaRPr>
          </a:p>
        </p:txBody>
      </p:sp>
      <p:sp>
        <p:nvSpPr>
          <p:cNvPr id="19" name="Google Shape;689;p37">
            <a:extLst>
              <a:ext uri="{FF2B5EF4-FFF2-40B4-BE49-F238E27FC236}">
                <a16:creationId xmlns:a16="http://schemas.microsoft.com/office/drawing/2014/main" id="{53EF1E82-1E31-41D9-A30A-5B0DB94FD858}"/>
              </a:ext>
            </a:extLst>
          </p:cNvPr>
          <p:cNvSpPr txBox="1"/>
          <p:nvPr/>
        </p:nvSpPr>
        <p:spPr>
          <a:xfrm>
            <a:off x="5891501" y="1555800"/>
            <a:ext cx="2676000" cy="2031900"/>
          </a:xfrm>
          <a:prstGeom prst="rect">
            <a:avLst/>
          </a:prstGeom>
          <a:noFill/>
          <a:ln>
            <a:noFill/>
          </a:ln>
        </p:spPr>
        <p:txBody>
          <a:bodyPr spcFirstLastPara="1" wrap="square" lIns="91425" tIns="91425" rIns="91425" bIns="91425" anchor="t" anchorCtr="0">
            <a:noAutofit/>
          </a:bodyPr>
          <a:lstStyle/>
          <a:p>
            <a:pPr marL="228600" marR="0" lvl="0" indent="-190500" algn="l" rtl="0">
              <a:lnSpc>
                <a:spcPct val="100000"/>
              </a:lnSpc>
              <a:spcBef>
                <a:spcPts val="0"/>
              </a:spcBef>
              <a:spcAft>
                <a:spcPts val="0"/>
              </a:spcAft>
              <a:buClr>
                <a:schemeClr val="dk2"/>
              </a:buClr>
              <a:buSzPts val="1440"/>
              <a:buChar char="•"/>
            </a:pPr>
            <a:r>
              <a:rPr lang="en-US" sz="1200" b="1" i="0" u="none" strike="noStrike" cap="none" dirty="0">
                <a:solidFill>
                  <a:schemeClr val="bg2"/>
                </a:solidFill>
                <a:latin typeface="Lato"/>
                <a:ea typeface="Lato"/>
                <a:cs typeface="Lato"/>
                <a:sym typeface="Lato"/>
              </a:rPr>
              <a:t>Backup/Restore Production and Sandbox Org</a:t>
            </a:r>
          </a:p>
          <a:p>
            <a:pPr marL="228600" marR="0" lvl="0" indent="-190500" algn="l" rtl="0">
              <a:lnSpc>
                <a:spcPct val="100000"/>
              </a:lnSpc>
              <a:spcBef>
                <a:spcPts val="600"/>
              </a:spcBef>
              <a:spcAft>
                <a:spcPts val="0"/>
              </a:spcAft>
              <a:buClr>
                <a:schemeClr val="dk2"/>
              </a:buClr>
              <a:buSzPts val="1440"/>
              <a:buChar char="•"/>
            </a:pPr>
            <a:r>
              <a:rPr lang="en-US" sz="1200" b="1" i="0" u="none" strike="noStrike" cap="none" dirty="0">
                <a:solidFill>
                  <a:schemeClr val="bg2"/>
                </a:solidFill>
                <a:latin typeface="Lato"/>
                <a:ea typeface="Lato"/>
                <a:cs typeface="Lato"/>
                <a:sym typeface="Lato"/>
              </a:rPr>
              <a:t>Cross Org Restores (Sandbox Test/Dev and Production</a:t>
            </a:r>
            <a:r>
              <a:rPr lang="en-US" sz="1200" b="1" dirty="0">
                <a:solidFill>
                  <a:schemeClr val="bg2"/>
                </a:solidFill>
                <a:latin typeface="Lato"/>
                <a:ea typeface="Lato"/>
                <a:cs typeface="Lato"/>
                <a:sym typeface="Lato"/>
              </a:rPr>
              <a:t>)</a:t>
            </a:r>
          </a:p>
          <a:p>
            <a:pPr marL="228600" marR="0" lvl="0" indent="-190500" algn="l" rtl="0">
              <a:lnSpc>
                <a:spcPct val="100000"/>
              </a:lnSpc>
              <a:spcBef>
                <a:spcPts val="600"/>
              </a:spcBef>
              <a:spcAft>
                <a:spcPts val="0"/>
              </a:spcAft>
              <a:buClr>
                <a:schemeClr val="dk2"/>
              </a:buClr>
              <a:buSzPts val="1440"/>
              <a:buFont typeface="Arial"/>
              <a:buChar char="•"/>
            </a:pPr>
            <a:r>
              <a:rPr lang="en-US" sz="1000" b="1" dirty="0">
                <a:solidFill>
                  <a:srgbClr val="0000FF"/>
                </a:solidFill>
                <a:latin typeface="Lato"/>
                <a:ea typeface="Lato"/>
                <a:cs typeface="Lato"/>
                <a:sym typeface="Lato"/>
              </a:rPr>
              <a:t>Comprehensive backup: objects, records, metadata, attachments, reports, dashboards and workflows</a:t>
            </a:r>
          </a:p>
          <a:p>
            <a:pPr marL="228600" marR="0" lvl="0" indent="-190500" algn="l" rtl="0">
              <a:lnSpc>
                <a:spcPct val="100000"/>
              </a:lnSpc>
              <a:spcBef>
                <a:spcPts val="600"/>
              </a:spcBef>
              <a:spcAft>
                <a:spcPts val="0"/>
              </a:spcAft>
              <a:buClr>
                <a:schemeClr val="dk2"/>
              </a:buClr>
              <a:buSzPts val="1440"/>
              <a:buFont typeface="Arial"/>
              <a:buChar char="•"/>
            </a:pPr>
            <a:r>
              <a:rPr lang="en-US" sz="1000" b="1" dirty="0">
                <a:solidFill>
                  <a:srgbClr val="0000FF"/>
                </a:solidFill>
                <a:latin typeface="Lato"/>
                <a:ea typeface="Lato"/>
                <a:cs typeface="Lato"/>
                <a:sym typeface="Lato"/>
              </a:rPr>
              <a:t>Flexible and granular recovery</a:t>
            </a:r>
          </a:p>
          <a:p>
            <a:pPr marL="228600" marR="0" lvl="0" indent="-190500" algn="l" rtl="0">
              <a:lnSpc>
                <a:spcPct val="100000"/>
              </a:lnSpc>
              <a:spcBef>
                <a:spcPts val="600"/>
              </a:spcBef>
              <a:spcAft>
                <a:spcPts val="0"/>
              </a:spcAft>
              <a:buClr>
                <a:schemeClr val="dk2"/>
              </a:buClr>
              <a:buSzPts val="1440"/>
              <a:buFont typeface="Arial"/>
              <a:buChar char="•"/>
            </a:pPr>
            <a:r>
              <a:rPr lang="en-US" sz="1000" b="1" dirty="0">
                <a:solidFill>
                  <a:srgbClr val="0000FF"/>
                </a:solidFill>
                <a:latin typeface="Lato"/>
                <a:ea typeface="Lato"/>
                <a:cs typeface="Lato"/>
                <a:sym typeface="Lato"/>
              </a:rPr>
              <a:t>Native Salesforce app - backup and restore from within your familiar environment</a:t>
            </a:r>
          </a:p>
          <a:p>
            <a:pPr marL="228600" marR="0" lvl="0" indent="-190500" algn="l" rtl="0">
              <a:lnSpc>
                <a:spcPct val="100000"/>
              </a:lnSpc>
              <a:spcBef>
                <a:spcPts val="600"/>
              </a:spcBef>
              <a:spcAft>
                <a:spcPts val="0"/>
              </a:spcAft>
              <a:buClr>
                <a:schemeClr val="dk2"/>
              </a:buClr>
              <a:buSzPts val="1440"/>
              <a:buFont typeface="Arial"/>
              <a:buChar char="•"/>
            </a:pPr>
            <a:r>
              <a:rPr lang="en-US" sz="1000" b="1" dirty="0">
                <a:solidFill>
                  <a:srgbClr val="0000FF"/>
                </a:solidFill>
                <a:latin typeface="Lato"/>
                <a:ea typeface="Lato"/>
                <a:cs typeface="Lato"/>
                <a:sym typeface="Lato"/>
              </a:rPr>
              <a:t>Cross-org restore</a:t>
            </a:r>
          </a:p>
          <a:p>
            <a:pPr marL="914400" lvl="0" indent="0" algn="l" rtl="0">
              <a:spcBef>
                <a:spcPts val="750"/>
              </a:spcBef>
              <a:spcAft>
                <a:spcPts val="0"/>
              </a:spcAft>
              <a:buNone/>
            </a:pPr>
            <a:endParaRPr lang="en-US" sz="1000" b="1" dirty="0">
              <a:solidFill>
                <a:srgbClr val="0000FF"/>
              </a:solidFill>
              <a:latin typeface="Lato"/>
              <a:ea typeface="Lato"/>
              <a:cs typeface="Lato"/>
              <a:sym typeface="Lato"/>
            </a:endParaRPr>
          </a:p>
          <a:p>
            <a:pPr marL="0" marR="0" lvl="0" indent="0" algn="l" rtl="0">
              <a:lnSpc>
                <a:spcPct val="100000"/>
              </a:lnSpc>
              <a:spcBef>
                <a:spcPts val="600"/>
              </a:spcBef>
              <a:spcAft>
                <a:spcPts val="600"/>
              </a:spcAft>
              <a:buNone/>
            </a:pPr>
            <a:endParaRPr lang="en-US" sz="1200" dirty="0">
              <a:solidFill>
                <a:schemeClr val="dk2"/>
              </a:solidFill>
              <a:latin typeface="Lato"/>
              <a:ea typeface="Lato"/>
              <a:cs typeface="Lato"/>
              <a:sym typeface="Lato"/>
            </a:endParaRPr>
          </a:p>
        </p:txBody>
      </p:sp>
      <p:sp>
        <p:nvSpPr>
          <p:cNvPr id="20" name="Google Shape;690;p37">
            <a:extLst>
              <a:ext uri="{FF2B5EF4-FFF2-40B4-BE49-F238E27FC236}">
                <a16:creationId xmlns:a16="http://schemas.microsoft.com/office/drawing/2014/main" id="{F9654C32-8ADB-42B2-AFCF-3FFFA788D9FB}"/>
              </a:ext>
            </a:extLst>
          </p:cNvPr>
          <p:cNvSpPr txBox="1"/>
          <p:nvPr/>
        </p:nvSpPr>
        <p:spPr>
          <a:xfrm>
            <a:off x="2883743" y="1555796"/>
            <a:ext cx="2244000" cy="20319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chemeClr val="dk2"/>
              </a:buClr>
              <a:buSzPts val="1200"/>
              <a:buFont typeface="Lato"/>
              <a:buChar char="●"/>
            </a:pPr>
            <a:r>
              <a:rPr lang="en-US" sz="1200" b="1" i="0" u="none" strike="noStrike" cap="none">
                <a:solidFill>
                  <a:schemeClr val="bg2"/>
                </a:solidFill>
                <a:latin typeface="Lato"/>
                <a:ea typeface="Lato"/>
                <a:cs typeface="Lato"/>
                <a:sym typeface="Lato"/>
              </a:rPr>
              <a:t>Gmail</a:t>
            </a:r>
          </a:p>
          <a:p>
            <a:pPr marL="457200" marR="0" lvl="0" indent="-304800" algn="l" rtl="0">
              <a:lnSpc>
                <a:spcPct val="100000"/>
              </a:lnSpc>
              <a:spcBef>
                <a:spcPts val="0"/>
              </a:spcBef>
              <a:spcAft>
                <a:spcPts val="0"/>
              </a:spcAft>
              <a:buClr>
                <a:schemeClr val="dk2"/>
              </a:buClr>
              <a:buSzPts val="1200"/>
              <a:buFont typeface="Lato"/>
              <a:buChar char="●"/>
            </a:pPr>
            <a:r>
              <a:rPr lang="en-US" sz="1200" b="1" i="0" u="none" strike="noStrike" cap="none">
                <a:solidFill>
                  <a:schemeClr val="bg2"/>
                </a:solidFill>
                <a:latin typeface="Lato"/>
                <a:ea typeface="Lato"/>
                <a:cs typeface="Lato"/>
                <a:sym typeface="Lato"/>
              </a:rPr>
              <a:t>GDrive</a:t>
            </a:r>
          </a:p>
          <a:p>
            <a:pPr marL="457200" marR="0" lvl="0" indent="-304800" algn="l" rtl="0">
              <a:lnSpc>
                <a:spcPct val="100000"/>
              </a:lnSpc>
              <a:spcBef>
                <a:spcPts val="0"/>
              </a:spcBef>
              <a:spcAft>
                <a:spcPts val="0"/>
              </a:spcAft>
              <a:buClr>
                <a:schemeClr val="dk2"/>
              </a:buClr>
              <a:buSzPts val="1200"/>
              <a:buFont typeface="Lato"/>
              <a:buChar char="●"/>
            </a:pPr>
            <a:r>
              <a:rPr lang="en-US" sz="1200" b="1" i="0" u="none" strike="noStrike" cap="none">
                <a:solidFill>
                  <a:schemeClr val="bg2"/>
                </a:solidFill>
                <a:latin typeface="Lato"/>
                <a:ea typeface="Lato"/>
                <a:cs typeface="Lato"/>
                <a:sym typeface="Lato"/>
              </a:rPr>
              <a:t>Calendars</a:t>
            </a:r>
          </a:p>
          <a:p>
            <a:pPr marL="457200" marR="0" lvl="0" indent="-304800" algn="l" rtl="0">
              <a:lnSpc>
                <a:spcPct val="100000"/>
              </a:lnSpc>
              <a:spcBef>
                <a:spcPts val="0"/>
              </a:spcBef>
              <a:spcAft>
                <a:spcPts val="0"/>
              </a:spcAft>
              <a:buClr>
                <a:schemeClr val="dk2"/>
              </a:buClr>
              <a:buSzPts val="1200"/>
              <a:buFont typeface="Lato"/>
              <a:buChar char="●"/>
            </a:pPr>
            <a:r>
              <a:rPr lang="en-US" sz="1200" b="1" i="0" u="none" strike="noStrike" cap="none">
                <a:solidFill>
                  <a:schemeClr val="bg2"/>
                </a:solidFill>
                <a:latin typeface="Lato"/>
                <a:ea typeface="Lato"/>
                <a:cs typeface="Lato"/>
                <a:sym typeface="Lato"/>
              </a:rPr>
              <a:t>Google Team Driv</a:t>
            </a:r>
            <a:r>
              <a:rPr lang="en-US" sz="1200" i="0" u="none" strike="noStrike" cap="none">
                <a:solidFill>
                  <a:schemeClr val="bg2"/>
                </a:solidFill>
                <a:latin typeface="Lato"/>
                <a:ea typeface="Lato"/>
                <a:cs typeface="Lato"/>
                <a:sym typeface="Lato"/>
              </a:rPr>
              <a:t>e</a:t>
            </a:r>
            <a:endParaRPr lang="en-US" sz="1200">
              <a:solidFill>
                <a:schemeClr val="bg2"/>
              </a:solidFill>
              <a:latin typeface="Lato"/>
              <a:ea typeface="Lato"/>
              <a:cs typeface="Lato"/>
              <a:sym typeface="Lato"/>
            </a:endParaRPr>
          </a:p>
          <a:p>
            <a:pPr marL="457200" marR="0" lvl="0" indent="0" algn="l" rtl="0">
              <a:lnSpc>
                <a:spcPct val="100000"/>
              </a:lnSpc>
              <a:spcBef>
                <a:spcPts val="600"/>
              </a:spcBef>
              <a:spcAft>
                <a:spcPts val="0"/>
              </a:spcAft>
              <a:buNone/>
            </a:pPr>
            <a:endParaRPr lang="en-US" sz="1000" b="1">
              <a:solidFill>
                <a:srgbClr val="0000FF"/>
              </a:solidFill>
              <a:latin typeface="Lato"/>
              <a:ea typeface="Lato"/>
              <a:cs typeface="Lato"/>
              <a:sym typeface="Lato"/>
            </a:endParaRPr>
          </a:p>
          <a:p>
            <a:pPr marL="228600" marR="0" lvl="0" indent="-162560" algn="l" rtl="0">
              <a:lnSpc>
                <a:spcPct val="100000"/>
              </a:lnSpc>
              <a:spcBef>
                <a:spcPts val="600"/>
              </a:spcBef>
              <a:spcAft>
                <a:spcPts val="0"/>
              </a:spcAft>
              <a:buClr>
                <a:srgbClr val="0000FF"/>
              </a:buClr>
              <a:buSzPts val="1000"/>
              <a:buChar char="•"/>
            </a:pPr>
            <a:r>
              <a:rPr lang="en-US" sz="1000" b="1">
                <a:solidFill>
                  <a:srgbClr val="0000FF"/>
                </a:solidFill>
                <a:latin typeface="Lato"/>
                <a:ea typeface="Lato"/>
                <a:cs typeface="Lato"/>
                <a:sym typeface="Lato"/>
              </a:rPr>
              <a:t>Protection across GMail and Gsuite including:</a:t>
            </a:r>
            <a:endParaRPr lang="en-US" sz="1000" b="1">
              <a:solidFill>
                <a:srgbClr val="0000FF"/>
              </a:solidFill>
              <a:highlight>
                <a:srgbClr val="FFFFFF"/>
              </a:highlight>
              <a:latin typeface="Lato"/>
              <a:ea typeface="Lato"/>
              <a:cs typeface="Lato"/>
              <a:sym typeface="Lato"/>
            </a:endParaRPr>
          </a:p>
          <a:p>
            <a:pPr marL="228600" marR="0" lvl="0" indent="-162560" algn="l" rtl="0">
              <a:lnSpc>
                <a:spcPct val="100000"/>
              </a:lnSpc>
              <a:spcBef>
                <a:spcPts val="600"/>
              </a:spcBef>
              <a:spcAft>
                <a:spcPts val="0"/>
              </a:spcAft>
              <a:buClr>
                <a:srgbClr val="0000FF"/>
              </a:buClr>
              <a:buSzPts val="1000"/>
              <a:buChar char="•"/>
            </a:pPr>
            <a:r>
              <a:rPr lang="en-US" sz="1000" b="1">
                <a:solidFill>
                  <a:srgbClr val="0000FF"/>
                </a:solidFill>
                <a:highlight>
                  <a:srgbClr val="FFFFFF"/>
                </a:highlight>
                <a:latin typeface="Lato"/>
                <a:ea typeface="Lato"/>
                <a:cs typeface="Lato"/>
                <a:sym typeface="Lato"/>
              </a:rPr>
              <a:t>Emails along with the attachments and all metadata</a:t>
            </a:r>
          </a:p>
          <a:p>
            <a:pPr marL="228600" marR="0" lvl="0" indent="-162560" algn="l" rtl="0">
              <a:lnSpc>
                <a:spcPct val="100000"/>
              </a:lnSpc>
              <a:spcBef>
                <a:spcPts val="600"/>
              </a:spcBef>
              <a:spcAft>
                <a:spcPts val="0"/>
              </a:spcAft>
              <a:buClr>
                <a:srgbClr val="0000FF"/>
              </a:buClr>
              <a:buSzPts val="1000"/>
              <a:buChar char="•"/>
            </a:pPr>
            <a:r>
              <a:rPr lang="en-US" sz="1000" b="1">
                <a:solidFill>
                  <a:srgbClr val="0000FF"/>
                </a:solidFill>
                <a:highlight>
                  <a:srgbClr val="FFFFFF"/>
                </a:highlight>
                <a:latin typeface="Lato"/>
                <a:ea typeface="Lato"/>
                <a:cs typeface="Lato"/>
                <a:sym typeface="Lato"/>
              </a:rPr>
              <a:t>Calendar events along with links to the attachments</a:t>
            </a:r>
          </a:p>
          <a:p>
            <a:pPr marL="228600" marR="0" lvl="0" indent="-162560" algn="l" rtl="0">
              <a:lnSpc>
                <a:spcPct val="100000"/>
              </a:lnSpc>
              <a:spcBef>
                <a:spcPts val="600"/>
              </a:spcBef>
              <a:spcAft>
                <a:spcPts val="0"/>
              </a:spcAft>
              <a:buClr>
                <a:srgbClr val="0000FF"/>
              </a:buClr>
              <a:buSzPts val="1000"/>
              <a:buChar char="•"/>
            </a:pPr>
            <a:r>
              <a:rPr lang="en-US" sz="1000" b="1">
                <a:solidFill>
                  <a:srgbClr val="0000FF"/>
                </a:solidFill>
                <a:highlight>
                  <a:srgbClr val="FFFFFF"/>
                </a:highlight>
                <a:latin typeface="Lato"/>
                <a:ea typeface="Lato"/>
                <a:cs typeface="Lato"/>
                <a:sym typeface="Lato"/>
              </a:rPr>
              <a:t>All Contacts details</a:t>
            </a:r>
          </a:p>
          <a:p>
            <a:pPr marL="228600" marR="0" lvl="0" indent="-190500" algn="l" rtl="0">
              <a:lnSpc>
                <a:spcPct val="100000"/>
              </a:lnSpc>
              <a:spcBef>
                <a:spcPts val="600"/>
              </a:spcBef>
              <a:spcAft>
                <a:spcPts val="0"/>
              </a:spcAft>
              <a:buClr>
                <a:schemeClr val="dk2"/>
              </a:buClr>
              <a:buSzPts val="1440"/>
              <a:buFont typeface="Arial"/>
              <a:buChar char="•"/>
            </a:pPr>
            <a:r>
              <a:rPr lang="en-US" sz="1000" b="1">
                <a:solidFill>
                  <a:srgbClr val="0000FF"/>
                </a:solidFill>
                <a:highlight>
                  <a:srgbClr val="FFFFFF"/>
                </a:highlight>
                <a:latin typeface="Lato"/>
                <a:ea typeface="Lato"/>
                <a:cs typeface="Lato"/>
                <a:sym typeface="Lato"/>
              </a:rPr>
              <a:t>All GDrive contents, permissions, metadata</a:t>
            </a:r>
            <a:br>
              <a:rPr lang="en-US" sz="1150">
                <a:solidFill>
                  <a:srgbClr val="333333"/>
                </a:solidFill>
                <a:highlight>
                  <a:srgbClr val="FFFFFF"/>
                </a:highlight>
                <a:latin typeface="Lato"/>
                <a:ea typeface="Lato"/>
                <a:cs typeface="Lato"/>
                <a:sym typeface="Lato"/>
              </a:rPr>
            </a:br>
            <a:endParaRPr lang="en-US" sz="1150" i="1">
              <a:solidFill>
                <a:srgbClr val="666666"/>
              </a:solidFill>
              <a:highlight>
                <a:srgbClr val="FBF5DB"/>
              </a:highlight>
              <a:latin typeface="Lato"/>
              <a:ea typeface="Lato"/>
              <a:cs typeface="Lato"/>
              <a:sym typeface="Lato"/>
            </a:endParaRPr>
          </a:p>
          <a:p>
            <a:pPr marL="914400" lvl="0" indent="0" algn="l" rtl="0">
              <a:lnSpc>
                <a:spcPct val="140000"/>
              </a:lnSpc>
              <a:spcBef>
                <a:spcPts val="4100"/>
              </a:spcBef>
              <a:spcAft>
                <a:spcPts val="0"/>
              </a:spcAft>
              <a:buNone/>
            </a:pPr>
            <a:endParaRPr lang="en-US" sz="1150">
              <a:solidFill>
                <a:srgbClr val="333333"/>
              </a:solidFill>
              <a:highlight>
                <a:srgbClr val="FFFFFF"/>
              </a:highlight>
              <a:latin typeface="Lato"/>
              <a:ea typeface="Lato"/>
              <a:cs typeface="Lato"/>
              <a:sym typeface="Lato"/>
            </a:endParaRPr>
          </a:p>
          <a:p>
            <a:pPr marL="457200" marR="0" lvl="0" indent="0" algn="l" rtl="0">
              <a:lnSpc>
                <a:spcPct val="100000"/>
              </a:lnSpc>
              <a:spcBef>
                <a:spcPts val="4100"/>
              </a:spcBef>
              <a:spcAft>
                <a:spcPts val="600"/>
              </a:spcAft>
              <a:buNone/>
            </a:pPr>
            <a:endParaRPr lang="en-US" sz="1200">
              <a:solidFill>
                <a:schemeClr val="dk2"/>
              </a:solidFill>
              <a:latin typeface="Lato"/>
              <a:ea typeface="Lato"/>
              <a:cs typeface="Lato"/>
              <a:sym typeface="Lato"/>
            </a:endParaRPr>
          </a:p>
        </p:txBody>
      </p:sp>
      <p:cxnSp>
        <p:nvCxnSpPr>
          <p:cNvPr id="21" name="Google Shape;691;p37">
            <a:extLst>
              <a:ext uri="{FF2B5EF4-FFF2-40B4-BE49-F238E27FC236}">
                <a16:creationId xmlns:a16="http://schemas.microsoft.com/office/drawing/2014/main" id="{864F292A-F12D-4A3D-B0ED-D1FFB580F870}"/>
              </a:ext>
            </a:extLst>
          </p:cNvPr>
          <p:cNvCxnSpPr/>
          <p:nvPr/>
        </p:nvCxnSpPr>
        <p:spPr>
          <a:xfrm>
            <a:off x="2602348" y="1091222"/>
            <a:ext cx="0" cy="3394321"/>
          </a:xfrm>
          <a:prstGeom prst="straightConnector1">
            <a:avLst/>
          </a:prstGeom>
          <a:noFill/>
          <a:ln w="9525" cap="flat" cmpd="sng">
            <a:solidFill>
              <a:srgbClr val="D8D8D8"/>
            </a:solidFill>
            <a:prstDash val="solid"/>
            <a:round/>
            <a:headEnd type="none" w="sm" len="sm"/>
            <a:tailEnd type="none" w="sm" len="sm"/>
          </a:ln>
        </p:spPr>
      </p:cxnSp>
      <p:cxnSp>
        <p:nvCxnSpPr>
          <p:cNvPr id="22" name="Google Shape;692;p37">
            <a:extLst>
              <a:ext uri="{FF2B5EF4-FFF2-40B4-BE49-F238E27FC236}">
                <a16:creationId xmlns:a16="http://schemas.microsoft.com/office/drawing/2014/main" id="{36F19586-89E6-47E5-8841-B2ED1BB99F3C}"/>
              </a:ext>
            </a:extLst>
          </p:cNvPr>
          <p:cNvCxnSpPr/>
          <p:nvPr/>
        </p:nvCxnSpPr>
        <p:spPr>
          <a:xfrm>
            <a:off x="5409159" y="1091222"/>
            <a:ext cx="0" cy="3394321"/>
          </a:xfrm>
          <a:prstGeom prst="straightConnector1">
            <a:avLst/>
          </a:prstGeom>
          <a:noFill/>
          <a:ln w="9525" cap="flat" cmpd="sng">
            <a:solidFill>
              <a:srgbClr val="D8D8D8"/>
            </a:solidFill>
            <a:prstDash val="solid"/>
            <a:round/>
            <a:headEnd type="none" w="sm" len="sm"/>
            <a:tailEnd type="none" w="sm" len="sm"/>
          </a:ln>
        </p:spPr>
      </p:cxnSp>
      <p:pic>
        <p:nvPicPr>
          <p:cNvPr id="23" name="Google Shape;693;p37">
            <a:extLst>
              <a:ext uri="{FF2B5EF4-FFF2-40B4-BE49-F238E27FC236}">
                <a16:creationId xmlns:a16="http://schemas.microsoft.com/office/drawing/2014/main" id="{3060B0A2-B50D-44A9-B070-A7293CB611BC}"/>
              </a:ext>
            </a:extLst>
          </p:cNvPr>
          <p:cNvPicPr preferRelativeResize="0"/>
          <p:nvPr/>
        </p:nvPicPr>
        <p:blipFill rotWithShape="1">
          <a:blip r:embed="rId3">
            <a:alphaModFix/>
          </a:blip>
          <a:srcRect/>
          <a:stretch/>
        </p:blipFill>
        <p:spPr>
          <a:xfrm>
            <a:off x="447856" y="875162"/>
            <a:ext cx="1967420" cy="722298"/>
          </a:xfrm>
          <a:prstGeom prst="rect">
            <a:avLst/>
          </a:prstGeom>
          <a:noFill/>
          <a:ln>
            <a:noFill/>
          </a:ln>
        </p:spPr>
      </p:pic>
      <p:pic>
        <p:nvPicPr>
          <p:cNvPr id="24" name="Google Shape;694;p37">
            <a:extLst>
              <a:ext uri="{FF2B5EF4-FFF2-40B4-BE49-F238E27FC236}">
                <a16:creationId xmlns:a16="http://schemas.microsoft.com/office/drawing/2014/main" id="{AFC44670-082C-4735-BF18-8102C83C053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7366" y="624487"/>
            <a:ext cx="978206" cy="686194"/>
          </a:xfrm>
          <a:prstGeom prst="rect">
            <a:avLst/>
          </a:prstGeom>
          <a:noFill/>
          <a:ln>
            <a:noFill/>
          </a:ln>
        </p:spPr>
      </p:pic>
    </p:spTree>
    <p:extLst>
      <p:ext uri="{BB962C8B-B14F-4D97-AF65-F5344CB8AC3E}">
        <p14:creationId xmlns:p14="http://schemas.microsoft.com/office/powerpoint/2010/main" val="316720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F58A2-82FA-91CE-DAF3-6C9B0DC46E84}"/>
              </a:ext>
            </a:extLst>
          </p:cNvPr>
          <p:cNvPicPr>
            <a:picLocks noChangeAspect="1"/>
          </p:cNvPicPr>
          <p:nvPr/>
        </p:nvPicPr>
        <p:blipFill>
          <a:blip r:embed="rId2"/>
          <a:stretch>
            <a:fillRect/>
          </a:stretch>
        </p:blipFill>
        <p:spPr>
          <a:xfrm>
            <a:off x="179512" y="97743"/>
            <a:ext cx="8483898" cy="4948014"/>
          </a:xfrm>
          <a:prstGeom prst="rect">
            <a:avLst/>
          </a:prstGeom>
        </p:spPr>
      </p:pic>
    </p:spTree>
    <p:extLst>
      <p:ext uri="{BB962C8B-B14F-4D97-AF65-F5344CB8AC3E}">
        <p14:creationId xmlns:p14="http://schemas.microsoft.com/office/powerpoint/2010/main" val="349800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6D882-2E14-446F-B13F-9F25F859123D}"/>
              </a:ext>
            </a:extLst>
          </p:cNvPr>
          <p:cNvPicPr>
            <a:picLocks noChangeAspect="1"/>
          </p:cNvPicPr>
          <p:nvPr/>
        </p:nvPicPr>
        <p:blipFill>
          <a:blip r:embed="rId2"/>
          <a:stretch>
            <a:fillRect/>
          </a:stretch>
        </p:blipFill>
        <p:spPr>
          <a:xfrm>
            <a:off x="251520" y="195486"/>
            <a:ext cx="8244408" cy="3409027"/>
          </a:xfrm>
          <a:prstGeom prst="rect">
            <a:avLst/>
          </a:prstGeom>
        </p:spPr>
      </p:pic>
    </p:spTree>
    <p:extLst>
      <p:ext uri="{BB962C8B-B14F-4D97-AF65-F5344CB8AC3E}">
        <p14:creationId xmlns:p14="http://schemas.microsoft.com/office/powerpoint/2010/main" val="418042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EA75D2-B6FC-4396-9504-006BEC605C29}"/>
              </a:ext>
            </a:extLst>
          </p:cNvPr>
          <p:cNvPicPr>
            <a:picLocks noChangeAspect="1"/>
          </p:cNvPicPr>
          <p:nvPr/>
        </p:nvPicPr>
        <p:blipFill>
          <a:blip r:embed="rId2"/>
          <a:stretch>
            <a:fillRect/>
          </a:stretch>
        </p:blipFill>
        <p:spPr>
          <a:xfrm>
            <a:off x="107504" y="195486"/>
            <a:ext cx="8655182" cy="4579094"/>
          </a:xfrm>
          <a:prstGeom prst="rect">
            <a:avLst/>
          </a:prstGeom>
        </p:spPr>
      </p:pic>
    </p:spTree>
    <p:extLst>
      <p:ext uri="{BB962C8B-B14F-4D97-AF65-F5344CB8AC3E}">
        <p14:creationId xmlns:p14="http://schemas.microsoft.com/office/powerpoint/2010/main" val="201711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D58D8B-874F-4D55-9804-F7967013AE14}"/>
              </a:ext>
            </a:extLst>
          </p:cNvPr>
          <p:cNvPicPr>
            <a:picLocks noChangeAspect="1"/>
          </p:cNvPicPr>
          <p:nvPr/>
        </p:nvPicPr>
        <p:blipFill>
          <a:blip r:embed="rId2"/>
          <a:stretch>
            <a:fillRect/>
          </a:stretch>
        </p:blipFill>
        <p:spPr>
          <a:xfrm>
            <a:off x="107504" y="195486"/>
            <a:ext cx="8532440" cy="4201485"/>
          </a:xfrm>
          <a:prstGeom prst="rect">
            <a:avLst/>
          </a:prstGeom>
        </p:spPr>
      </p:pic>
    </p:spTree>
    <p:extLst>
      <p:ext uri="{BB962C8B-B14F-4D97-AF65-F5344CB8AC3E}">
        <p14:creationId xmlns:p14="http://schemas.microsoft.com/office/powerpoint/2010/main" val="395929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991198-EFE0-44CD-AFEC-C59AE928FFFA}"/>
              </a:ext>
            </a:extLst>
          </p:cNvPr>
          <p:cNvPicPr>
            <a:picLocks noChangeAspect="1"/>
          </p:cNvPicPr>
          <p:nvPr/>
        </p:nvPicPr>
        <p:blipFill>
          <a:blip r:embed="rId2"/>
          <a:stretch>
            <a:fillRect/>
          </a:stretch>
        </p:blipFill>
        <p:spPr>
          <a:xfrm>
            <a:off x="179512" y="32614"/>
            <a:ext cx="8393964" cy="4111826"/>
          </a:xfrm>
          <a:prstGeom prst="rect">
            <a:avLst/>
          </a:prstGeom>
        </p:spPr>
      </p:pic>
    </p:spTree>
    <p:extLst>
      <p:ext uri="{BB962C8B-B14F-4D97-AF65-F5344CB8AC3E}">
        <p14:creationId xmlns:p14="http://schemas.microsoft.com/office/powerpoint/2010/main" val="8134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CFCD0-5884-C895-0A34-4E07B1D4D57B}"/>
              </a:ext>
            </a:extLst>
          </p:cNvPr>
          <p:cNvPicPr>
            <a:picLocks noChangeAspect="1"/>
          </p:cNvPicPr>
          <p:nvPr/>
        </p:nvPicPr>
        <p:blipFill>
          <a:blip r:embed="rId2"/>
          <a:stretch>
            <a:fillRect/>
          </a:stretch>
        </p:blipFill>
        <p:spPr>
          <a:xfrm>
            <a:off x="35496" y="123478"/>
            <a:ext cx="8772910" cy="4661684"/>
          </a:xfrm>
          <a:prstGeom prst="rect">
            <a:avLst/>
          </a:prstGeom>
        </p:spPr>
      </p:pic>
    </p:spTree>
    <p:extLst>
      <p:ext uri="{BB962C8B-B14F-4D97-AF65-F5344CB8AC3E}">
        <p14:creationId xmlns:p14="http://schemas.microsoft.com/office/powerpoint/2010/main" val="9866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BB19E-6CFA-4F03-B3B8-EAA4548FE06D}"/>
              </a:ext>
            </a:extLst>
          </p:cNvPr>
          <p:cNvPicPr>
            <a:picLocks noChangeAspect="1"/>
          </p:cNvPicPr>
          <p:nvPr/>
        </p:nvPicPr>
        <p:blipFill>
          <a:blip r:embed="rId2"/>
          <a:stretch>
            <a:fillRect/>
          </a:stretch>
        </p:blipFill>
        <p:spPr>
          <a:xfrm>
            <a:off x="107504" y="123478"/>
            <a:ext cx="8438482" cy="4752528"/>
          </a:xfrm>
          <a:prstGeom prst="rect">
            <a:avLst/>
          </a:prstGeom>
        </p:spPr>
      </p:pic>
    </p:spTree>
    <p:extLst>
      <p:ext uri="{BB962C8B-B14F-4D97-AF65-F5344CB8AC3E}">
        <p14:creationId xmlns:p14="http://schemas.microsoft.com/office/powerpoint/2010/main" val="139695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398F38-2BB5-494B-987E-6CAB5C8777C8}"/>
              </a:ext>
            </a:extLst>
          </p:cNvPr>
          <p:cNvPicPr>
            <a:picLocks noChangeAspect="1"/>
          </p:cNvPicPr>
          <p:nvPr/>
        </p:nvPicPr>
        <p:blipFill>
          <a:blip r:embed="rId2"/>
          <a:stretch>
            <a:fillRect/>
          </a:stretch>
        </p:blipFill>
        <p:spPr>
          <a:xfrm>
            <a:off x="611560" y="339502"/>
            <a:ext cx="3504549" cy="2808312"/>
          </a:xfrm>
          <a:prstGeom prst="rect">
            <a:avLst/>
          </a:prstGeom>
        </p:spPr>
      </p:pic>
      <p:sp>
        <p:nvSpPr>
          <p:cNvPr id="2" name="TextBox 1">
            <a:extLst>
              <a:ext uri="{FF2B5EF4-FFF2-40B4-BE49-F238E27FC236}">
                <a16:creationId xmlns:a16="http://schemas.microsoft.com/office/drawing/2014/main" id="{E1C94539-4A02-5D83-B557-A1505E83EAEF}"/>
              </a:ext>
            </a:extLst>
          </p:cNvPr>
          <p:cNvSpPr txBox="1"/>
          <p:nvPr/>
        </p:nvSpPr>
        <p:spPr>
          <a:xfrm>
            <a:off x="3419872" y="627534"/>
            <a:ext cx="4648997" cy="4154984"/>
          </a:xfrm>
          <a:prstGeom prst="rect">
            <a:avLst/>
          </a:prstGeom>
          <a:solidFill>
            <a:srgbClr val="FFFFCC"/>
          </a:solidFill>
        </p:spPr>
        <p:txBody>
          <a:bodyPr wrap="square" rtlCol="0">
            <a:spAutoFit/>
          </a:bodyPr>
          <a:lstStyle/>
          <a:p>
            <a:pPr lvl="0">
              <a:buClr>
                <a:prstClr val="white"/>
              </a:buClr>
              <a:defRPr/>
            </a:pPr>
            <a:r>
              <a:rPr lang="pl-PL" sz="2400" dirty="0" err="1">
                <a:solidFill>
                  <a:srgbClr val="C00000"/>
                </a:solidFill>
                <a:latin typeface="Montserrat"/>
              </a:rPr>
              <a:t>Examples</a:t>
            </a:r>
            <a:r>
              <a:rPr lang="pl-PL" sz="2400" dirty="0">
                <a:solidFill>
                  <a:srgbClr val="C00000"/>
                </a:solidFill>
                <a:latin typeface="Montserrat"/>
              </a:rPr>
              <a:t>:</a:t>
            </a:r>
          </a:p>
          <a:p>
            <a:pPr marL="342900" lvl="0" indent="-342900">
              <a:buClr>
                <a:prstClr val="white"/>
              </a:buClr>
              <a:buFont typeface="Arial" panose="020B0604020202020204" pitchFamily="34" charset="0"/>
              <a:buChar char="•"/>
              <a:defRPr/>
            </a:pPr>
            <a:r>
              <a:rPr lang="pl-PL" sz="2400" dirty="0">
                <a:solidFill>
                  <a:srgbClr val="C00000"/>
                </a:solidFill>
                <a:latin typeface="Montserrat"/>
              </a:rPr>
              <a:t>System </a:t>
            </a:r>
            <a:r>
              <a:rPr lang="pl-PL" sz="2400" dirty="0" err="1">
                <a:solidFill>
                  <a:srgbClr val="C00000"/>
                </a:solidFill>
                <a:latin typeface="Montserrat"/>
              </a:rPr>
              <a:t>learns</a:t>
            </a:r>
            <a:r>
              <a:rPr lang="pl-PL" sz="2400" dirty="0">
                <a:solidFill>
                  <a:srgbClr val="C00000"/>
                </a:solidFill>
                <a:latin typeface="Montserrat"/>
              </a:rPr>
              <a:t> </a:t>
            </a:r>
            <a:r>
              <a:rPr lang="pl-PL" sz="2400" dirty="0" err="1">
                <a:solidFill>
                  <a:srgbClr val="C00000"/>
                </a:solidFill>
                <a:latin typeface="Montserrat"/>
              </a:rPr>
              <a:t>user</a:t>
            </a:r>
            <a:r>
              <a:rPr lang="pl-PL" sz="2400" dirty="0">
                <a:solidFill>
                  <a:srgbClr val="C00000"/>
                </a:solidFill>
                <a:latin typeface="Montserrat"/>
              </a:rPr>
              <a:t> </a:t>
            </a:r>
            <a:r>
              <a:rPr lang="pl-PL" sz="2400" dirty="0" err="1">
                <a:solidFill>
                  <a:srgbClr val="C00000"/>
                </a:solidFill>
                <a:latin typeface="Montserrat"/>
              </a:rPr>
              <a:t>behaviour</a:t>
            </a:r>
            <a:br>
              <a:rPr lang="pl-PL" sz="2400" dirty="0">
                <a:solidFill>
                  <a:srgbClr val="C00000"/>
                </a:solidFill>
                <a:latin typeface="Montserrat"/>
              </a:rPr>
            </a:br>
            <a:r>
              <a:rPr lang="pl-PL" sz="2400" dirty="0" err="1">
                <a:solidFill>
                  <a:srgbClr val="C00000"/>
                </a:solidFill>
                <a:latin typeface="Montserrat"/>
              </a:rPr>
              <a:t>f.e</a:t>
            </a:r>
            <a:r>
              <a:rPr lang="pl-PL" sz="2400" dirty="0">
                <a:solidFill>
                  <a:srgbClr val="C00000"/>
                </a:solidFill>
                <a:latin typeface="Montserrat"/>
              </a:rPr>
              <a:t>. in </a:t>
            </a:r>
            <a:r>
              <a:rPr lang="pl-PL" sz="2400" dirty="0" err="1">
                <a:solidFill>
                  <a:srgbClr val="C00000"/>
                </a:solidFill>
                <a:latin typeface="Montserrat"/>
              </a:rPr>
              <a:t>specific</a:t>
            </a:r>
            <a:r>
              <a:rPr lang="pl-PL" sz="2400" dirty="0">
                <a:solidFill>
                  <a:srgbClr val="C00000"/>
                </a:solidFill>
                <a:latin typeface="Montserrat"/>
              </a:rPr>
              <a:t> </a:t>
            </a:r>
            <a:r>
              <a:rPr lang="pl-PL" sz="2400" dirty="0" err="1">
                <a:solidFill>
                  <a:srgbClr val="C00000"/>
                </a:solidFill>
                <a:latin typeface="Montserrat"/>
              </a:rPr>
              <a:t>folders</a:t>
            </a:r>
            <a:r>
              <a:rPr lang="pl-PL" sz="2400" dirty="0">
                <a:solidFill>
                  <a:srgbClr val="C00000"/>
                </a:solidFill>
                <a:latin typeface="Montserrat"/>
              </a:rPr>
              <a:t> </a:t>
            </a:r>
            <a:r>
              <a:rPr lang="pl-PL" sz="2400" dirty="0" err="1">
                <a:solidFill>
                  <a:srgbClr val="C00000"/>
                </a:solidFill>
                <a:latin typeface="Montserrat"/>
              </a:rPr>
              <a:t>there</a:t>
            </a:r>
            <a:r>
              <a:rPr lang="pl-PL" sz="2400" dirty="0">
                <a:solidFill>
                  <a:srgbClr val="C00000"/>
                </a:solidFill>
                <a:latin typeface="Montserrat"/>
              </a:rPr>
              <a:t> </a:t>
            </a:r>
            <a:r>
              <a:rPr lang="pl-PL" sz="2400" dirty="0" err="1">
                <a:solidFill>
                  <a:srgbClr val="C00000"/>
                </a:solidFill>
                <a:latin typeface="Montserrat"/>
              </a:rPr>
              <a:t>are</a:t>
            </a:r>
            <a:r>
              <a:rPr lang="pl-PL" sz="2400" dirty="0">
                <a:solidFill>
                  <a:srgbClr val="C00000"/>
                </a:solidFill>
                <a:latin typeface="Montserrat"/>
              </a:rPr>
              <a:t> </a:t>
            </a:r>
            <a:r>
              <a:rPr lang="pl-PL" sz="2400" dirty="0" err="1">
                <a:solidFill>
                  <a:srgbClr val="C00000"/>
                </a:solidFill>
                <a:latin typeface="Montserrat"/>
              </a:rPr>
              <a:t>daily</a:t>
            </a:r>
            <a:r>
              <a:rPr lang="pl-PL" sz="2400" dirty="0">
                <a:solidFill>
                  <a:srgbClr val="C00000"/>
                </a:solidFill>
                <a:latin typeface="Montserrat"/>
              </a:rPr>
              <a:t> 5 </a:t>
            </a:r>
            <a:r>
              <a:rPr lang="pl-PL" sz="2400" dirty="0" err="1">
                <a:solidFill>
                  <a:srgbClr val="C00000"/>
                </a:solidFill>
                <a:latin typeface="Montserrat"/>
              </a:rPr>
              <a:t>new</a:t>
            </a:r>
            <a:r>
              <a:rPr lang="pl-PL" sz="2400" dirty="0">
                <a:solidFill>
                  <a:srgbClr val="C00000"/>
                </a:solidFill>
                <a:latin typeface="Montserrat"/>
              </a:rPr>
              <a:t> </a:t>
            </a:r>
            <a:r>
              <a:rPr lang="pl-PL" sz="2400" dirty="0" err="1">
                <a:solidFill>
                  <a:srgbClr val="C00000"/>
                </a:solidFill>
                <a:latin typeface="Montserrat"/>
              </a:rPr>
              <a:t>files</a:t>
            </a:r>
            <a:endParaRPr lang="pl-PL" sz="2400" dirty="0">
              <a:solidFill>
                <a:srgbClr val="C00000"/>
              </a:solidFill>
              <a:latin typeface="Montserrat"/>
            </a:endParaRPr>
          </a:p>
          <a:p>
            <a:pPr marL="342900" lvl="0" indent="-342900">
              <a:buClr>
                <a:prstClr val="white"/>
              </a:buClr>
              <a:buFont typeface="Arial" panose="020B0604020202020204" pitchFamily="34" charset="0"/>
              <a:buChar char="•"/>
              <a:defRPr/>
            </a:pPr>
            <a:r>
              <a:rPr lang="pl-PL" sz="2400" dirty="0" err="1">
                <a:solidFill>
                  <a:srgbClr val="C00000"/>
                </a:solidFill>
                <a:latin typeface="Montserrat"/>
              </a:rPr>
              <a:t>If</a:t>
            </a:r>
            <a:r>
              <a:rPr lang="pl-PL" sz="2400" dirty="0">
                <a:solidFill>
                  <a:srgbClr val="C00000"/>
                </a:solidFill>
                <a:latin typeface="Montserrat"/>
              </a:rPr>
              <a:t> </a:t>
            </a:r>
            <a:r>
              <a:rPr lang="pl-PL" sz="2400" dirty="0" err="1">
                <a:solidFill>
                  <a:srgbClr val="C00000"/>
                </a:solidFill>
                <a:latin typeface="Montserrat"/>
              </a:rPr>
              <a:t>something</a:t>
            </a:r>
            <a:r>
              <a:rPr lang="pl-PL" sz="2400" dirty="0">
                <a:solidFill>
                  <a:srgbClr val="C00000"/>
                </a:solidFill>
                <a:latin typeface="Montserrat"/>
              </a:rPr>
              <a:t> </a:t>
            </a:r>
            <a:r>
              <a:rPr lang="pl-PL" sz="2400" dirty="0" err="1">
                <a:solidFill>
                  <a:srgbClr val="C00000"/>
                </a:solidFill>
                <a:latin typeface="Montserrat"/>
              </a:rPr>
              <a:t>unsual</a:t>
            </a:r>
            <a:r>
              <a:rPr lang="pl-PL" sz="2400" dirty="0">
                <a:solidFill>
                  <a:srgbClr val="C00000"/>
                </a:solidFill>
                <a:latin typeface="Montserrat"/>
              </a:rPr>
              <a:t> </a:t>
            </a:r>
            <a:r>
              <a:rPr lang="pl-PL" sz="2400" dirty="0" err="1">
                <a:solidFill>
                  <a:srgbClr val="C00000"/>
                </a:solidFill>
                <a:latin typeface="Montserrat"/>
              </a:rPr>
              <a:t>happens</a:t>
            </a:r>
            <a:r>
              <a:rPr lang="pl-PL" sz="2400" dirty="0">
                <a:solidFill>
                  <a:srgbClr val="C00000"/>
                </a:solidFill>
                <a:latin typeface="Montserrat"/>
              </a:rPr>
              <a:t> we </a:t>
            </a:r>
            <a:r>
              <a:rPr lang="pl-PL" sz="2400" dirty="0" err="1">
                <a:solidFill>
                  <a:srgbClr val="C00000"/>
                </a:solidFill>
                <a:latin typeface="Montserrat"/>
              </a:rPr>
              <a:t>are</a:t>
            </a:r>
            <a:r>
              <a:rPr lang="pl-PL" sz="2400" dirty="0">
                <a:solidFill>
                  <a:srgbClr val="C00000"/>
                </a:solidFill>
                <a:latin typeface="Montserrat"/>
              </a:rPr>
              <a:t> </a:t>
            </a:r>
            <a:r>
              <a:rPr lang="pl-PL" sz="2400" dirty="0" err="1">
                <a:solidFill>
                  <a:srgbClr val="C00000"/>
                </a:solidFill>
                <a:latin typeface="Montserrat"/>
              </a:rPr>
              <a:t>informed</a:t>
            </a:r>
            <a:r>
              <a:rPr lang="pl-PL" sz="2400" dirty="0">
                <a:solidFill>
                  <a:srgbClr val="C00000"/>
                </a:solidFill>
                <a:latin typeface="Montserrat"/>
              </a:rPr>
              <a:t> – </a:t>
            </a:r>
            <a:r>
              <a:rPr lang="pl-PL" sz="2400" dirty="0" err="1">
                <a:solidFill>
                  <a:srgbClr val="C00000"/>
                </a:solidFill>
                <a:latin typeface="Montserrat"/>
              </a:rPr>
              <a:t>graph</a:t>
            </a:r>
            <a:r>
              <a:rPr lang="pl-PL" sz="2400" dirty="0">
                <a:solidFill>
                  <a:srgbClr val="C00000"/>
                </a:solidFill>
                <a:latin typeface="Montserrat"/>
              </a:rPr>
              <a:t> and </a:t>
            </a:r>
            <a:r>
              <a:rPr lang="pl-PL" sz="2400" dirty="0" err="1">
                <a:solidFill>
                  <a:srgbClr val="C00000"/>
                </a:solidFill>
                <a:latin typeface="Montserrat"/>
              </a:rPr>
              <a:t>alerts</a:t>
            </a:r>
            <a:br>
              <a:rPr lang="pl-PL" sz="2400" dirty="0">
                <a:solidFill>
                  <a:srgbClr val="C00000"/>
                </a:solidFill>
                <a:latin typeface="Montserrat"/>
              </a:rPr>
            </a:br>
            <a:r>
              <a:rPr lang="pl-PL" sz="2400" dirty="0" err="1">
                <a:solidFill>
                  <a:srgbClr val="C00000"/>
                </a:solidFill>
                <a:latin typeface="Montserrat"/>
              </a:rPr>
              <a:t>f.e</a:t>
            </a:r>
            <a:r>
              <a:rPr lang="pl-PL" sz="2400" dirty="0">
                <a:solidFill>
                  <a:srgbClr val="C00000"/>
                </a:solidFill>
                <a:latin typeface="Montserrat"/>
              </a:rPr>
              <a:t> a lot of </a:t>
            </a:r>
            <a:r>
              <a:rPr lang="pl-PL" sz="2400" dirty="0" err="1">
                <a:solidFill>
                  <a:srgbClr val="C00000"/>
                </a:solidFill>
                <a:latin typeface="Montserrat"/>
              </a:rPr>
              <a:t>files</a:t>
            </a:r>
            <a:r>
              <a:rPr lang="pl-PL" sz="2400" dirty="0">
                <a:solidFill>
                  <a:srgbClr val="C00000"/>
                </a:solidFill>
                <a:latin typeface="Montserrat"/>
              </a:rPr>
              <a:t> </a:t>
            </a:r>
            <a:r>
              <a:rPr lang="pl-PL" sz="2400" dirty="0" err="1">
                <a:solidFill>
                  <a:srgbClr val="C00000"/>
                </a:solidFill>
                <a:latin typeface="Montserrat"/>
              </a:rPr>
              <a:t>change</a:t>
            </a:r>
            <a:r>
              <a:rPr lang="pl-PL" sz="2400" dirty="0">
                <a:solidFill>
                  <a:srgbClr val="C00000"/>
                </a:solidFill>
                <a:latin typeface="Montserrat"/>
              </a:rPr>
              <a:t>, </a:t>
            </a:r>
            <a:r>
              <a:rPr lang="pl-PL" sz="2400" dirty="0" err="1">
                <a:solidFill>
                  <a:srgbClr val="C00000"/>
                </a:solidFill>
                <a:latin typeface="Montserrat"/>
              </a:rPr>
              <a:t>moved</a:t>
            </a:r>
            <a:r>
              <a:rPr lang="pl-PL" sz="2400" dirty="0">
                <a:solidFill>
                  <a:srgbClr val="C00000"/>
                </a:solidFill>
                <a:latin typeface="Montserrat"/>
              </a:rPr>
              <a:t>, </a:t>
            </a:r>
            <a:r>
              <a:rPr lang="pl-PL" sz="2400" dirty="0" err="1">
                <a:solidFill>
                  <a:srgbClr val="C00000"/>
                </a:solidFill>
                <a:latin typeface="Montserrat"/>
              </a:rPr>
              <a:t>modified</a:t>
            </a:r>
            <a:r>
              <a:rPr lang="pl-PL" sz="2400" dirty="0">
                <a:solidFill>
                  <a:srgbClr val="C00000"/>
                </a:solidFill>
                <a:latin typeface="Montserrat"/>
              </a:rPr>
              <a:t>, </a:t>
            </a:r>
            <a:r>
              <a:rPr lang="pl-PL" sz="2400" dirty="0" err="1">
                <a:solidFill>
                  <a:srgbClr val="C00000"/>
                </a:solidFill>
                <a:latin typeface="Montserrat"/>
              </a:rPr>
              <a:t>created</a:t>
            </a:r>
            <a:endParaRPr lang="pl-PL" sz="2400" dirty="0">
              <a:solidFill>
                <a:srgbClr val="C00000"/>
              </a:solidFill>
              <a:latin typeface="Montserrat"/>
            </a:endParaRPr>
          </a:p>
          <a:p>
            <a:pPr lvl="0">
              <a:buClr>
                <a:prstClr val="white"/>
              </a:buClr>
              <a:defRPr/>
            </a:pPr>
            <a:endParaRPr lang="en-US" sz="2400" dirty="0">
              <a:solidFill>
                <a:srgbClr val="C00000"/>
              </a:solidFill>
              <a:latin typeface="Montserrat"/>
            </a:endParaRPr>
          </a:p>
        </p:txBody>
      </p:sp>
    </p:spTree>
    <p:extLst>
      <p:ext uri="{BB962C8B-B14F-4D97-AF65-F5344CB8AC3E}">
        <p14:creationId xmlns:p14="http://schemas.microsoft.com/office/powerpoint/2010/main" val="312732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5FB405-F8C5-05FF-08E8-4C3A29A33BE0}"/>
              </a:ext>
            </a:extLst>
          </p:cNvPr>
          <p:cNvPicPr>
            <a:picLocks noChangeAspect="1"/>
          </p:cNvPicPr>
          <p:nvPr/>
        </p:nvPicPr>
        <p:blipFill>
          <a:blip r:embed="rId2"/>
          <a:stretch>
            <a:fillRect/>
          </a:stretch>
        </p:blipFill>
        <p:spPr>
          <a:xfrm>
            <a:off x="197768" y="123478"/>
            <a:ext cx="8748464" cy="2655228"/>
          </a:xfrm>
          <a:prstGeom prst="rect">
            <a:avLst/>
          </a:prstGeom>
        </p:spPr>
      </p:pic>
    </p:spTree>
    <p:extLst>
      <p:ext uri="{BB962C8B-B14F-4D97-AF65-F5344CB8AC3E}">
        <p14:creationId xmlns:p14="http://schemas.microsoft.com/office/powerpoint/2010/main" val="320613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F0A78-364D-42AB-8844-186B0D31A440}"/>
              </a:ext>
            </a:extLst>
          </p:cNvPr>
          <p:cNvPicPr>
            <a:picLocks noChangeAspect="1"/>
          </p:cNvPicPr>
          <p:nvPr/>
        </p:nvPicPr>
        <p:blipFill>
          <a:blip r:embed="rId2"/>
          <a:stretch>
            <a:fillRect/>
          </a:stretch>
        </p:blipFill>
        <p:spPr>
          <a:xfrm>
            <a:off x="107504" y="195486"/>
            <a:ext cx="8337044" cy="3986235"/>
          </a:xfrm>
          <a:prstGeom prst="rect">
            <a:avLst/>
          </a:prstGeom>
        </p:spPr>
      </p:pic>
      <p:sp>
        <p:nvSpPr>
          <p:cNvPr id="5" name="Rectangle 4">
            <a:extLst>
              <a:ext uri="{FF2B5EF4-FFF2-40B4-BE49-F238E27FC236}">
                <a16:creationId xmlns:a16="http://schemas.microsoft.com/office/drawing/2014/main" id="{07C377AD-8F35-465B-9D51-E8992F292ED3}"/>
              </a:ext>
            </a:extLst>
          </p:cNvPr>
          <p:cNvSpPr/>
          <p:nvPr/>
        </p:nvSpPr>
        <p:spPr>
          <a:xfrm>
            <a:off x="1187624" y="3219822"/>
            <a:ext cx="7056784" cy="108012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55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Agenda</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Shall I backup </a:t>
            </a:r>
            <a:r>
              <a:rPr lang="en-US" sz="2400" dirty="0">
                <a:solidFill>
                  <a:srgbClr val="444444"/>
                </a:solidFill>
                <a:latin typeface="Arial"/>
              </a:rPr>
              <a:t>cloud </a:t>
            </a:r>
            <a:r>
              <a:rPr kumimoji="0" lang="en-US" sz="2400" b="0" i="0" u="none" strike="noStrike" kern="1200" cap="none" spc="0" normalizeH="0" baseline="0" noProof="0" dirty="0">
                <a:ln>
                  <a:noFill/>
                </a:ln>
                <a:solidFill>
                  <a:srgbClr val="444444"/>
                </a:solidFill>
                <a:effectLst/>
                <a:uLnTx/>
                <a:uFillTx/>
                <a:latin typeface="Arial"/>
                <a:ea typeface="+mn-ea"/>
                <a:cs typeface="+mn-cs"/>
              </a:rPr>
              <a:t>Exchange / SharePoint / Teams / …</a:t>
            </a:r>
          </a:p>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What is </a:t>
            </a:r>
            <a:r>
              <a:rPr lang="en-US" sz="2400" dirty="0">
                <a:solidFill>
                  <a:srgbClr val="444444"/>
                </a:solidFill>
              </a:rPr>
              <a:t>APEX Backup Service?</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a:p>
            <a:pPr>
              <a:spcBef>
                <a:spcPts val="1800"/>
              </a:spcBef>
              <a:defRPr/>
            </a:pPr>
            <a:r>
              <a:rPr lang="en-US" sz="2400" dirty="0">
                <a:solidFill>
                  <a:srgbClr val="444444"/>
                </a:solidFill>
                <a:latin typeface="Arial"/>
              </a:rPr>
              <a:t>Why </a:t>
            </a:r>
            <a:r>
              <a:rPr lang="en-US" sz="2400" dirty="0">
                <a:solidFill>
                  <a:srgbClr val="444444"/>
                </a:solidFill>
              </a:rPr>
              <a:t>APEX Backup Service?</a:t>
            </a:r>
            <a:endParaRPr lang="en-US" sz="2400" dirty="0">
              <a:solidFill>
                <a:srgbClr val="444444"/>
              </a:solidFill>
              <a:latin typeface="Arial"/>
            </a:endParaRPr>
          </a:p>
          <a:p>
            <a:pPr>
              <a:spcBef>
                <a:spcPts val="1800"/>
              </a:spcBef>
              <a:defRPr/>
            </a:pPr>
            <a:r>
              <a:rPr lang="en-US" sz="2400" dirty="0">
                <a:solidFill>
                  <a:srgbClr val="444444"/>
                </a:solidFill>
                <a:latin typeface="Arial"/>
              </a:rPr>
              <a:t>Security</a:t>
            </a:r>
          </a:p>
          <a:p>
            <a:pPr>
              <a:spcBef>
                <a:spcPts val="1800"/>
              </a:spcBef>
              <a:defRPr/>
            </a:pPr>
            <a:r>
              <a:rPr lang="pl-PL" sz="2400" dirty="0">
                <a:solidFill>
                  <a:srgbClr val="444444"/>
                </a:solidFill>
                <a:latin typeface="Arial"/>
              </a:rPr>
              <a:t>Value of </a:t>
            </a:r>
            <a:r>
              <a:rPr lang="en-US" sz="2400" dirty="0">
                <a:solidFill>
                  <a:srgbClr val="444444"/>
                </a:solidFill>
              </a:rPr>
              <a:t>APEX Backup Service</a:t>
            </a:r>
            <a:endParaRPr lang="pl-PL" sz="2400" dirty="0">
              <a:solidFill>
                <a:srgbClr val="444444"/>
              </a:solidFill>
              <a:latin typeface="Arial"/>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Licensing</a:t>
            </a:r>
            <a:endParaRPr lang="pl-PL" sz="2400" dirty="0">
              <a:solidFill>
                <a:srgbClr val="444444"/>
              </a:solidFill>
              <a:latin typeface="Arial"/>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pl-PL" sz="2400" dirty="0">
                <a:solidFill>
                  <a:srgbClr val="444444"/>
                </a:solidFill>
                <a:latin typeface="Arial"/>
              </a:rPr>
              <a:t>Workshop – Full </a:t>
            </a:r>
            <a:r>
              <a:rPr lang="pl-PL" sz="2400" dirty="0" err="1">
                <a:solidFill>
                  <a:srgbClr val="444444"/>
                </a:solidFill>
                <a:latin typeface="Arial"/>
              </a:rPr>
              <a:t>day</a:t>
            </a:r>
            <a:r>
              <a:rPr lang="pl-PL" sz="2400" dirty="0">
                <a:solidFill>
                  <a:srgbClr val="444444"/>
                </a:solidFill>
                <a:latin typeface="Arial"/>
              </a:rPr>
              <a:t> </a:t>
            </a:r>
            <a:r>
              <a:rPr lang="pl-PL" sz="2400" dirty="0" err="1">
                <a:solidFill>
                  <a:srgbClr val="444444"/>
                </a:solidFill>
                <a:latin typeface="Arial"/>
              </a:rPr>
              <a:t>architecture</a:t>
            </a:r>
            <a:r>
              <a:rPr lang="pl-PL" sz="2400" dirty="0">
                <a:solidFill>
                  <a:srgbClr val="444444"/>
                </a:solidFill>
                <a:latin typeface="Arial"/>
              </a:rPr>
              <a:t> / </a:t>
            </a:r>
            <a:r>
              <a:rPr lang="pl-PL" sz="2400" dirty="0" err="1">
                <a:solidFill>
                  <a:srgbClr val="444444"/>
                </a:solidFill>
                <a:latin typeface="Arial"/>
              </a:rPr>
              <a:t>technology</a:t>
            </a:r>
            <a:endParaRPr lang="en-US" sz="2400" dirty="0">
              <a:solidFill>
                <a:srgbClr val="444444"/>
              </a:solidFill>
              <a:latin typeface="Arial"/>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86795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en-US" sz="4800"/>
              <a:t>Why</a:t>
            </a:r>
            <a:br>
              <a:rPr lang="en-US" sz="4800"/>
            </a:br>
            <a:r>
              <a:rPr lang="en-US" sz="4800">
                <a:solidFill>
                  <a:srgbClr val="FFFF00"/>
                </a:solidFill>
              </a:rPr>
              <a:t>APEX Backup Service?</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9510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No access to data</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No ftp / </a:t>
            </a:r>
            <a:r>
              <a:rPr kumimoji="0" lang="en-US" sz="2400" b="0" i="0" u="none" strike="noStrike" kern="1200" cap="none" spc="0" normalizeH="0" baseline="0" dirty="0" err="1">
                <a:ln>
                  <a:noFill/>
                </a:ln>
                <a:solidFill>
                  <a:srgbClr val="444444"/>
                </a:solidFill>
                <a:effectLst/>
                <a:uLnTx/>
                <a:uFillTx/>
                <a:latin typeface="Arial"/>
                <a:ea typeface="+mn-ea"/>
                <a:cs typeface="+mn-cs"/>
              </a:rPr>
              <a:t>ssh</a:t>
            </a:r>
            <a:r>
              <a:rPr kumimoji="0" lang="en-US" sz="2400" b="0" i="0" u="none" strike="noStrike" kern="1200" cap="none" spc="0" normalizeH="0" baseline="0" dirty="0">
                <a:ln>
                  <a:noFill/>
                </a:ln>
                <a:solidFill>
                  <a:srgbClr val="444444"/>
                </a:solidFill>
                <a:effectLst/>
                <a:uLnTx/>
                <a:uFillTx/>
                <a:latin typeface="Arial"/>
                <a:ea typeface="+mn-ea"/>
                <a:cs typeface="+mn-cs"/>
              </a:rPr>
              <a:t> / GUI / …</a:t>
            </a:r>
          </a:p>
          <a:p>
            <a:pPr lvl="0">
              <a:spcBef>
                <a:spcPts val="1800"/>
              </a:spcBef>
              <a:defRPr/>
            </a:pPr>
            <a:r>
              <a:rPr lang="en-US" sz="2400" dirty="0">
                <a:solidFill>
                  <a:srgbClr val="444444"/>
                </a:solidFill>
                <a:latin typeface="Arial"/>
              </a:rPr>
              <a:t>Only</a:t>
            </a:r>
          </a:p>
          <a:p>
            <a:pPr lvl="1">
              <a:spcBef>
                <a:spcPts val="1800"/>
              </a:spcBef>
              <a:defRPr/>
            </a:pPr>
            <a:r>
              <a:rPr lang="en-US" sz="2100" dirty="0">
                <a:solidFill>
                  <a:srgbClr val="444444"/>
                </a:solidFill>
                <a:latin typeface="Arial"/>
              </a:rPr>
              <a:t>Backup / Recovery</a:t>
            </a:r>
          </a:p>
          <a:p>
            <a:pPr lvl="1">
              <a:spcBef>
                <a:spcPts val="1800"/>
              </a:spcBef>
              <a:defRPr/>
            </a:pPr>
            <a:r>
              <a:rPr kumimoji="0" lang="en-US" sz="2100" b="0" i="0" u="none" strike="noStrike" kern="1200" cap="none" spc="0" normalizeH="0" baseline="0" dirty="0">
                <a:ln>
                  <a:noFill/>
                </a:ln>
                <a:solidFill>
                  <a:srgbClr val="444444"/>
                </a:solidFill>
                <a:effectLst/>
                <a:uLnTx/>
                <a:uFillTx/>
                <a:latin typeface="Arial"/>
                <a:ea typeface="+mn-ea"/>
                <a:cs typeface="+mn-cs"/>
              </a:rPr>
              <a:t>Admin access</a:t>
            </a:r>
          </a:p>
          <a:p>
            <a:pPr lvl="1">
              <a:spcBef>
                <a:spcPts val="1800"/>
              </a:spcBef>
              <a:defRPr/>
            </a:pPr>
            <a:r>
              <a:rPr lang="en-US" sz="2100" dirty="0">
                <a:solidFill>
                  <a:srgbClr val="444444"/>
                </a:solidFill>
                <a:latin typeface="Arial"/>
              </a:rPr>
              <a:t>REST API GETs</a:t>
            </a:r>
            <a:endParaRPr kumimoji="0" lang="en-US" sz="21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63548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95DAC-A5BF-B01B-6169-30345ADBA6BE}"/>
              </a:ext>
            </a:extLst>
          </p:cNvPr>
          <p:cNvPicPr>
            <a:picLocks noChangeAspect="1"/>
          </p:cNvPicPr>
          <p:nvPr/>
        </p:nvPicPr>
        <p:blipFill>
          <a:blip r:embed="rId2"/>
          <a:stretch>
            <a:fillRect/>
          </a:stretch>
        </p:blipFill>
        <p:spPr>
          <a:xfrm>
            <a:off x="179512" y="51470"/>
            <a:ext cx="8172400" cy="4590871"/>
          </a:xfrm>
          <a:prstGeom prst="rect">
            <a:avLst/>
          </a:prstGeom>
        </p:spPr>
      </p:pic>
    </p:spTree>
    <p:extLst>
      <p:ext uri="{BB962C8B-B14F-4D97-AF65-F5344CB8AC3E}">
        <p14:creationId xmlns:p14="http://schemas.microsoft.com/office/powerpoint/2010/main" val="228848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473EF-84B8-C80E-F482-5E2DC3145C43}"/>
              </a:ext>
            </a:extLst>
          </p:cNvPr>
          <p:cNvPicPr>
            <a:picLocks noChangeAspect="1"/>
          </p:cNvPicPr>
          <p:nvPr/>
        </p:nvPicPr>
        <p:blipFill>
          <a:blip r:embed="rId2"/>
          <a:stretch>
            <a:fillRect/>
          </a:stretch>
        </p:blipFill>
        <p:spPr>
          <a:xfrm>
            <a:off x="251520" y="34926"/>
            <a:ext cx="8111046" cy="4290864"/>
          </a:xfrm>
          <a:prstGeom prst="rect">
            <a:avLst/>
          </a:prstGeom>
        </p:spPr>
      </p:pic>
    </p:spTree>
    <p:extLst>
      <p:ext uri="{BB962C8B-B14F-4D97-AF65-F5344CB8AC3E}">
        <p14:creationId xmlns:p14="http://schemas.microsoft.com/office/powerpoint/2010/main" val="313855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A9CB9-C9DB-42C4-A8F9-998E4455EFAC}"/>
              </a:ext>
            </a:extLst>
          </p:cNvPr>
          <p:cNvPicPr>
            <a:picLocks noChangeAspect="1"/>
          </p:cNvPicPr>
          <p:nvPr/>
        </p:nvPicPr>
        <p:blipFill>
          <a:blip r:embed="rId2"/>
          <a:stretch>
            <a:fillRect/>
          </a:stretch>
        </p:blipFill>
        <p:spPr>
          <a:xfrm>
            <a:off x="395536" y="267494"/>
            <a:ext cx="7812360" cy="3618429"/>
          </a:xfrm>
          <a:prstGeom prst="rect">
            <a:avLst/>
          </a:prstGeom>
        </p:spPr>
      </p:pic>
    </p:spTree>
    <p:extLst>
      <p:ext uri="{BB962C8B-B14F-4D97-AF65-F5344CB8AC3E}">
        <p14:creationId xmlns:p14="http://schemas.microsoft.com/office/powerpoint/2010/main" val="396367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F37A51-BA9D-4A2B-9882-28D260ADF9D0}"/>
              </a:ext>
            </a:extLst>
          </p:cNvPr>
          <p:cNvPicPr>
            <a:picLocks noChangeAspect="1"/>
          </p:cNvPicPr>
          <p:nvPr/>
        </p:nvPicPr>
        <p:blipFill>
          <a:blip r:embed="rId2"/>
          <a:stretch>
            <a:fillRect/>
          </a:stretch>
        </p:blipFill>
        <p:spPr>
          <a:xfrm>
            <a:off x="107504" y="339502"/>
            <a:ext cx="8604448" cy="3523727"/>
          </a:xfrm>
          <a:prstGeom prst="rect">
            <a:avLst/>
          </a:prstGeom>
        </p:spPr>
      </p:pic>
      <p:sp>
        <p:nvSpPr>
          <p:cNvPr id="5" name="Rectangle 4">
            <a:extLst>
              <a:ext uri="{FF2B5EF4-FFF2-40B4-BE49-F238E27FC236}">
                <a16:creationId xmlns:a16="http://schemas.microsoft.com/office/drawing/2014/main" id="{FAE2C86C-7B73-4381-88AA-95FE936015A5}"/>
              </a:ext>
            </a:extLst>
          </p:cNvPr>
          <p:cNvSpPr/>
          <p:nvPr/>
        </p:nvSpPr>
        <p:spPr>
          <a:xfrm>
            <a:off x="3203848" y="1779662"/>
            <a:ext cx="1872208" cy="86409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25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5A49F-E913-4B94-96B6-7ED12E4EF5CC}"/>
              </a:ext>
            </a:extLst>
          </p:cNvPr>
          <p:cNvPicPr>
            <a:picLocks noChangeAspect="1"/>
          </p:cNvPicPr>
          <p:nvPr/>
        </p:nvPicPr>
        <p:blipFill>
          <a:blip r:embed="rId2"/>
          <a:stretch>
            <a:fillRect/>
          </a:stretch>
        </p:blipFill>
        <p:spPr>
          <a:xfrm>
            <a:off x="255302" y="155537"/>
            <a:ext cx="8892480" cy="2360802"/>
          </a:xfrm>
          <a:prstGeom prst="rect">
            <a:avLst/>
          </a:prstGeom>
        </p:spPr>
      </p:pic>
      <p:sp>
        <p:nvSpPr>
          <p:cNvPr id="5" name="Rectangle 4">
            <a:extLst>
              <a:ext uri="{FF2B5EF4-FFF2-40B4-BE49-F238E27FC236}">
                <a16:creationId xmlns:a16="http://schemas.microsoft.com/office/drawing/2014/main" id="{3B1BAE00-C9B9-478A-82D2-4945E0DF1E8D}"/>
              </a:ext>
            </a:extLst>
          </p:cNvPr>
          <p:cNvSpPr/>
          <p:nvPr/>
        </p:nvSpPr>
        <p:spPr>
          <a:xfrm>
            <a:off x="255302" y="1916767"/>
            <a:ext cx="932322" cy="29494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6BD74E-C8C4-4F38-9E74-32144F2BBDEA}"/>
              </a:ext>
            </a:extLst>
          </p:cNvPr>
          <p:cNvSpPr/>
          <p:nvPr/>
        </p:nvSpPr>
        <p:spPr>
          <a:xfrm>
            <a:off x="1475656" y="627534"/>
            <a:ext cx="932322" cy="29494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0D8F80-272D-5EA5-E079-1A4149F729E5}"/>
              </a:ext>
            </a:extLst>
          </p:cNvPr>
          <p:cNvSpPr txBox="1"/>
          <p:nvPr/>
        </p:nvSpPr>
        <p:spPr>
          <a:xfrm>
            <a:off x="2339752" y="2283718"/>
            <a:ext cx="4648997" cy="2308324"/>
          </a:xfrm>
          <a:prstGeom prst="rect">
            <a:avLst/>
          </a:prstGeom>
          <a:solidFill>
            <a:srgbClr val="FFFFCC"/>
          </a:solidFill>
        </p:spPr>
        <p:txBody>
          <a:bodyPr wrap="square" rtlCol="0">
            <a:spAutoFit/>
          </a:bodyPr>
          <a:lstStyle/>
          <a:p>
            <a:pPr lvl="0">
              <a:buClr>
                <a:prstClr val="white"/>
              </a:buClr>
              <a:defRPr/>
            </a:pPr>
            <a:r>
              <a:rPr lang="pl-PL" sz="2400" dirty="0" err="1">
                <a:solidFill>
                  <a:srgbClr val="C00000"/>
                </a:solidFill>
                <a:latin typeface="Montserrat"/>
              </a:rPr>
              <a:t>Scans</a:t>
            </a:r>
            <a:r>
              <a:rPr lang="pl-PL" sz="2400" dirty="0">
                <a:solidFill>
                  <a:srgbClr val="C00000"/>
                </a:solidFill>
                <a:latin typeface="Montserrat"/>
              </a:rPr>
              <a:t> for</a:t>
            </a:r>
          </a:p>
          <a:p>
            <a:pPr marL="342900" lvl="0" indent="-342900">
              <a:buClr>
                <a:prstClr val="white"/>
              </a:buClr>
              <a:buFont typeface="Arial" panose="020B0604020202020204" pitchFamily="34" charset="0"/>
              <a:buChar char="•"/>
              <a:defRPr/>
            </a:pPr>
            <a:r>
              <a:rPr lang="pl-PL" sz="2400" dirty="0" err="1">
                <a:solidFill>
                  <a:srgbClr val="C00000"/>
                </a:solidFill>
                <a:latin typeface="Montserrat"/>
              </a:rPr>
              <a:t>Hash</a:t>
            </a:r>
            <a:endParaRPr lang="pl-PL" sz="2400" dirty="0">
              <a:solidFill>
                <a:srgbClr val="C00000"/>
              </a:solidFill>
              <a:latin typeface="Montserrat"/>
            </a:endParaRPr>
          </a:p>
          <a:p>
            <a:pPr marL="342900" lvl="0" indent="-342900">
              <a:buClr>
                <a:prstClr val="white"/>
              </a:buClr>
              <a:buFont typeface="Arial" panose="020B0604020202020204" pitchFamily="34" charset="0"/>
              <a:buChar char="•"/>
              <a:defRPr/>
            </a:pPr>
            <a:r>
              <a:rPr lang="pl-PL" sz="2400" dirty="0" err="1">
                <a:solidFill>
                  <a:srgbClr val="C00000"/>
                </a:solidFill>
                <a:latin typeface="Montserrat"/>
              </a:rPr>
              <a:t>Entrophy</a:t>
            </a:r>
            <a:endParaRPr lang="pl-PL" sz="2400" dirty="0">
              <a:solidFill>
                <a:srgbClr val="C00000"/>
              </a:solidFill>
              <a:latin typeface="Montserrat"/>
            </a:endParaRPr>
          </a:p>
          <a:p>
            <a:pPr marL="342900" lvl="0" indent="-342900">
              <a:buClr>
                <a:prstClr val="white"/>
              </a:buClr>
              <a:buFont typeface="Arial" panose="020B0604020202020204" pitchFamily="34" charset="0"/>
              <a:buChar char="•"/>
              <a:defRPr/>
            </a:pPr>
            <a:r>
              <a:rPr lang="pl-PL" sz="2400" dirty="0">
                <a:solidFill>
                  <a:srgbClr val="C00000"/>
                </a:solidFill>
                <a:latin typeface="Montserrat"/>
              </a:rPr>
              <a:t>We </a:t>
            </a:r>
            <a:r>
              <a:rPr lang="pl-PL" sz="2400" dirty="0" err="1">
                <a:solidFill>
                  <a:srgbClr val="C00000"/>
                </a:solidFill>
                <a:latin typeface="Montserrat"/>
              </a:rPr>
              <a:t>can</a:t>
            </a:r>
            <a:r>
              <a:rPr lang="pl-PL" sz="2400" dirty="0">
                <a:solidFill>
                  <a:srgbClr val="C00000"/>
                </a:solidFill>
                <a:latin typeface="Montserrat"/>
              </a:rPr>
              <a:t> </a:t>
            </a:r>
            <a:r>
              <a:rPr lang="pl-PL" sz="2400" dirty="0" err="1">
                <a:solidFill>
                  <a:srgbClr val="C00000"/>
                </a:solidFill>
                <a:latin typeface="Montserrat"/>
              </a:rPr>
              <a:t>provide</a:t>
            </a:r>
            <a:r>
              <a:rPr lang="pl-PL" sz="2400" dirty="0">
                <a:solidFill>
                  <a:srgbClr val="C00000"/>
                </a:solidFill>
                <a:latin typeface="Montserrat"/>
              </a:rPr>
              <a:t> </a:t>
            </a:r>
            <a:r>
              <a:rPr lang="pl-PL" sz="2400" dirty="0" err="1">
                <a:solidFill>
                  <a:srgbClr val="C00000"/>
                </a:solidFill>
                <a:latin typeface="Montserrat"/>
              </a:rPr>
              <a:t>our</a:t>
            </a:r>
            <a:r>
              <a:rPr lang="pl-PL" sz="2400" dirty="0">
                <a:solidFill>
                  <a:srgbClr val="C00000"/>
                </a:solidFill>
                <a:latin typeface="Montserrat"/>
              </a:rPr>
              <a:t> </a:t>
            </a:r>
            <a:r>
              <a:rPr lang="pl-PL" sz="2400" dirty="0" err="1">
                <a:solidFill>
                  <a:srgbClr val="C00000"/>
                </a:solidFill>
                <a:latin typeface="Montserrat"/>
              </a:rPr>
              <a:t>own</a:t>
            </a:r>
            <a:r>
              <a:rPr lang="pl-PL" sz="2400" dirty="0">
                <a:solidFill>
                  <a:srgbClr val="C00000"/>
                </a:solidFill>
                <a:latin typeface="Montserrat"/>
              </a:rPr>
              <a:t> </a:t>
            </a:r>
            <a:r>
              <a:rPr lang="pl-PL" sz="2400" dirty="0" err="1">
                <a:solidFill>
                  <a:srgbClr val="C00000"/>
                </a:solidFill>
                <a:latin typeface="Montserrat"/>
              </a:rPr>
              <a:t>hashes</a:t>
            </a:r>
            <a:r>
              <a:rPr lang="pl-PL" sz="2400" dirty="0">
                <a:solidFill>
                  <a:srgbClr val="C00000"/>
                </a:solidFill>
                <a:latin typeface="Montserrat"/>
              </a:rPr>
              <a:t> for </a:t>
            </a:r>
            <a:r>
              <a:rPr lang="pl-PL" sz="2400" dirty="0" err="1">
                <a:solidFill>
                  <a:srgbClr val="C00000"/>
                </a:solidFill>
                <a:latin typeface="Montserrat"/>
              </a:rPr>
              <a:t>viruses</a:t>
            </a:r>
            <a:r>
              <a:rPr lang="pl-PL" sz="2400" dirty="0">
                <a:solidFill>
                  <a:srgbClr val="C00000"/>
                </a:solidFill>
                <a:latin typeface="Montserrat"/>
              </a:rPr>
              <a:t> to be </a:t>
            </a:r>
            <a:r>
              <a:rPr lang="pl-PL" sz="2400" dirty="0" err="1">
                <a:solidFill>
                  <a:srgbClr val="C00000"/>
                </a:solidFill>
                <a:latin typeface="Montserrat"/>
              </a:rPr>
              <a:t>checked</a:t>
            </a:r>
            <a:endParaRPr lang="pl-PL" sz="2400" dirty="0">
              <a:solidFill>
                <a:srgbClr val="C00000"/>
              </a:solidFill>
              <a:latin typeface="Montserrat"/>
            </a:endParaRPr>
          </a:p>
        </p:txBody>
      </p:sp>
    </p:spTree>
    <p:extLst>
      <p:ext uri="{BB962C8B-B14F-4D97-AF65-F5344CB8AC3E}">
        <p14:creationId xmlns:p14="http://schemas.microsoft.com/office/powerpoint/2010/main" val="316654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C91386-5AFD-4954-9CE8-E33D828D072A}"/>
              </a:ext>
            </a:extLst>
          </p:cNvPr>
          <p:cNvPicPr>
            <a:picLocks noChangeAspect="1"/>
          </p:cNvPicPr>
          <p:nvPr/>
        </p:nvPicPr>
        <p:blipFill>
          <a:blip r:embed="rId2"/>
          <a:stretch>
            <a:fillRect/>
          </a:stretch>
        </p:blipFill>
        <p:spPr>
          <a:xfrm>
            <a:off x="107504" y="339502"/>
            <a:ext cx="8676456" cy="3417387"/>
          </a:xfrm>
          <a:prstGeom prst="rect">
            <a:avLst/>
          </a:prstGeom>
        </p:spPr>
      </p:pic>
      <p:sp>
        <p:nvSpPr>
          <p:cNvPr id="5" name="Rectangle 4">
            <a:extLst>
              <a:ext uri="{FF2B5EF4-FFF2-40B4-BE49-F238E27FC236}">
                <a16:creationId xmlns:a16="http://schemas.microsoft.com/office/drawing/2014/main" id="{3954B4F2-E7C1-4A3E-B082-825B87E5D6D5}"/>
              </a:ext>
            </a:extLst>
          </p:cNvPr>
          <p:cNvSpPr/>
          <p:nvPr/>
        </p:nvSpPr>
        <p:spPr>
          <a:xfrm>
            <a:off x="1331640" y="843558"/>
            <a:ext cx="1152128"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23A91F-7561-492E-863F-095AD795F4BA}"/>
              </a:ext>
            </a:extLst>
          </p:cNvPr>
          <p:cNvSpPr/>
          <p:nvPr/>
        </p:nvSpPr>
        <p:spPr>
          <a:xfrm>
            <a:off x="107504" y="2211710"/>
            <a:ext cx="1152128"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23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33B57-DFC6-4C04-9738-856162431E70}"/>
              </a:ext>
            </a:extLst>
          </p:cNvPr>
          <p:cNvPicPr>
            <a:picLocks noChangeAspect="1"/>
          </p:cNvPicPr>
          <p:nvPr/>
        </p:nvPicPr>
        <p:blipFill>
          <a:blip r:embed="rId2"/>
          <a:stretch>
            <a:fillRect/>
          </a:stretch>
        </p:blipFill>
        <p:spPr>
          <a:xfrm>
            <a:off x="197768" y="339502"/>
            <a:ext cx="8748464" cy="2728291"/>
          </a:xfrm>
          <a:prstGeom prst="rect">
            <a:avLst/>
          </a:prstGeom>
        </p:spPr>
      </p:pic>
      <p:sp>
        <p:nvSpPr>
          <p:cNvPr id="5" name="Rectangle 4">
            <a:extLst>
              <a:ext uri="{FF2B5EF4-FFF2-40B4-BE49-F238E27FC236}">
                <a16:creationId xmlns:a16="http://schemas.microsoft.com/office/drawing/2014/main" id="{BEA4DC77-2123-40FC-BCB7-F091E71B887A}"/>
              </a:ext>
            </a:extLst>
          </p:cNvPr>
          <p:cNvSpPr/>
          <p:nvPr/>
        </p:nvSpPr>
        <p:spPr>
          <a:xfrm>
            <a:off x="197768" y="2139702"/>
            <a:ext cx="917848" cy="21602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4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508BF-CA55-4FB8-8E73-C6274CED4566}"/>
              </a:ext>
            </a:extLst>
          </p:cNvPr>
          <p:cNvPicPr>
            <a:picLocks noChangeAspect="1"/>
          </p:cNvPicPr>
          <p:nvPr/>
        </p:nvPicPr>
        <p:blipFill>
          <a:blip r:embed="rId2"/>
          <a:stretch>
            <a:fillRect/>
          </a:stretch>
        </p:blipFill>
        <p:spPr>
          <a:xfrm>
            <a:off x="35496" y="627534"/>
            <a:ext cx="7284802" cy="4227934"/>
          </a:xfrm>
          <a:prstGeom prst="rect">
            <a:avLst/>
          </a:prstGeom>
        </p:spPr>
      </p:pic>
      <p:sp>
        <p:nvSpPr>
          <p:cNvPr id="4" name="Rectangle 3">
            <a:extLst>
              <a:ext uri="{FF2B5EF4-FFF2-40B4-BE49-F238E27FC236}">
                <a16:creationId xmlns:a16="http://schemas.microsoft.com/office/drawing/2014/main" id="{BCC4FF2C-FC9D-4359-816C-A4F48494C87D}"/>
              </a:ext>
            </a:extLst>
          </p:cNvPr>
          <p:cNvSpPr/>
          <p:nvPr/>
        </p:nvSpPr>
        <p:spPr>
          <a:xfrm>
            <a:off x="107504" y="483518"/>
            <a:ext cx="4178894" cy="62786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C8182E-8993-48F4-891E-181D3394AEE3}"/>
              </a:ext>
            </a:extLst>
          </p:cNvPr>
          <p:cNvSpPr/>
          <p:nvPr/>
        </p:nvSpPr>
        <p:spPr>
          <a:xfrm>
            <a:off x="251520" y="1851670"/>
            <a:ext cx="5544616" cy="792088"/>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95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F1659-8018-422C-8AA8-5FBD8C56667F}"/>
              </a:ext>
            </a:extLst>
          </p:cNvPr>
          <p:cNvPicPr>
            <a:picLocks noChangeAspect="1"/>
          </p:cNvPicPr>
          <p:nvPr/>
        </p:nvPicPr>
        <p:blipFill>
          <a:blip r:embed="rId2"/>
          <a:stretch>
            <a:fillRect/>
          </a:stretch>
        </p:blipFill>
        <p:spPr>
          <a:xfrm>
            <a:off x="179512" y="195486"/>
            <a:ext cx="7812360" cy="4336272"/>
          </a:xfrm>
          <a:prstGeom prst="rect">
            <a:avLst/>
          </a:prstGeom>
        </p:spPr>
      </p:pic>
      <p:sp>
        <p:nvSpPr>
          <p:cNvPr id="4" name="Rectangle 3">
            <a:extLst>
              <a:ext uri="{FF2B5EF4-FFF2-40B4-BE49-F238E27FC236}">
                <a16:creationId xmlns:a16="http://schemas.microsoft.com/office/drawing/2014/main" id="{6F2DEA96-6025-4694-8641-35D7EA3DDF75}"/>
              </a:ext>
            </a:extLst>
          </p:cNvPr>
          <p:cNvSpPr/>
          <p:nvPr/>
        </p:nvSpPr>
        <p:spPr>
          <a:xfrm>
            <a:off x="107504" y="71682"/>
            <a:ext cx="2808312" cy="62786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D29F50-AFD4-4E03-9117-A30C0B7A7B66}"/>
              </a:ext>
            </a:extLst>
          </p:cNvPr>
          <p:cNvSpPr/>
          <p:nvPr/>
        </p:nvSpPr>
        <p:spPr>
          <a:xfrm>
            <a:off x="177082" y="2211710"/>
            <a:ext cx="4178894" cy="62786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10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2F8FCD0E-B45E-46C8-B079-3D313076A291}"/>
              </a:ext>
            </a:extLst>
          </p:cNvPr>
          <p:cNvGrpSpPr/>
          <p:nvPr/>
        </p:nvGrpSpPr>
        <p:grpSpPr>
          <a:xfrm>
            <a:off x="3390028" y="2787390"/>
            <a:ext cx="1366073" cy="2217561"/>
            <a:chOff x="3385839" y="2423536"/>
            <a:chExt cx="1333512" cy="1919863"/>
          </a:xfrm>
        </p:grpSpPr>
        <p:sp>
          <p:nvSpPr>
            <p:cNvPr id="54" name="Google Shape;296;p34">
              <a:extLst>
                <a:ext uri="{FF2B5EF4-FFF2-40B4-BE49-F238E27FC236}">
                  <a16:creationId xmlns:a16="http://schemas.microsoft.com/office/drawing/2014/main" id="{16104501-F1B7-444E-A03B-FC4344C7A5F5}"/>
                </a:ext>
              </a:extLst>
            </p:cNvPr>
            <p:cNvSpPr/>
            <p:nvPr/>
          </p:nvSpPr>
          <p:spPr>
            <a:xfrm>
              <a:off x="3385839" y="2697479"/>
              <a:ext cx="1333512" cy="1645920"/>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1200" dirty="0">
                <a:solidFill>
                  <a:srgbClr val="000000"/>
                </a:solidFill>
                <a:latin typeface="Arial"/>
                <a:ea typeface="Arial"/>
                <a:cs typeface="Arial"/>
                <a:sym typeface="Arial"/>
              </a:endParaRPr>
            </a:p>
          </p:txBody>
        </p:sp>
        <p:sp>
          <p:nvSpPr>
            <p:cNvPr id="57" name="Google Shape;327;p34">
              <a:extLst>
                <a:ext uri="{FF2B5EF4-FFF2-40B4-BE49-F238E27FC236}">
                  <a16:creationId xmlns:a16="http://schemas.microsoft.com/office/drawing/2014/main" id="{4D627D91-75E6-4A82-874F-DB23EDC88486}"/>
                </a:ext>
              </a:extLst>
            </p:cNvPr>
            <p:cNvSpPr txBox="1"/>
            <p:nvPr/>
          </p:nvSpPr>
          <p:spPr>
            <a:xfrm>
              <a:off x="3385839" y="2423536"/>
              <a:ext cx="1333512" cy="230832"/>
            </a:xfrm>
            <a:prstGeom prst="rect">
              <a:avLst/>
            </a:prstGeom>
            <a:noFill/>
            <a:ln>
              <a:noFill/>
            </a:ln>
          </p:spPr>
          <p:txBody>
            <a:bodyPr spcFirstLastPara="1" wrap="square" lIns="0" tIns="0" rIns="0" bIns="0" anchor="t" anchorCtr="0">
              <a:noAutofit/>
            </a:bodyPr>
            <a:lstStyle/>
            <a:p>
              <a:pPr algn="ctr" defTabSz="914354">
                <a:defRPr/>
              </a:pPr>
              <a:r>
                <a:rPr lang="en-US" sz="1400" dirty="0">
                  <a:solidFill>
                    <a:srgbClr val="FFFFFF"/>
                  </a:solidFill>
                  <a:latin typeface="Arial"/>
                  <a:sym typeface="Arial"/>
                </a:rPr>
                <a:t>Salesforce.com</a:t>
              </a:r>
              <a:endParaRPr lang="en-US" sz="1400" dirty="0">
                <a:solidFill>
                  <a:srgbClr val="FFFFFF"/>
                </a:solidFill>
                <a:latin typeface="Arial"/>
              </a:endParaRPr>
            </a:p>
          </p:txBody>
        </p:sp>
        <p:pic>
          <p:nvPicPr>
            <p:cNvPr id="58" name="Google Shape;339;p34" descr="A close up of a logo&#10;&#10;Description automatically generated">
              <a:extLst>
                <a:ext uri="{FF2B5EF4-FFF2-40B4-BE49-F238E27FC236}">
                  <a16:creationId xmlns:a16="http://schemas.microsoft.com/office/drawing/2014/main" id="{182D3AAE-AD81-4740-AB93-E5922BCBEC48}"/>
                </a:ext>
              </a:extLst>
            </p:cNvPr>
            <p:cNvPicPr preferRelativeResize="0"/>
            <p:nvPr/>
          </p:nvPicPr>
          <p:blipFill rotWithShape="1">
            <a:blip r:embed="rId2">
              <a:alphaModFix/>
            </a:blip>
            <a:srcRect/>
            <a:stretch/>
          </p:blipFill>
          <p:spPr>
            <a:xfrm>
              <a:off x="3612232" y="3106275"/>
              <a:ext cx="881251" cy="750536"/>
            </a:xfrm>
            <a:prstGeom prst="rect">
              <a:avLst/>
            </a:prstGeom>
            <a:noFill/>
            <a:ln>
              <a:noFill/>
            </a:ln>
          </p:spPr>
        </p:pic>
      </p:grpSp>
      <p:grpSp>
        <p:nvGrpSpPr>
          <p:cNvPr id="60" name="Group 59">
            <a:extLst>
              <a:ext uri="{FF2B5EF4-FFF2-40B4-BE49-F238E27FC236}">
                <a16:creationId xmlns:a16="http://schemas.microsoft.com/office/drawing/2014/main" id="{2393CE99-12CA-4CC0-A13A-C242798EA3E2}"/>
              </a:ext>
            </a:extLst>
          </p:cNvPr>
          <p:cNvGrpSpPr/>
          <p:nvPr/>
        </p:nvGrpSpPr>
        <p:grpSpPr>
          <a:xfrm>
            <a:off x="385558" y="2765100"/>
            <a:ext cx="1446885" cy="2239852"/>
            <a:chOff x="452981" y="2404238"/>
            <a:chExt cx="1412399" cy="1939162"/>
          </a:xfrm>
        </p:grpSpPr>
        <p:sp>
          <p:nvSpPr>
            <p:cNvPr id="61" name="Google Shape;299;p34">
              <a:extLst>
                <a:ext uri="{FF2B5EF4-FFF2-40B4-BE49-F238E27FC236}">
                  <a16:creationId xmlns:a16="http://schemas.microsoft.com/office/drawing/2014/main" id="{AA05809D-791B-4034-8119-FE324D5FD023}"/>
                </a:ext>
              </a:extLst>
            </p:cNvPr>
            <p:cNvSpPr txBox="1"/>
            <p:nvPr/>
          </p:nvSpPr>
          <p:spPr>
            <a:xfrm>
              <a:off x="472513" y="2404238"/>
              <a:ext cx="1387206" cy="230832"/>
            </a:xfrm>
            <a:prstGeom prst="rect">
              <a:avLst/>
            </a:prstGeom>
            <a:noFill/>
            <a:ln>
              <a:noFill/>
            </a:ln>
          </p:spPr>
          <p:txBody>
            <a:bodyPr spcFirstLastPara="1" wrap="square" lIns="0" tIns="0" rIns="0" bIns="0" anchor="t" anchorCtr="0">
              <a:noAutofit/>
            </a:bodyPr>
            <a:lstStyle/>
            <a:p>
              <a:pPr algn="ctr" defTabSz="914354">
                <a:defRPr/>
              </a:pPr>
              <a:r>
                <a:rPr lang="en-US" sz="1467" dirty="0">
                  <a:solidFill>
                    <a:srgbClr val="FFFFFF"/>
                  </a:solidFill>
                  <a:latin typeface="Arial"/>
                  <a:ea typeface="Quattrocento Sans"/>
                  <a:cs typeface="Quattrocento Sans"/>
                  <a:sym typeface="Quattrocento Sans"/>
                </a:rPr>
                <a:t>    Microsoft 365</a:t>
              </a:r>
              <a:endParaRPr lang="en-US" sz="1400" dirty="0">
                <a:solidFill>
                  <a:srgbClr val="444444"/>
                </a:solidFill>
                <a:latin typeface="Arial"/>
              </a:endParaRPr>
            </a:p>
          </p:txBody>
        </p:sp>
        <p:grpSp>
          <p:nvGrpSpPr>
            <p:cNvPr id="62" name="Group 61">
              <a:extLst>
                <a:ext uri="{FF2B5EF4-FFF2-40B4-BE49-F238E27FC236}">
                  <a16:creationId xmlns:a16="http://schemas.microsoft.com/office/drawing/2014/main" id="{4572C835-81B0-4480-877F-369B66B2EEF7}"/>
                </a:ext>
              </a:extLst>
            </p:cNvPr>
            <p:cNvGrpSpPr/>
            <p:nvPr/>
          </p:nvGrpSpPr>
          <p:grpSpPr>
            <a:xfrm>
              <a:off x="452981" y="2697480"/>
              <a:ext cx="1412399" cy="1645920"/>
              <a:chOff x="442159" y="2148885"/>
              <a:chExt cx="2023790" cy="1789481"/>
            </a:xfrm>
          </p:grpSpPr>
          <p:sp>
            <p:nvSpPr>
              <p:cNvPr id="63" name="Google Shape;294;p34">
                <a:extLst>
                  <a:ext uri="{FF2B5EF4-FFF2-40B4-BE49-F238E27FC236}">
                    <a16:creationId xmlns:a16="http://schemas.microsoft.com/office/drawing/2014/main" id="{54317B36-D0AB-4422-B649-47AA4E1C09DC}"/>
                  </a:ext>
                </a:extLst>
              </p:cNvPr>
              <p:cNvSpPr/>
              <p:nvPr/>
            </p:nvSpPr>
            <p:spPr>
              <a:xfrm>
                <a:off x="442159" y="2148885"/>
                <a:ext cx="2015679" cy="1789481"/>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667" dirty="0">
                  <a:solidFill>
                    <a:srgbClr val="000000"/>
                  </a:solidFill>
                  <a:latin typeface="Arial"/>
                  <a:ea typeface="Arial"/>
                  <a:cs typeface="Arial"/>
                  <a:sym typeface="Arial"/>
                </a:endParaRPr>
              </a:p>
            </p:txBody>
          </p:sp>
          <p:grpSp>
            <p:nvGrpSpPr>
              <p:cNvPr id="64" name="Google Shape;301;p34">
                <a:extLst>
                  <a:ext uri="{FF2B5EF4-FFF2-40B4-BE49-F238E27FC236}">
                    <a16:creationId xmlns:a16="http://schemas.microsoft.com/office/drawing/2014/main" id="{C440249C-50C4-4EA4-9B0A-68D3916467BC}"/>
                  </a:ext>
                </a:extLst>
              </p:cNvPr>
              <p:cNvGrpSpPr/>
              <p:nvPr/>
            </p:nvGrpSpPr>
            <p:grpSpPr>
              <a:xfrm>
                <a:off x="1011846" y="2363360"/>
                <a:ext cx="1454103" cy="1338130"/>
                <a:chOff x="1547042" y="3765296"/>
                <a:chExt cx="1938805" cy="1784172"/>
              </a:xfrm>
            </p:grpSpPr>
            <p:sp>
              <p:nvSpPr>
                <p:cNvPr id="65" name="Google Shape;304;p34">
                  <a:extLst>
                    <a:ext uri="{FF2B5EF4-FFF2-40B4-BE49-F238E27FC236}">
                      <a16:creationId xmlns:a16="http://schemas.microsoft.com/office/drawing/2014/main" id="{0B4A58B5-C67E-4D70-B1E0-4D8C1113CBFC}"/>
                    </a:ext>
                  </a:extLst>
                </p:cNvPr>
                <p:cNvSpPr txBox="1"/>
                <p:nvPr/>
              </p:nvSpPr>
              <p:spPr>
                <a:xfrm>
                  <a:off x="1547361" y="4778224"/>
                  <a:ext cx="1938486"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a:t>
                  </a:r>
                  <a:br>
                    <a:rPr lang="en-US" sz="1067" dirty="0">
                      <a:solidFill>
                        <a:srgbClr val="FFFFFF"/>
                      </a:solidFill>
                      <a:latin typeface="Arial"/>
                      <a:ea typeface="Quattrocento Sans"/>
                      <a:cs typeface="Quattrocento Sans"/>
                      <a:sym typeface="Quattrocento Sans"/>
                    </a:rPr>
                  </a:br>
                  <a:r>
                    <a:rPr lang="en-US" sz="1067" dirty="0">
                      <a:solidFill>
                        <a:srgbClr val="FFFFFF"/>
                      </a:solidFill>
                      <a:latin typeface="Arial"/>
                      <a:ea typeface="Quattrocento Sans"/>
                      <a:cs typeface="Quattrocento Sans"/>
                      <a:sym typeface="Quattrocento Sans"/>
                    </a:rPr>
                    <a:t>Teams</a:t>
                  </a:r>
                  <a:endParaRPr lang="en-US" sz="1200" dirty="0">
                    <a:solidFill>
                      <a:srgbClr val="444444"/>
                    </a:solidFill>
                    <a:latin typeface="Arial"/>
                  </a:endParaRPr>
                </a:p>
              </p:txBody>
            </p:sp>
            <p:sp>
              <p:nvSpPr>
                <p:cNvPr id="66" name="Google Shape;307;p34">
                  <a:extLst>
                    <a:ext uri="{FF2B5EF4-FFF2-40B4-BE49-F238E27FC236}">
                      <a16:creationId xmlns:a16="http://schemas.microsoft.com/office/drawing/2014/main" id="{DA9EF3C9-ECEC-4CB5-B4F5-22288144997A}"/>
                    </a:ext>
                  </a:extLst>
                </p:cNvPr>
                <p:cNvSpPr txBox="1"/>
                <p:nvPr/>
              </p:nvSpPr>
              <p:spPr>
                <a:xfrm>
                  <a:off x="1547042" y="5303247"/>
                  <a:ext cx="1897061" cy="246221"/>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SharePoint</a:t>
                  </a:r>
                  <a:endParaRPr lang="en-US" sz="1200" dirty="0">
                    <a:solidFill>
                      <a:srgbClr val="444444"/>
                    </a:solidFill>
                    <a:latin typeface="Arial"/>
                  </a:endParaRPr>
                </a:p>
              </p:txBody>
            </p:sp>
            <p:sp>
              <p:nvSpPr>
                <p:cNvPr id="67" name="Google Shape;310;p34">
                  <a:extLst>
                    <a:ext uri="{FF2B5EF4-FFF2-40B4-BE49-F238E27FC236}">
                      <a16:creationId xmlns:a16="http://schemas.microsoft.com/office/drawing/2014/main" id="{601E7490-35E9-4B47-AF36-8AFFD4E27F75}"/>
                    </a:ext>
                  </a:extLst>
                </p:cNvPr>
                <p:cNvSpPr txBox="1"/>
                <p:nvPr/>
              </p:nvSpPr>
              <p:spPr>
                <a:xfrm>
                  <a:off x="1566458" y="3765296"/>
                  <a:ext cx="1753180"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Exchange Online</a:t>
                  </a:r>
                  <a:endParaRPr lang="en-US" sz="1200" dirty="0">
                    <a:solidFill>
                      <a:srgbClr val="444444"/>
                    </a:solidFill>
                    <a:latin typeface="Arial"/>
                  </a:endParaRPr>
                </a:p>
              </p:txBody>
            </p:sp>
            <p:sp>
              <p:nvSpPr>
                <p:cNvPr id="68" name="Google Shape;313;p34">
                  <a:extLst>
                    <a:ext uri="{FF2B5EF4-FFF2-40B4-BE49-F238E27FC236}">
                      <a16:creationId xmlns:a16="http://schemas.microsoft.com/office/drawing/2014/main" id="{EA980DA1-F560-445E-A583-3B95D028F159}"/>
                    </a:ext>
                  </a:extLst>
                </p:cNvPr>
                <p:cNvSpPr txBox="1"/>
                <p:nvPr/>
              </p:nvSpPr>
              <p:spPr>
                <a:xfrm>
                  <a:off x="1558140" y="4276043"/>
                  <a:ext cx="1761486"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OneDrive</a:t>
                  </a:r>
                  <a:endParaRPr lang="en-US" sz="1200" dirty="0">
                    <a:solidFill>
                      <a:srgbClr val="444444"/>
                    </a:solidFill>
                    <a:latin typeface="Arial"/>
                  </a:endParaRPr>
                </a:p>
              </p:txBody>
            </p:sp>
          </p:grpSp>
        </p:grpSp>
      </p:grpSp>
      <p:grpSp>
        <p:nvGrpSpPr>
          <p:cNvPr id="69" name="Group 68">
            <a:extLst>
              <a:ext uri="{FF2B5EF4-FFF2-40B4-BE49-F238E27FC236}">
                <a16:creationId xmlns:a16="http://schemas.microsoft.com/office/drawing/2014/main" id="{272E88C1-5B3F-4DF2-9625-8EE2D467A9B9}"/>
              </a:ext>
            </a:extLst>
          </p:cNvPr>
          <p:cNvGrpSpPr/>
          <p:nvPr/>
        </p:nvGrpSpPr>
        <p:grpSpPr>
          <a:xfrm>
            <a:off x="1934425" y="3103812"/>
            <a:ext cx="1410682" cy="1901139"/>
            <a:chOff x="1964930" y="2697480"/>
            <a:chExt cx="1377058" cy="1645920"/>
          </a:xfrm>
        </p:grpSpPr>
        <p:sp>
          <p:nvSpPr>
            <p:cNvPr id="70" name="Google Shape;295;p34">
              <a:extLst>
                <a:ext uri="{FF2B5EF4-FFF2-40B4-BE49-F238E27FC236}">
                  <a16:creationId xmlns:a16="http://schemas.microsoft.com/office/drawing/2014/main" id="{E1C316A3-9199-4209-A59D-42D8F5E011DE}"/>
                </a:ext>
              </a:extLst>
            </p:cNvPr>
            <p:cNvSpPr/>
            <p:nvPr/>
          </p:nvSpPr>
          <p:spPr>
            <a:xfrm>
              <a:off x="1964930" y="2697480"/>
              <a:ext cx="1290048" cy="1645920"/>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533" dirty="0">
                <a:solidFill>
                  <a:srgbClr val="000000"/>
                </a:solidFill>
                <a:latin typeface="Arial"/>
                <a:ea typeface="Arial"/>
                <a:cs typeface="Arial"/>
                <a:sym typeface="Arial"/>
              </a:endParaRPr>
            </a:p>
          </p:txBody>
        </p:sp>
        <p:grpSp>
          <p:nvGrpSpPr>
            <p:cNvPr id="71" name="Google Shape;314;p34">
              <a:extLst>
                <a:ext uri="{FF2B5EF4-FFF2-40B4-BE49-F238E27FC236}">
                  <a16:creationId xmlns:a16="http://schemas.microsoft.com/office/drawing/2014/main" id="{C9D02880-F912-4B61-A7D0-7C9F8DDF115C}"/>
                </a:ext>
              </a:extLst>
            </p:cNvPr>
            <p:cNvGrpSpPr/>
            <p:nvPr/>
          </p:nvGrpSpPr>
          <p:grpSpPr>
            <a:xfrm>
              <a:off x="2028898" y="2913801"/>
              <a:ext cx="1313090" cy="1201013"/>
              <a:chOff x="4177414" y="3803416"/>
              <a:chExt cx="1958054" cy="1793918"/>
            </a:xfrm>
          </p:grpSpPr>
          <p:sp>
            <p:nvSpPr>
              <p:cNvPr id="72" name="Google Shape;317;p34">
                <a:extLst>
                  <a:ext uri="{FF2B5EF4-FFF2-40B4-BE49-F238E27FC236}">
                    <a16:creationId xmlns:a16="http://schemas.microsoft.com/office/drawing/2014/main" id="{237479F7-6D7B-44FC-BBEF-D792D17284FE}"/>
                  </a:ext>
                </a:extLst>
              </p:cNvPr>
              <p:cNvSpPr txBox="1"/>
              <p:nvPr/>
            </p:nvSpPr>
            <p:spPr>
              <a:xfrm>
                <a:off x="4767877" y="5351112"/>
                <a:ext cx="1360713"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Google Slides</a:t>
                </a:r>
                <a:endParaRPr lang="en-US" sz="1200" dirty="0">
                  <a:solidFill>
                    <a:srgbClr val="444444"/>
                  </a:solidFill>
                  <a:latin typeface="Arial"/>
                </a:endParaRPr>
              </a:p>
            </p:txBody>
          </p:sp>
          <p:grpSp>
            <p:nvGrpSpPr>
              <p:cNvPr id="73" name="Google Shape;318;p34">
                <a:extLst>
                  <a:ext uri="{FF2B5EF4-FFF2-40B4-BE49-F238E27FC236}">
                    <a16:creationId xmlns:a16="http://schemas.microsoft.com/office/drawing/2014/main" id="{99CDB4B8-75A8-4513-89D5-5626B38F6365}"/>
                  </a:ext>
                </a:extLst>
              </p:cNvPr>
              <p:cNvGrpSpPr/>
              <p:nvPr/>
            </p:nvGrpSpPr>
            <p:grpSpPr>
              <a:xfrm>
                <a:off x="4177414" y="4166169"/>
                <a:ext cx="1958054" cy="411480"/>
                <a:chOff x="4314588" y="3601530"/>
                <a:chExt cx="1958054" cy="411480"/>
              </a:xfrm>
            </p:grpSpPr>
            <p:pic>
              <p:nvPicPr>
                <p:cNvPr id="76" name="Google Shape;319;p34">
                  <a:extLst>
                    <a:ext uri="{FF2B5EF4-FFF2-40B4-BE49-F238E27FC236}">
                      <a16:creationId xmlns:a16="http://schemas.microsoft.com/office/drawing/2014/main" id="{DAB167A7-659A-45FD-A31D-D3909B71436B}"/>
                    </a:ext>
                  </a:extLst>
                </p:cNvPr>
                <p:cNvPicPr preferRelativeResize="0"/>
                <p:nvPr/>
              </p:nvPicPr>
              <p:blipFill rotWithShape="1">
                <a:blip r:embed="rId3">
                  <a:alphaModFix/>
                </a:blip>
                <a:srcRect/>
                <a:stretch/>
              </p:blipFill>
              <p:spPr>
                <a:xfrm>
                  <a:off x="4314588" y="3601530"/>
                  <a:ext cx="411479" cy="411480"/>
                </a:xfrm>
                <a:prstGeom prst="rect">
                  <a:avLst/>
                </a:prstGeom>
                <a:noFill/>
                <a:ln>
                  <a:noFill/>
                </a:ln>
              </p:spPr>
            </p:pic>
            <p:sp>
              <p:nvSpPr>
                <p:cNvPr id="77" name="Google Shape;320;p34">
                  <a:extLst>
                    <a:ext uri="{FF2B5EF4-FFF2-40B4-BE49-F238E27FC236}">
                      <a16:creationId xmlns:a16="http://schemas.microsoft.com/office/drawing/2014/main" id="{9961FEE6-F09E-40A9-B8EA-1CF59B2EFDB7}"/>
                    </a:ext>
                  </a:extLst>
                </p:cNvPr>
                <p:cNvSpPr txBox="1"/>
                <p:nvPr/>
              </p:nvSpPr>
              <p:spPr>
                <a:xfrm>
                  <a:off x="4911925" y="3696198"/>
                  <a:ext cx="1360717"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Google Drive</a:t>
                  </a:r>
                  <a:endParaRPr lang="en-US" sz="1200" dirty="0">
                    <a:solidFill>
                      <a:srgbClr val="444444"/>
                    </a:solidFill>
                    <a:latin typeface="Arial"/>
                  </a:endParaRPr>
                </a:p>
              </p:txBody>
            </p:sp>
          </p:grpSp>
          <p:sp>
            <p:nvSpPr>
              <p:cNvPr id="74" name="Google Shape;323;p34">
                <a:extLst>
                  <a:ext uri="{FF2B5EF4-FFF2-40B4-BE49-F238E27FC236}">
                    <a16:creationId xmlns:a16="http://schemas.microsoft.com/office/drawing/2014/main" id="{1CD2FEB7-6974-4852-BF5C-F73AB8CC7393}"/>
                  </a:ext>
                </a:extLst>
              </p:cNvPr>
              <p:cNvSpPr txBox="1"/>
              <p:nvPr/>
            </p:nvSpPr>
            <p:spPr>
              <a:xfrm>
                <a:off x="4756017" y="3803416"/>
                <a:ext cx="833115"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Gmail</a:t>
                </a:r>
                <a:endParaRPr lang="en-US" sz="1200" dirty="0">
                  <a:solidFill>
                    <a:srgbClr val="444444"/>
                  </a:solidFill>
                  <a:latin typeface="Arial"/>
                </a:endParaRPr>
              </a:p>
            </p:txBody>
          </p:sp>
          <p:sp>
            <p:nvSpPr>
              <p:cNvPr id="75" name="Google Shape;326;p34">
                <a:extLst>
                  <a:ext uri="{FF2B5EF4-FFF2-40B4-BE49-F238E27FC236}">
                    <a16:creationId xmlns:a16="http://schemas.microsoft.com/office/drawing/2014/main" id="{A4A13AA0-E09D-4211-9428-57F5876A2621}"/>
                  </a:ext>
                </a:extLst>
              </p:cNvPr>
              <p:cNvSpPr txBox="1"/>
              <p:nvPr/>
            </p:nvSpPr>
            <p:spPr>
              <a:xfrm>
                <a:off x="4767877" y="4763457"/>
                <a:ext cx="1332707"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Google Docs</a:t>
                </a:r>
                <a:endParaRPr lang="en-US" sz="1200" dirty="0">
                  <a:solidFill>
                    <a:srgbClr val="444444"/>
                  </a:solidFill>
                  <a:latin typeface="Arial"/>
                </a:endParaRPr>
              </a:p>
            </p:txBody>
          </p:sp>
        </p:grpSp>
      </p:grpSp>
      <p:sp>
        <p:nvSpPr>
          <p:cNvPr id="84" name="Google Shape;293;p34">
            <a:extLst>
              <a:ext uri="{FF2B5EF4-FFF2-40B4-BE49-F238E27FC236}">
                <a16:creationId xmlns:a16="http://schemas.microsoft.com/office/drawing/2014/main" id="{EF8E12E6-81D3-41B1-8594-8E9E2A351E06}"/>
              </a:ext>
            </a:extLst>
          </p:cNvPr>
          <p:cNvSpPr/>
          <p:nvPr/>
        </p:nvSpPr>
        <p:spPr>
          <a:xfrm>
            <a:off x="6802965" y="3103812"/>
            <a:ext cx="1877584" cy="1901139"/>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800" dirty="0">
              <a:solidFill>
                <a:srgbClr val="000000"/>
              </a:solidFill>
              <a:latin typeface="Arial"/>
              <a:ea typeface="Arial"/>
              <a:cs typeface="Arial"/>
              <a:sym typeface="Arial"/>
            </a:endParaRPr>
          </a:p>
        </p:txBody>
      </p:sp>
      <p:sp>
        <p:nvSpPr>
          <p:cNvPr id="85" name="Rectangle 84">
            <a:extLst>
              <a:ext uri="{FF2B5EF4-FFF2-40B4-BE49-F238E27FC236}">
                <a16:creationId xmlns:a16="http://schemas.microsoft.com/office/drawing/2014/main" id="{2CDEFD61-0AB9-4C2B-A95B-E0707BCA0A10}"/>
              </a:ext>
            </a:extLst>
          </p:cNvPr>
          <p:cNvSpPr/>
          <p:nvPr/>
        </p:nvSpPr>
        <p:spPr>
          <a:xfrm>
            <a:off x="7180912" y="3306502"/>
            <a:ext cx="1310631" cy="256545"/>
          </a:xfrm>
          <a:prstGeom prst="rect">
            <a:avLst/>
          </a:prstGeom>
        </p:spPr>
        <p:txBody>
          <a:bodyPr wrap="square">
            <a:spAutoFit/>
          </a:bodyPr>
          <a:lstStyle/>
          <a:p>
            <a:pPr algn="ctr" defTabSz="914354" fontAlgn="base">
              <a:defRPr/>
            </a:pPr>
            <a:r>
              <a:rPr lang="en-US" sz="1067" dirty="0">
                <a:solidFill>
                  <a:srgbClr val="FFFFFF"/>
                </a:solidFill>
                <a:latin typeface="Arial" panose="020B0604020202020204" pitchFamily="34" charset="0"/>
              </a:rPr>
              <a:t>File servers</a:t>
            </a:r>
          </a:p>
        </p:txBody>
      </p:sp>
      <p:pic>
        <p:nvPicPr>
          <p:cNvPr id="86" name="Picture 85">
            <a:extLst>
              <a:ext uri="{FF2B5EF4-FFF2-40B4-BE49-F238E27FC236}">
                <a16:creationId xmlns:a16="http://schemas.microsoft.com/office/drawing/2014/main" id="{6DFBD935-161A-46BB-B3D1-F7B23598F2F5}"/>
              </a:ext>
            </a:extLst>
          </p:cNvPr>
          <p:cNvPicPr>
            <a:picLocks noChangeAspect="1"/>
          </p:cNvPicPr>
          <p:nvPr/>
        </p:nvPicPr>
        <p:blipFill>
          <a:blip r:embed="rId4">
            <a:duotone>
              <a:schemeClr val="accent6">
                <a:shade val="45000"/>
                <a:satMod val="135000"/>
              </a:schemeClr>
              <a:prstClr val="white"/>
            </a:duotone>
          </a:blip>
          <a:stretch>
            <a:fillRect/>
          </a:stretch>
        </p:blipFill>
        <p:spPr>
          <a:xfrm>
            <a:off x="6951354" y="4087080"/>
            <a:ext cx="640201" cy="112179"/>
          </a:xfrm>
          <a:prstGeom prst="rect">
            <a:avLst/>
          </a:prstGeom>
        </p:spPr>
      </p:pic>
      <p:pic>
        <p:nvPicPr>
          <p:cNvPr id="87" name="Picture 86">
            <a:extLst>
              <a:ext uri="{FF2B5EF4-FFF2-40B4-BE49-F238E27FC236}">
                <a16:creationId xmlns:a16="http://schemas.microsoft.com/office/drawing/2014/main" id="{1DFB6AD5-4D26-4271-9C16-71E99430222E}"/>
              </a:ext>
            </a:extLst>
          </p:cNvPr>
          <p:cNvPicPr>
            <a:picLocks noChangeAspect="1"/>
          </p:cNvPicPr>
          <p:nvPr/>
        </p:nvPicPr>
        <p:blipFill>
          <a:blip r:embed="rId5"/>
          <a:stretch>
            <a:fillRect/>
          </a:stretch>
        </p:blipFill>
        <p:spPr>
          <a:xfrm>
            <a:off x="6954784" y="3712291"/>
            <a:ext cx="619143" cy="95393"/>
          </a:xfrm>
          <a:prstGeom prst="rect">
            <a:avLst/>
          </a:prstGeom>
        </p:spPr>
      </p:pic>
      <p:pic>
        <p:nvPicPr>
          <p:cNvPr id="88" name="Picture 87">
            <a:extLst>
              <a:ext uri="{FF2B5EF4-FFF2-40B4-BE49-F238E27FC236}">
                <a16:creationId xmlns:a16="http://schemas.microsoft.com/office/drawing/2014/main" id="{29B4DA1A-D8F0-4CB6-8838-111A4289B68F}"/>
              </a:ext>
            </a:extLst>
          </p:cNvPr>
          <p:cNvPicPr>
            <a:picLocks noChangeAspect="1"/>
          </p:cNvPicPr>
          <p:nvPr/>
        </p:nvPicPr>
        <p:blipFill>
          <a:blip r:embed="rId6">
            <a:lum bright="70000" contrast="-70000"/>
          </a:blip>
          <a:stretch>
            <a:fillRect/>
          </a:stretch>
        </p:blipFill>
        <p:spPr>
          <a:xfrm>
            <a:off x="7812360" y="3651870"/>
            <a:ext cx="719473" cy="211888"/>
          </a:xfrm>
          <a:prstGeom prst="rect">
            <a:avLst/>
          </a:prstGeom>
        </p:spPr>
      </p:pic>
      <p:pic>
        <p:nvPicPr>
          <p:cNvPr id="89" name="Picture 88">
            <a:extLst>
              <a:ext uri="{FF2B5EF4-FFF2-40B4-BE49-F238E27FC236}">
                <a16:creationId xmlns:a16="http://schemas.microsoft.com/office/drawing/2014/main" id="{6827C82A-06FE-4513-92D4-CCD855B1FA42}"/>
              </a:ext>
            </a:extLst>
          </p:cNvPr>
          <p:cNvPicPr>
            <a:picLocks noChangeAspect="1"/>
          </p:cNvPicPr>
          <p:nvPr/>
        </p:nvPicPr>
        <p:blipFill>
          <a:blip r:embed="rId7">
            <a:biLevel thresh="25000"/>
          </a:blip>
          <a:stretch>
            <a:fillRect/>
          </a:stretch>
        </p:blipFill>
        <p:spPr>
          <a:xfrm>
            <a:off x="6699364" y="4457753"/>
            <a:ext cx="1149656" cy="336533"/>
          </a:xfrm>
          <a:prstGeom prst="rect">
            <a:avLst/>
          </a:prstGeom>
        </p:spPr>
      </p:pic>
      <p:pic>
        <p:nvPicPr>
          <p:cNvPr id="90" name="Picture 89">
            <a:extLst>
              <a:ext uri="{FF2B5EF4-FFF2-40B4-BE49-F238E27FC236}">
                <a16:creationId xmlns:a16="http://schemas.microsoft.com/office/drawing/2014/main" id="{16D0E09F-F0F4-489D-A3E2-F4AE47053941}"/>
              </a:ext>
            </a:extLst>
          </p:cNvPr>
          <p:cNvPicPr>
            <a:picLocks noChangeAspect="1"/>
          </p:cNvPicPr>
          <p:nvPr/>
        </p:nvPicPr>
        <p:blipFill>
          <a:blip r:embed="rId8"/>
          <a:stretch>
            <a:fillRect/>
          </a:stretch>
        </p:blipFill>
        <p:spPr>
          <a:xfrm>
            <a:off x="7976139" y="3949505"/>
            <a:ext cx="436531" cy="405612"/>
          </a:xfrm>
          <a:prstGeom prst="rect">
            <a:avLst/>
          </a:prstGeom>
        </p:spPr>
      </p:pic>
      <p:sp>
        <p:nvSpPr>
          <p:cNvPr id="91" name="TextBox 90">
            <a:extLst>
              <a:ext uri="{FF2B5EF4-FFF2-40B4-BE49-F238E27FC236}">
                <a16:creationId xmlns:a16="http://schemas.microsoft.com/office/drawing/2014/main" id="{28D9FBC3-9DCA-466D-9260-F74D463DBB64}"/>
              </a:ext>
            </a:extLst>
          </p:cNvPr>
          <p:cNvSpPr txBox="1"/>
          <p:nvPr/>
        </p:nvSpPr>
        <p:spPr>
          <a:xfrm>
            <a:off x="8011777" y="4618670"/>
            <a:ext cx="799109" cy="184666"/>
          </a:xfrm>
          <a:prstGeom prst="rect">
            <a:avLst/>
          </a:prstGeom>
          <a:noFill/>
        </p:spPr>
        <p:txBody>
          <a:bodyPr wrap="square" lIns="0" tIns="0" rIns="0" bIns="0" rtlCol="0">
            <a:spAutoFit/>
          </a:bodyPr>
          <a:lstStyle/>
          <a:p>
            <a:pPr algn="ctr" defTabSz="914354">
              <a:defRPr/>
            </a:pPr>
            <a:r>
              <a:rPr lang="en-US" sz="1200" dirty="0">
                <a:solidFill>
                  <a:srgbClr val="FFFFFF"/>
                </a:solidFill>
                <a:latin typeface="Arial"/>
              </a:rPr>
              <a:t>NAS</a:t>
            </a:r>
          </a:p>
        </p:txBody>
      </p:sp>
      <p:sp>
        <p:nvSpPr>
          <p:cNvPr id="92" name="Google Shape;293;p34">
            <a:extLst>
              <a:ext uri="{FF2B5EF4-FFF2-40B4-BE49-F238E27FC236}">
                <a16:creationId xmlns:a16="http://schemas.microsoft.com/office/drawing/2014/main" id="{4B6C0CB0-D697-4DE6-A5D9-3FF15980D7EC}"/>
              </a:ext>
            </a:extLst>
          </p:cNvPr>
          <p:cNvSpPr/>
          <p:nvPr/>
        </p:nvSpPr>
        <p:spPr>
          <a:xfrm>
            <a:off x="5156321" y="3103812"/>
            <a:ext cx="1281436" cy="1901139"/>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1200" dirty="0">
              <a:solidFill>
                <a:srgbClr val="000000"/>
              </a:solidFill>
              <a:latin typeface="Arial"/>
              <a:ea typeface="Arial"/>
              <a:cs typeface="Arial"/>
              <a:sym typeface="Arial"/>
            </a:endParaRPr>
          </a:p>
        </p:txBody>
      </p:sp>
      <p:sp>
        <p:nvSpPr>
          <p:cNvPr id="93" name="Google Shape;330;p34">
            <a:extLst>
              <a:ext uri="{FF2B5EF4-FFF2-40B4-BE49-F238E27FC236}">
                <a16:creationId xmlns:a16="http://schemas.microsoft.com/office/drawing/2014/main" id="{C947E0EB-D658-4C0A-A0D8-95BC147E377C}"/>
              </a:ext>
            </a:extLst>
          </p:cNvPr>
          <p:cNvSpPr txBox="1"/>
          <p:nvPr/>
        </p:nvSpPr>
        <p:spPr>
          <a:xfrm>
            <a:off x="5750030" y="3453792"/>
            <a:ext cx="556028" cy="213301"/>
          </a:xfrm>
          <a:prstGeom prst="rect">
            <a:avLst/>
          </a:prstGeom>
          <a:noFill/>
          <a:ln>
            <a:noFill/>
          </a:ln>
        </p:spPr>
        <p:txBody>
          <a:bodyPr spcFirstLastPara="1" wrap="square" lIns="0" tIns="0" rIns="0" bIns="0" anchor="t" anchorCtr="0">
            <a:noAutofit/>
          </a:bodyPr>
          <a:lstStyle/>
          <a:p>
            <a:pPr defTabSz="914354">
              <a:defRPr/>
            </a:pPr>
            <a:r>
              <a:rPr lang="en-US" sz="1200" dirty="0">
                <a:solidFill>
                  <a:srgbClr val="FFFFFF"/>
                </a:solidFill>
                <a:latin typeface="Arial"/>
                <a:ea typeface="Arial"/>
                <a:cs typeface="Arial"/>
                <a:sym typeface="Arial"/>
              </a:rPr>
              <a:t>Laptops</a:t>
            </a:r>
            <a:endParaRPr lang="en-US" sz="1333" dirty="0">
              <a:solidFill>
                <a:srgbClr val="444444"/>
              </a:solidFill>
              <a:latin typeface="Arial"/>
            </a:endParaRPr>
          </a:p>
        </p:txBody>
      </p:sp>
      <p:pic>
        <p:nvPicPr>
          <p:cNvPr id="94" name="Google Shape;331;p34">
            <a:extLst>
              <a:ext uri="{FF2B5EF4-FFF2-40B4-BE49-F238E27FC236}">
                <a16:creationId xmlns:a16="http://schemas.microsoft.com/office/drawing/2014/main" id="{6243CD7C-B671-46EA-865E-454B3FC9B049}"/>
              </a:ext>
            </a:extLst>
          </p:cNvPr>
          <p:cNvPicPr preferRelativeResize="0"/>
          <p:nvPr/>
        </p:nvPicPr>
        <p:blipFill>
          <a:blip r:embed="rId9"/>
          <a:srcRect/>
          <a:stretch/>
        </p:blipFill>
        <p:spPr>
          <a:xfrm>
            <a:off x="5328390" y="3340783"/>
            <a:ext cx="343123" cy="402102"/>
          </a:xfrm>
          <a:prstGeom prst="rect">
            <a:avLst/>
          </a:prstGeom>
          <a:noFill/>
          <a:ln>
            <a:noFill/>
          </a:ln>
        </p:spPr>
      </p:pic>
      <p:sp>
        <p:nvSpPr>
          <p:cNvPr id="95" name="Google Shape;336;p34">
            <a:extLst>
              <a:ext uri="{FF2B5EF4-FFF2-40B4-BE49-F238E27FC236}">
                <a16:creationId xmlns:a16="http://schemas.microsoft.com/office/drawing/2014/main" id="{83FB4103-DF16-4EFF-9E49-4462B8976E8E}"/>
              </a:ext>
            </a:extLst>
          </p:cNvPr>
          <p:cNvSpPr txBox="1"/>
          <p:nvPr/>
        </p:nvSpPr>
        <p:spPr>
          <a:xfrm>
            <a:off x="5750030" y="4455447"/>
            <a:ext cx="556029" cy="332989"/>
          </a:xfrm>
          <a:prstGeom prst="rect">
            <a:avLst/>
          </a:prstGeom>
          <a:noFill/>
          <a:ln>
            <a:noFill/>
          </a:ln>
        </p:spPr>
        <p:txBody>
          <a:bodyPr spcFirstLastPara="1" wrap="square" lIns="0" tIns="0" rIns="0" bIns="0" anchor="t" anchorCtr="0">
            <a:noAutofit/>
          </a:bodyPr>
          <a:lstStyle/>
          <a:p>
            <a:pPr defTabSz="914354">
              <a:defRPr/>
            </a:pPr>
            <a:r>
              <a:rPr lang="en-US" sz="1200" dirty="0">
                <a:solidFill>
                  <a:srgbClr val="FFFFFF"/>
                </a:solidFill>
                <a:latin typeface="Arial"/>
                <a:ea typeface="Arial"/>
                <a:cs typeface="Arial"/>
                <a:sym typeface="Arial"/>
              </a:rPr>
              <a:t>Mobile Devices</a:t>
            </a:r>
            <a:endParaRPr lang="en-US" sz="1333" dirty="0">
              <a:solidFill>
                <a:srgbClr val="444444"/>
              </a:solidFill>
              <a:latin typeface="Arial"/>
            </a:endParaRPr>
          </a:p>
        </p:txBody>
      </p:sp>
      <p:pic>
        <p:nvPicPr>
          <p:cNvPr id="99" name="Google Shape;338;p34">
            <a:extLst>
              <a:ext uri="{FF2B5EF4-FFF2-40B4-BE49-F238E27FC236}">
                <a16:creationId xmlns:a16="http://schemas.microsoft.com/office/drawing/2014/main" id="{020205A6-DA60-4922-8AB0-E2170D049F6D}"/>
              </a:ext>
            </a:extLst>
          </p:cNvPr>
          <p:cNvPicPr preferRelativeResize="0"/>
          <p:nvPr/>
        </p:nvPicPr>
        <p:blipFill>
          <a:blip r:embed="rId10"/>
          <a:srcRect/>
          <a:stretch/>
        </p:blipFill>
        <p:spPr>
          <a:xfrm>
            <a:off x="5394356" y="4426580"/>
            <a:ext cx="216889" cy="357538"/>
          </a:xfrm>
          <a:prstGeom prst="rect">
            <a:avLst/>
          </a:prstGeom>
          <a:noFill/>
          <a:ln>
            <a:noFill/>
          </a:ln>
        </p:spPr>
      </p:pic>
      <p:pic>
        <p:nvPicPr>
          <p:cNvPr id="102" name="Graphic 101">
            <a:extLst>
              <a:ext uri="{FF2B5EF4-FFF2-40B4-BE49-F238E27FC236}">
                <a16:creationId xmlns:a16="http://schemas.microsoft.com/office/drawing/2014/main" id="{9A7A1D88-0954-4AA8-B522-0AD67D8CF678}"/>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59795"/>
          <a:stretch/>
        </p:blipFill>
        <p:spPr>
          <a:xfrm>
            <a:off x="5405418" y="3788346"/>
            <a:ext cx="195208" cy="547454"/>
          </a:xfrm>
          <a:prstGeom prst="rect">
            <a:avLst/>
          </a:prstGeom>
        </p:spPr>
      </p:pic>
      <p:sp>
        <p:nvSpPr>
          <p:cNvPr id="103" name="Google Shape;330;p34">
            <a:extLst>
              <a:ext uri="{FF2B5EF4-FFF2-40B4-BE49-F238E27FC236}">
                <a16:creationId xmlns:a16="http://schemas.microsoft.com/office/drawing/2014/main" id="{CF0E1CDE-8F55-4B0A-97F9-A06838BDD7AE}"/>
              </a:ext>
            </a:extLst>
          </p:cNvPr>
          <p:cNvSpPr txBox="1"/>
          <p:nvPr/>
        </p:nvSpPr>
        <p:spPr>
          <a:xfrm>
            <a:off x="5729557" y="3962099"/>
            <a:ext cx="687727" cy="217181"/>
          </a:xfrm>
          <a:prstGeom prst="rect">
            <a:avLst/>
          </a:prstGeom>
          <a:noFill/>
          <a:ln>
            <a:noFill/>
          </a:ln>
        </p:spPr>
        <p:txBody>
          <a:bodyPr spcFirstLastPara="1" wrap="square" lIns="0" tIns="0" rIns="0" bIns="0" anchor="t" anchorCtr="0">
            <a:noAutofit/>
          </a:bodyPr>
          <a:lstStyle/>
          <a:p>
            <a:pPr defTabSz="914354">
              <a:defRPr/>
            </a:pPr>
            <a:r>
              <a:rPr lang="en-US" sz="1200" dirty="0">
                <a:solidFill>
                  <a:srgbClr val="FFFFFF"/>
                </a:solidFill>
                <a:latin typeface="Arial"/>
                <a:ea typeface="Arial"/>
                <a:cs typeface="Arial"/>
                <a:sym typeface="Arial"/>
              </a:rPr>
              <a:t>Desktops</a:t>
            </a:r>
            <a:endParaRPr lang="en-US" sz="1333" dirty="0">
              <a:solidFill>
                <a:srgbClr val="444444"/>
              </a:solidFill>
              <a:latin typeface="Arial"/>
            </a:endParaRPr>
          </a:p>
        </p:txBody>
      </p:sp>
      <p:pic>
        <p:nvPicPr>
          <p:cNvPr id="104" name="Picture 103" descr="folder265.png">
            <a:extLst>
              <a:ext uri="{FF2B5EF4-FFF2-40B4-BE49-F238E27FC236}">
                <a16:creationId xmlns:a16="http://schemas.microsoft.com/office/drawing/2014/main" id="{7ACC9B2A-96B7-4843-9563-2D64FCE13BEC}"/>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81191" y="3307013"/>
            <a:ext cx="255471" cy="268528"/>
          </a:xfrm>
          <a:prstGeom prst="rect">
            <a:avLst/>
          </a:prstGeom>
        </p:spPr>
      </p:pic>
      <p:pic>
        <p:nvPicPr>
          <p:cNvPr id="112" name="Picture 111" descr="data26.png">
            <a:extLst>
              <a:ext uri="{FF2B5EF4-FFF2-40B4-BE49-F238E27FC236}">
                <a16:creationId xmlns:a16="http://schemas.microsoft.com/office/drawing/2014/main" id="{09975C00-7BE6-4DA8-87D8-615E8C6B8279}"/>
              </a:ext>
            </a:extLst>
          </p:cNvPr>
          <p:cNvPicPr>
            <a:picLocks noChangeAspect="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920371" y="4492738"/>
            <a:ext cx="309120" cy="324919"/>
          </a:xfrm>
          <a:prstGeom prst="rect">
            <a:avLst/>
          </a:prstGeom>
        </p:spPr>
      </p:pic>
      <p:pic>
        <p:nvPicPr>
          <p:cNvPr id="114" name="Picture 113" descr="Logo&#10;&#10;Description automatically generated">
            <a:extLst>
              <a:ext uri="{FF2B5EF4-FFF2-40B4-BE49-F238E27FC236}">
                <a16:creationId xmlns:a16="http://schemas.microsoft.com/office/drawing/2014/main" id="{31791E88-C744-4839-8AE6-8BF2BB085A74}"/>
              </a:ext>
            </a:extLst>
          </p:cNvPr>
          <p:cNvPicPr>
            <a:picLocks noChangeAspect="1"/>
          </p:cNvPicPr>
          <p:nvPr/>
        </p:nvPicPr>
        <p:blipFill rotWithShape="1">
          <a:blip r:embed="rId15"/>
          <a:srcRect l="19733" t="32106" r="16772" b="24681"/>
          <a:stretch/>
        </p:blipFill>
        <p:spPr>
          <a:xfrm>
            <a:off x="444333" y="3733450"/>
            <a:ext cx="306110" cy="228649"/>
          </a:xfrm>
          <a:prstGeom prst="rect">
            <a:avLst/>
          </a:prstGeom>
        </p:spPr>
      </p:pic>
      <p:pic>
        <p:nvPicPr>
          <p:cNvPr id="115" name="Picture 114" descr="Icon&#10;&#10;Description automatically generated">
            <a:extLst>
              <a:ext uri="{FF2B5EF4-FFF2-40B4-BE49-F238E27FC236}">
                <a16:creationId xmlns:a16="http://schemas.microsoft.com/office/drawing/2014/main" id="{FF52CAFA-34AF-425B-BFF2-9C8A23CF9D89}"/>
              </a:ext>
            </a:extLst>
          </p:cNvPr>
          <p:cNvPicPr>
            <a:picLocks noChangeAspect="1"/>
          </p:cNvPicPr>
          <p:nvPr/>
        </p:nvPicPr>
        <p:blipFill rotWithShape="1">
          <a:blip r:embed="rId16"/>
          <a:srcRect l="12036" t="24131" r="13694" b="17070"/>
          <a:stretch/>
        </p:blipFill>
        <p:spPr>
          <a:xfrm>
            <a:off x="409838" y="4085534"/>
            <a:ext cx="348703" cy="290175"/>
          </a:xfrm>
          <a:prstGeom prst="rect">
            <a:avLst/>
          </a:prstGeom>
        </p:spPr>
      </p:pic>
      <p:pic>
        <p:nvPicPr>
          <p:cNvPr id="116" name="Picture 115" descr="Icon&#10;&#10;Description automatically generated">
            <a:extLst>
              <a:ext uri="{FF2B5EF4-FFF2-40B4-BE49-F238E27FC236}">
                <a16:creationId xmlns:a16="http://schemas.microsoft.com/office/drawing/2014/main" id="{C3CF69D0-272B-4A77-AB1F-20216902FF55}"/>
              </a:ext>
            </a:extLst>
          </p:cNvPr>
          <p:cNvPicPr>
            <a:picLocks noChangeAspect="1"/>
          </p:cNvPicPr>
          <p:nvPr/>
        </p:nvPicPr>
        <p:blipFill rotWithShape="1">
          <a:blip r:embed="rId17"/>
          <a:srcRect l="23556" t="23782" r="23070" b="23732"/>
          <a:stretch/>
        </p:blipFill>
        <p:spPr>
          <a:xfrm>
            <a:off x="445344" y="3315719"/>
            <a:ext cx="264328" cy="273217"/>
          </a:xfrm>
          <a:prstGeom prst="rect">
            <a:avLst/>
          </a:prstGeom>
        </p:spPr>
      </p:pic>
      <p:pic>
        <p:nvPicPr>
          <p:cNvPr id="118" name="Picture 117" descr="Logo&#10;&#10;Description automatically generated">
            <a:extLst>
              <a:ext uri="{FF2B5EF4-FFF2-40B4-BE49-F238E27FC236}">
                <a16:creationId xmlns:a16="http://schemas.microsoft.com/office/drawing/2014/main" id="{4ED835D0-3339-4B41-A4BE-C8B88D887AC7}"/>
              </a:ext>
            </a:extLst>
          </p:cNvPr>
          <p:cNvPicPr>
            <a:picLocks noChangeAspect="1"/>
          </p:cNvPicPr>
          <p:nvPr/>
        </p:nvPicPr>
        <p:blipFill rotWithShape="1">
          <a:blip r:embed="rId18"/>
          <a:srcRect l="16282" t="17897" r="20291" b="18471"/>
          <a:stretch/>
        </p:blipFill>
        <p:spPr>
          <a:xfrm>
            <a:off x="433900" y="4442911"/>
            <a:ext cx="318912" cy="336297"/>
          </a:xfrm>
          <a:prstGeom prst="rect">
            <a:avLst/>
          </a:prstGeom>
        </p:spPr>
      </p:pic>
      <p:pic>
        <p:nvPicPr>
          <p:cNvPr id="119" name="Picture 118" descr="Logo, icon&#10;&#10;Description automatically generated">
            <a:extLst>
              <a:ext uri="{FF2B5EF4-FFF2-40B4-BE49-F238E27FC236}">
                <a16:creationId xmlns:a16="http://schemas.microsoft.com/office/drawing/2014/main" id="{BBF08EF3-F394-4007-8C06-BB31392DC5F8}"/>
              </a:ext>
            </a:extLst>
          </p:cNvPr>
          <p:cNvPicPr>
            <a:picLocks noChangeAspect="1"/>
          </p:cNvPicPr>
          <p:nvPr/>
        </p:nvPicPr>
        <p:blipFill rotWithShape="1">
          <a:blip r:embed="rId19"/>
          <a:srcRect l="21695" t="19949" r="27618" b="22526"/>
          <a:stretch/>
        </p:blipFill>
        <p:spPr>
          <a:xfrm>
            <a:off x="385558" y="2740743"/>
            <a:ext cx="241580" cy="288185"/>
          </a:xfrm>
          <a:prstGeom prst="rect">
            <a:avLst/>
          </a:prstGeom>
        </p:spPr>
      </p:pic>
      <p:pic>
        <p:nvPicPr>
          <p:cNvPr id="120" name="Picture 2" descr="Google Workspace (Formerly G Suite): Business Collaboration Tools">
            <a:extLst>
              <a:ext uri="{FF2B5EF4-FFF2-40B4-BE49-F238E27FC236}">
                <a16:creationId xmlns:a16="http://schemas.microsoft.com/office/drawing/2014/main" id="{025A77C4-A162-40F2-8A6F-C47BF7EDF99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21503" y="2801390"/>
            <a:ext cx="1418879" cy="19600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How to put a Gmail shortcut on the desktop and icon on the taskbar –  Pinkeye Graphics">
            <a:extLst>
              <a:ext uri="{FF2B5EF4-FFF2-40B4-BE49-F238E27FC236}">
                <a16:creationId xmlns:a16="http://schemas.microsoft.com/office/drawing/2014/main" id="{6F7B553B-4944-4E9C-9FB0-3099118545B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flipH="1">
            <a:off x="2006596" y="3278792"/>
            <a:ext cx="263212" cy="2766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Google's new icons for Gmail, Calendar, Drive, Docs, and Meet all look the  same">
            <a:extLst>
              <a:ext uri="{FF2B5EF4-FFF2-40B4-BE49-F238E27FC236}">
                <a16:creationId xmlns:a16="http://schemas.microsoft.com/office/drawing/2014/main" id="{2BC4CE98-9C58-4DA3-AE5D-D3D4282EC98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01312" y="4032435"/>
            <a:ext cx="285514" cy="30010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oogle Slides Png - Google Slides Icon Png, Transparent Png , Transparent  Png Image - PNGitem">
            <a:extLst>
              <a:ext uri="{FF2B5EF4-FFF2-40B4-BE49-F238E27FC236}">
                <a16:creationId xmlns:a16="http://schemas.microsoft.com/office/drawing/2014/main" id="{C95530DF-B4CC-4257-894D-CB065A1FD532}"/>
              </a:ext>
            </a:extLst>
          </p:cNvPr>
          <p:cNvPicPr>
            <a:picLocks noChangeAspect="1" noChangeArrowheads="1"/>
          </p:cNvPicPr>
          <p:nvPr/>
        </p:nvPicPr>
        <p:blipFill>
          <a:blip r:embed="rId2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027423" y="4465652"/>
            <a:ext cx="253146" cy="297381"/>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121">
            <a:extLst>
              <a:ext uri="{FF2B5EF4-FFF2-40B4-BE49-F238E27FC236}">
                <a16:creationId xmlns:a16="http://schemas.microsoft.com/office/drawing/2014/main" id="{45AEA64F-0F9F-4398-9870-0AF396D8788F}"/>
              </a:ext>
            </a:extLst>
          </p:cNvPr>
          <p:cNvSpPr/>
          <p:nvPr/>
        </p:nvSpPr>
        <p:spPr>
          <a:xfrm>
            <a:off x="3138240" y="1050243"/>
            <a:ext cx="2643104"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Easy</a:t>
            </a:r>
          </a:p>
        </p:txBody>
      </p:sp>
      <p:sp>
        <p:nvSpPr>
          <p:cNvPr id="59" name="Rounded Rectangle 6">
            <a:extLst>
              <a:ext uri="{FF2B5EF4-FFF2-40B4-BE49-F238E27FC236}">
                <a16:creationId xmlns:a16="http://schemas.microsoft.com/office/drawing/2014/main" id="{BD4CF388-FAD9-4B4A-88A3-A6F47CA981D4}"/>
              </a:ext>
            </a:extLst>
          </p:cNvPr>
          <p:cNvSpPr/>
          <p:nvPr/>
        </p:nvSpPr>
        <p:spPr>
          <a:xfrm>
            <a:off x="140092" y="1813441"/>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dirty="0">
                <a:ln>
                  <a:noFill/>
                </a:ln>
                <a:solidFill>
                  <a:srgbClr val="FFFFCC"/>
                </a:solidFill>
                <a:effectLst/>
                <a:uLnTx/>
                <a:uFillTx/>
                <a:latin typeface="Calibri" panose="020F0502020204030204"/>
                <a:ea typeface="+mn-ea"/>
                <a:cs typeface="+mn-cs"/>
              </a:rPr>
              <a:t>No hardware</a:t>
            </a:r>
          </a:p>
        </p:txBody>
      </p:sp>
      <p:sp>
        <p:nvSpPr>
          <p:cNvPr id="79" name="Rounded Rectangle 6">
            <a:extLst>
              <a:ext uri="{FF2B5EF4-FFF2-40B4-BE49-F238E27FC236}">
                <a16:creationId xmlns:a16="http://schemas.microsoft.com/office/drawing/2014/main" id="{0575F82B-3246-46A9-A22D-D064393B3A99}"/>
              </a:ext>
            </a:extLst>
          </p:cNvPr>
          <p:cNvSpPr/>
          <p:nvPr/>
        </p:nvSpPr>
        <p:spPr>
          <a:xfrm>
            <a:off x="3138240" y="1807846"/>
            <a:ext cx="2797421"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dirty="0">
                <a:ln>
                  <a:noFill/>
                </a:ln>
                <a:solidFill>
                  <a:srgbClr val="FFFFCC"/>
                </a:solidFill>
                <a:effectLst/>
                <a:uLnTx/>
                <a:uFillTx/>
                <a:latin typeface="Calibri" panose="020F0502020204030204"/>
                <a:ea typeface="+mn-ea"/>
                <a:cs typeface="+mn-cs"/>
              </a:rPr>
              <a:t>No software</a:t>
            </a:r>
          </a:p>
        </p:txBody>
      </p:sp>
      <p:sp>
        <p:nvSpPr>
          <p:cNvPr id="80" name="Rounded Rectangle 6">
            <a:extLst>
              <a:ext uri="{FF2B5EF4-FFF2-40B4-BE49-F238E27FC236}">
                <a16:creationId xmlns:a16="http://schemas.microsoft.com/office/drawing/2014/main" id="{E95D8C90-D90E-417C-818B-58A11B7234D2}"/>
              </a:ext>
            </a:extLst>
          </p:cNvPr>
          <p:cNvSpPr/>
          <p:nvPr/>
        </p:nvSpPr>
        <p:spPr>
          <a:xfrm>
            <a:off x="6504613" y="1795390"/>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dirty="0">
                <a:ln>
                  <a:noFill/>
                </a:ln>
                <a:solidFill>
                  <a:srgbClr val="FFFFCC"/>
                </a:solidFill>
                <a:effectLst/>
                <a:uLnTx/>
                <a:uFillTx/>
                <a:latin typeface="Calibri" panose="020F0502020204030204"/>
                <a:ea typeface="+mn-ea"/>
                <a:cs typeface="+mn-cs"/>
              </a:rPr>
              <a:t>No implementation</a:t>
            </a:r>
          </a:p>
        </p:txBody>
      </p:sp>
      <p:sp>
        <p:nvSpPr>
          <p:cNvPr id="81" name="Rounded Rectangle 121">
            <a:extLst>
              <a:ext uri="{FF2B5EF4-FFF2-40B4-BE49-F238E27FC236}">
                <a16:creationId xmlns:a16="http://schemas.microsoft.com/office/drawing/2014/main" id="{04814164-5A8F-4782-98D1-BFFE7A1B342D}"/>
              </a:ext>
            </a:extLst>
          </p:cNvPr>
          <p:cNvSpPr/>
          <p:nvPr/>
        </p:nvSpPr>
        <p:spPr>
          <a:xfrm>
            <a:off x="2150668" y="2550676"/>
            <a:ext cx="4878887"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Just backup / recovery</a:t>
            </a:r>
          </a:p>
        </p:txBody>
      </p:sp>
      <p:sp>
        <p:nvSpPr>
          <p:cNvPr id="83" name="Rounded Rectangle 21">
            <a:extLst>
              <a:ext uri="{FF2B5EF4-FFF2-40B4-BE49-F238E27FC236}">
                <a16:creationId xmlns:a16="http://schemas.microsoft.com/office/drawing/2014/main" id="{AB60B0B9-CEA0-4C81-A35C-3DDA75BFE7AB}"/>
              </a:ext>
            </a:extLst>
          </p:cNvPr>
          <p:cNvSpPr/>
          <p:nvPr/>
        </p:nvSpPr>
        <p:spPr>
          <a:xfrm>
            <a:off x="38146" y="48398"/>
            <a:ext cx="5367272" cy="688745"/>
          </a:xfrm>
          <a:prstGeom prst="roundRect">
            <a:avLst/>
          </a:prstGeom>
          <a:solidFill>
            <a:srgbClr val="003F5C"/>
          </a:solidFill>
          <a:ln w="12700" cmpd="sng">
            <a:noFill/>
          </a:ln>
          <a:effectLst/>
        </p:spPr>
        <p:txBody>
          <a:bodyPr wrap="square" lIns="182880" tIns="137160" rIns="137160" bIns="137160" rtlCol="0" anchor="ctr">
            <a:noAutofit/>
          </a:bodyPr>
          <a:lstStyle/>
          <a:p>
            <a:pPr algn="ctr">
              <a:spcBef>
                <a:spcPts val="0"/>
              </a:spcBef>
              <a:spcAft>
                <a:spcPts val="300"/>
              </a:spcAft>
            </a:pPr>
            <a:r>
              <a:rPr lang="en-US" sz="2800" b="1" dirty="0">
                <a:solidFill>
                  <a:srgbClr val="FFFF00"/>
                </a:solidFill>
              </a:rPr>
              <a:t>Why</a:t>
            </a:r>
            <a:r>
              <a:rPr lang="en-US" sz="2800" dirty="0">
                <a:solidFill>
                  <a:srgbClr val="FFFFCC"/>
                </a:solidFill>
              </a:rPr>
              <a:t> APEX Backup Services?</a:t>
            </a:r>
            <a:endParaRPr lang="en-US" sz="2800" b="1" dirty="0">
              <a:solidFill>
                <a:srgbClr val="FFFF00"/>
              </a:solidFill>
            </a:endParaRPr>
          </a:p>
        </p:txBody>
      </p:sp>
      <p:sp>
        <p:nvSpPr>
          <p:cNvPr id="96" name="Rounded Rectangle 121">
            <a:extLst>
              <a:ext uri="{FF2B5EF4-FFF2-40B4-BE49-F238E27FC236}">
                <a16:creationId xmlns:a16="http://schemas.microsoft.com/office/drawing/2014/main" id="{264A38B8-AE25-47D8-BA60-258E6F286FBD}"/>
              </a:ext>
            </a:extLst>
          </p:cNvPr>
          <p:cNvSpPr/>
          <p:nvPr/>
        </p:nvSpPr>
        <p:spPr>
          <a:xfrm>
            <a:off x="2146364" y="3385940"/>
            <a:ext cx="4878887"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Top functionalities</a:t>
            </a:r>
          </a:p>
        </p:txBody>
      </p:sp>
      <p:sp>
        <p:nvSpPr>
          <p:cNvPr id="97" name="Rounded Rectangle 121">
            <a:extLst>
              <a:ext uri="{FF2B5EF4-FFF2-40B4-BE49-F238E27FC236}">
                <a16:creationId xmlns:a16="http://schemas.microsoft.com/office/drawing/2014/main" id="{9400B8E5-0E54-4FFD-8CC2-7E52FAC9BD60}"/>
              </a:ext>
            </a:extLst>
          </p:cNvPr>
          <p:cNvSpPr/>
          <p:nvPr/>
        </p:nvSpPr>
        <p:spPr>
          <a:xfrm>
            <a:off x="2138202" y="4236732"/>
            <a:ext cx="4878887"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Long term partner</a:t>
            </a:r>
          </a:p>
        </p:txBody>
      </p:sp>
    </p:spTree>
    <p:extLst>
      <p:ext uri="{BB962C8B-B14F-4D97-AF65-F5344CB8AC3E}">
        <p14:creationId xmlns:p14="http://schemas.microsoft.com/office/powerpoint/2010/main" val="16566241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A4200-AAC8-4F5C-8996-D2A2581CF329}"/>
              </a:ext>
            </a:extLst>
          </p:cNvPr>
          <p:cNvPicPr>
            <a:picLocks noChangeAspect="1"/>
          </p:cNvPicPr>
          <p:nvPr/>
        </p:nvPicPr>
        <p:blipFill>
          <a:blip r:embed="rId2"/>
          <a:stretch>
            <a:fillRect/>
          </a:stretch>
        </p:blipFill>
        <p:spPr>
          <a:xfrm>
            <a:off x="107504" y="51470"/>
            <a:ext cx="8768236" cy="4513925"/>
          </a:xfrm>
          <a:prstGeom prst="rect">
            <a:avLst/>
          </a:prstGeom>
        </p:spPr>
      </p:pic>
      <p:sp>
        <p:nvSpPr>
          <p:cNvPr id="4" name="Rectangle 3">
            <a:extLst>
              <a:ext uri="{FF2B5EF4-FFF2-40B4-BE49-F238E27FC236}">
                <a16:creationId xmlns:a16="http://schemas.microsoft.com/office/drawing/2014/main" id="{0FBD3464-8216-49E8-A994-BA3A8C117D07}"/>
              </a:ext>
            </a:extLst>
          </p:cNvPr>
          <p:cNvSpPr/>
          <p:nvPr/>
        </p:nvSpPr>
        <p:spPr>
          <a:xfrm>
            <a:off x="1619672" y="2257820"/>
            <a:ext cx="6840760" cy="31393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04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D47F29-2C38-6959-0F17-DB409D1AC289}"/>
              </a:ext>
            </a:extLst>
          </p:cNvPr>
          <p:cNvPicPr>
            <a:picLocks noChangeAspect="1"/>
          </p:cNvPicPr>
          <p:nvPr/>
        </p:nvPicPr>
        <p:blipFill>
          <a:blip r:embed="rId2"/>
          <a:stretch>
            <a:fillRect/>
          </a:stretch>
        </p:blipFill>
        <p:spPr>
          <a:xfrm>
            <a:off x="179512" y="478983"/>
            <a:ext cx="8964488" cy="4271059"/>
          </a:xfrm>
          <a:prstGeom prst="rect">
            <a:avLst/>
          </a:prstGeom>
        </p:spPr>
      </p:pic>
      <p:sp>
        <p:nvSpPr>
          <p:cNvPr id="6" name="Rectangle 5">
            <a:extLst>
              <a:ext uri="{FF2B5EF4-FFF2-40B4-BE49-F238E27FC236}">
                <a16:creationId xmlns:a16="http://schemas.microsoft.com/office/drawing/2014/main" id="{48825690-B517-2A7E-F3AD-687A7ECD250B}"/>
              </a:ext>
            </a:extLst>
          </p:cNvPr>
          <p:cNvSpPr/>
          <p:nvPr/>
        </p:nvSpPr>
        <p:spPr>
          <a:xfrm>
            <a:off x="107504" y="478983"/>
            <a:ext cx="827584" cy="28430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51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23F69-919F-DD70-4CC9-B9249FF523E0}"/>
              </a:ext>
            </a:extLst>
          </p:cNvPr>
          <p:cNvPicPr>
            <a:picLocks noChangeAspect="1"/>
          </p:cNvPicPr>
          <p:nvPr/>
        </p:nvPicPr>
        <p:blipFill>
          <a:blip r:embed="rId2"/>
          <a:stretch>
            <a:fillRect/>
          </a:stretch>
        </p:blipFill>
        <p:spPr>
          <a:xfrm>
            <a:off x="125760" y="267494"/>
            <a:ext cx="8892480" cy="4044884"/>
          </a:xfrm>
          <a:prstGeom prst="rect">
            <a:avLst/>
          </a:prstGeom>
        </p:spPr>
      </p:pic>
      <p:sp>
        <p:nvSpPr>
          <p:cNvPr id="4" name="Rectangle 3">
            <a:extLst>
              <a:ext uri="{FF2B5EF4-FFF2-40B4-BE49-F238E27FC236}">
                <a16:creationId xmlns:a16="http://schemas.microsoft.com/office/drawing/2014/main" id="{F0C616FF-2DA6-63F7-DC31-CC54EAA315D3}"/>
              </a:ext>
            </a:extLst>
          </p:cNvPr>
          <p:cNvSpPr/>
          <p:nvPr/>
        </p:nvSpPr>
        <p:spPr>
          <a:xfrm>
            <a:off x="98190" y="300375"/>
            <a:ext cx="827584" cy="28430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82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23F69-919F-DD70-4CC9-B9249FF523E0}"/>
              </a:ext>
            </a:extLst>
          </p:cNvPr>
          <p:cNvPicPr>
            <a:picLocks noChangeAspect="1"/>
          </p:cNvPicPr>
          <p:nvPr/>
        </p:nvPicPr>
        <p:blipFill>
          <a:blip r:embed="rId2"/>
          <a:stretch>
            <a:fillRect/>
          </a:stretch>
        </p:blipFill>
        <p:spPr>
          <a:xfrm>
            <a:off x="125760" y="267494"/>
            <a:ext cx="8892480" cy="4044884"/>
          </a:xfrm>
          <a:prstGeom prst="rect">
            <a:avLst/>
          </a:prstGeom>
        </p:spPr>
      </p:pic>
      <p:pic>
        <p:nvPicPr>
          <p:cNvPr id="5" name="Picture 4">
            <a:extLst>
              <a:ext uri="{FF2B5EF4-FFF2-40B4-BE49-F238E27FC236}">
                <a16:creationId xmlns:a16="http://schemas.microsoft.com/office/drawing/2014/main" id="{81F5215C-2FC5-0919-550A-523072B639AD}"/>
              </a:ext>
            </a:extLst>
          </p:cNvPr>
          <p:cNvPicPr>
            <a:picLocks noChangeAspect="1"/>
          </p:cNvPicPr>
          <p:nvPr/>
        </p:nvPicPr>
        <p:blipFill>
          <a:blip r:embed="rId3"/>
          <a:stretch>
            <a:fillRect/>
          </a:stretch>
        </p:blipFill>
        <p:spPr>
          <a:xfrm>
            <a:off x="1043608" y="555526"/>
            <a:ext cx="7524328" cy="3939537"/>
          </a:xfrm>
          <a:prstGeom prst="rect">
            <a:avLst/>
          </a:prstGeom>
        </p:spPr>
      </p:pic>
    </p:spTree>
    <p:extLst>
      <p:ext uri="{BB962C8B-B14F-4D97-AF65-F5344CB8AC3E}">
        <p14:creationId xmlns:p14="http://schemas.microsoft.com/office/powerpoint/2010/main" val="12750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E2ECA0-E549-C465-BD05-DF132B1B832A}"/>
              </a:ext>
            </a:extLst>
          </p:cNvPr>
          <p:cNvPicPr>
            <a:picLocks noChangeAspect="1"/>
          </p:cNvPicPr>
          <p:nvPr/>
        </p:nvPicPr>
        <p:blipFill>
          <a:blip r:embed="rId2"/>
          <a:stretch>
            <a:fillRect/>
          </a:stretch>
        </p:blipFill>
        <p:spPr>
          <a:xfrm>
            <a:off x="179512" y="699542"/>
            <a:ext cx="8410453" cy="2208879"/>
          </a:xfrm>
          <a:prstGeom prst="rect">
            <a:avLst/>
          </a:prstGeom>
        </p:spPr>
      </p:pic>
      <p:sp>
        <p:nvSpPr>
          <p:cNvPr id="6" name="Rectangle 5">
            <a:extLst>
              <a:ext uri="{FF2B5EF4-FFF2-40B4-BE49-F238E27FC236}">
                <a16:creationId xmlns:a16="http://schemas.microsoft.com/office/drawing/2014/main" id="{DFE13333-0B7B-6C37-62AD-FF98E892BDF0}"/>
              </a:ext>
            </a:extLst>
          </p:cNvPr>
          <p:cNvSpPr/>
          <p:nvPr/>
        </p:nvSpPr>
        <p:spPr>
          <a:xfrm>
            <a:off x="140243" y="1275606"/>
            <a:ext cx="827584" cy="28430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394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1BFEF-F1A4-B861-5D3C-0D494167290F}"/>
              </a:ext>
            </a:extLst>
          </p:cNvPr>
          <p:cNvPicPr>
            <a:picLocks noChangeAspect="1"/>
          </p:cNvPicPr>
          <p:nvPr/>
        </p:nvPicPr>
        <p:blipFill>
          <a:blip r:embed="rId2"/>
          <a:stretch>
            <a:fillRect/>
          </a:stretch>
        </p:blipFill>
        <p:spPr>
          <a:xfrm>
            <a:off x="107504" y="195486"/>
            <a:ext cx="8244408" cy="3980809"/>
          </a:xfrm>
          <a:prstGeom prst="rect">
            <a:avLst/>
          </a:prstGeom>
        </p:spPr>
      </p:pic>
    </p:spTree>
    <p:extLst>
      <p:ext uri="{BB962C8B-B14F-4D97-AF65-F5344CB8AC3E}">
        <p14:creationId xmlns:p14="http://schemas.microsoft.com/office/powerpoint/2010/main" val="271396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pl-PL" sz="4800" dirty="0" err="1"/>
              <a:t>Disaster</a:t>
            </a:r>
            <a:r>
              <a:rPr lang="pl-PL" sz="4800" dirty="0"/>
              <a:t> </a:t>
            </a:r>
            <a:r>
              <a:rPr lang="pl-PL" sz="4800" dirty="0" err="1"/>
              <a:t>Recovery</a:t>
            </a:r>
            <a:br>
              <a:rPr lang="en-US" sz="4800" dirty="0"/>
            </a:br>
            <a:r>
              <a:rPr lang="pl-PL" sz="4800" dirty="0">
                <a:solidFill>
                  <a:srgbClr val="FFFF00"/>
                </a:solidFill>
              </a:rPr>
              <a:t>as a Service</a:t>
            </a:r>
            <a:endParaRPr lang="en-US" sz="4800"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58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03662"/>
            <a:ext cx="8572500" cy="387798"/>
          </a:xfrm>
        </p:spPr>
        <p:txBody>
          <a:bodyPr/>
          <a:lstStyle/>
          <a:p>
            <a:r>
              <a:rPr lang="en-US" dirty="0" err="1"/>
              <a:t>DRaaS</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Requires Proxy</a:t>
            </a:r>
          </a:p>
          <a:p>
            <a:pPr lvl="0">
              <a:spcBef>
                <a:spcPts val="1800"/>
              </a:spcBef>
              <a:defRPr/>
            </a:pPr>
            <a:r>
              <a:rPr lang="en-US" sz="2400" dirty="0">
                <a:solidFill>
                  <a:srgbClr val="444444"/>
                </a:solidFill>
                <a:latin typeface="Arial"/>
              </a:rPr>
              <a:t>We need to have access</a:t>
            </a:r>
          </a:p>
          <a:p>
            <a:pPr lvl="0">
              <a:spcBef>
                <a:spcPts val="1800"/>
              </a:spcBef>
              <a:defRPr/>
            </a:pPr>
            <a:r>
              <a:rPr lang="en-US" sz="2400" dirty="0">
                <a:solidFill>
                  <a:srgbClr val="444444"/>
                </a:solidFill>
                <a:latin typeface="Arial"/>
              </a:rPr>
              <a:t>Visible to ABS Hybrid</a:t>
            </a:r>
          </a:p>
          <a:p>
            <a:pPr lvl="0">
              <a:spcBef>
                <a:spcPts val="1800"/>
              </a:spcBef>
              <a:defRPr/>
            </a:pPr>
            <a:endParaRPr lang="en-US" sz="2400" dirty="0">
              <a:solidFill>
                <a:srgbClr val="444444"/>
              </a:solidFill>
              <a:latin typeface="Arial"/>
            </a:endParaRPr>
          </a:p>
          <a:p>
            <a:pPr lvl="0">
              <a:spcBef>
                <a:spcPts val="1800"/>
              </a:spcBef>
              <a:defRPr/>
            </a:pPr>
            <a:endParaRPr kumimoji="0" lang="en-US" sz="24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16760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367C8A-5512-026C-6C6A-CDE5E1DA8ED5}"/>
              </a:ext>
            </a:extLst>
          </p:cNvPr>
          <p:cNvPicPr>
            <a:picLocks noChangeAspect="1"/>
          </p:cNvPicPr>
          <p:nvPr/>
        </p:nvPicPr>
        <p:blipFill>
          <a:blip r:embed="rId2"/>
          <a:stretch>
            <a:fillRect/>
          </a:stretch>
        </p:blipFill>
        <p:spPr>
          <a:xfrm>
            <a:off x="323528" y="267494"/>
            <a:ext cx="7167615" cy="3067072"/>
          </a:xfrm>
          <a:prstGeom prst="rect">
            <a:avLst/>
          </a:prstGeom>
        </p:spPr>
      </p:pic>
    </p:spTree>
    <p:extLst>
      <p:ext uri="{BB962C8B-B14F-4D97-AF65-F5344CB8AC3E}">
        <p14:creationId xmlns:p14="http://schemas.microsoft.com/office/powerpoint/2010/main" val="286198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0B652-E526-FD9D-2BB3-05576EC8E9DE}"/>
              </a:ext>
            </a:extLst>
          </p:cNvPr>
          <p:cNvPicPr>
            <a:picLocks noChangeAspect="1"/>
          </p:cNvPicPr>
          <p:nvPr/>
        </p:nvPicPr>
        <p:blipFill>
          <a:blip r:embed="rId2"/>
          <a:stretch>
            <a:fillRect/>
          </a:stretch>
        </p:blipFill>
        <p:spPr>
          <a:xfrm>
            <a:off x="395536" y="411510"/>
            <a:ext cx="6858050" cy="1685937"/>
          </a:xfrm>
          <a:prstGeom prst="rect">
            <a:avLst/>
          </a:prstGeom>
        </p:spPr>
      </p:pic>
    </p:spTree>
    <p:extLst>
      <p:ext uri="{BB962C8B-B14F-4D97-AF65-F5344CB8AC3E}">
        <p14:creationId xmlns:p14="http://schemas.microsoft.com/office/powerpoint/2010/main" val="104378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2F8FCD0E-B45E-46C8-B079-3D313076A291}"/>
              </a:ext>
            </a:extLst>
          </p:cNvPr>
          <p:cNvGrpSpPr/>
          <p:nvPr/>
        </p:nvGrpSpPr>
        <p:grpSpPr>
          <a:xfrm>
            <a:off x="3390028" y="2787390"/>
            <a:ext cx="1366073" cy="2217561"/>
            <a:chOff x="3385839" y="2423536"/>
            <a:chExt cx="1333512" cy="1919863"/>
          </a:xfrm>
        </p:grpSpPr>
        <p:sp>
          <p:nvSpPr>
            <p:cNvPr id="54" name="Google Shape;296;p34">
              <a:extLst>
                <a:ext uri="{FF2B5EF4-FFF2-40B4-BE49-F238E27FC236}">
                  <a16:creationId xmlns:a16="http://schemas.microsoft.com/office/drawing/2014/main" id="{16104501-F1B7-444E-A03B-FC4344C7A5F5}"/>
                </a:ext>
              </a:extLst>
            </p:cNvPr>
            <p:cNvSpPr/>
            <p:nvPr/>
          </p:nvSpPr>
          <p:spPr>
            <a:xfrm>
              <a:off x="3385839" y="2697479"/>
              <a:ext cx="1333512" cy="1645920"/>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1200" dirty="0">
                <a:solidFill>
                  <a:srgbClr val="000000"/>
                </a:solidFill>
                <a:latin typeface="Arial"/>
                <a:ea typeface="Arial"/>
                <a:cs typeface="Arial"/>
                <a:sym typeface="Arial"/>
              </a:endParaRPr>
            </a:p>
          </p:txBody>
        </p:sp>
        <p:sp>
          <p:nvSpPr>
            <p:cNvPr id="57" name="Google Shape;327;p34">
              <a:extLst>
                <a:ext uri="{FF2B5EF4-FFF2-40B4-BE49-F238E27FC236}">
                  <a16:creationId xmlns:a16="http://schemas.microsoft.com/office/drawing/2014/main" id="{4D627D91-75E6-4A82-874F-DB23EDC88486}"/>
                </a:ext>
              </a:extLst>
            </p:cNvPr>
            <p:cNvSpPr txBox="1"/>
            <p:nvPr/>
          </p:nvSpPr>
          <p:spPr>
            <a:xfrm>
              <a:off x="3385839" y="2423536"/>
              <a:ext cx="1333512" cy="230832"/>
            </a:xfrm>
            <a:prstGeom prst="rect">
              <a:avLst/>
            </a:prstGeom>
            <a:noFill/>
            <a:ln>
              <a:noFill/>
            </a:ln>
          </p:spPr>
          <p:txBody>
            <a:bodyPr spcFirstLastPara="1" wrap="square" lIns="0" tIns="0" rIns="0" bIns="0" anchor="t" anchorCtr="0">
              <a:noAutofit/>
            </a:bodyPr>
            <a:lstStyle/>
            <a:p>
              <a:pPr algn="ctr" defTabSz="914354">
                <a:defRPr/>
              </a:pPr>
              <a:r>
                <a:rPr lang="en-US" sz="1400" dirty="0">
                  <a:solidFill>
                    <a:srgbClr val="FFFFFF"/>
                  </a:solidFill>
                  <a:latin typeface="Arial"/>
                  <a:sym typeface="Arial"/>
                </a:rPr>
                <a:t>Salesforce.com</a:t>
              </a:r>
              <a:endParaRPr lang="en-US" sz="1400" dirty="0">
                <a:solidFill>
                  <a:srgbClr val="FFFFFF"/>
                </a:solidFill>
                <a:latin typeface="Arial"/>
              </a:endParaRPr>
            </a:p>
          </p:txBody>
        </p:sp>
        <p:pic>
          <p:nvPicPr>
            <p:cNvPr id="58" name="Google Shape;339;p34" descr="A close up of a logo&#10;&#10;Description automatically generated">
              <a:extLst>
                <a:ext uri="{FF2B5EF4-FFF2-40B4-BE49-F238E27FC236}">
                  <a16:creationId xmlns:a16="http://schemas.microsoft.com/office/drawing/2014/main" id="{182D3AAE-AD81-4740-AB93-E5922BCBEC48}"/>
                </a:ext>
              </a:extLst>
            </p:cNvPr>
            <p:cNvPicPr preferRelativeResize="0"/>
            <p:nvPr/>
          </p:nvPicPr>
          <p:blipFill rotWithShape="1">
            <a:blip r:embed="rId2">
              <a:alphaModFix/>
            </a:blip>
            <a:srcRect/>
            <a:stretch/>
          </p:blipFill>
          <p:spPr>
            <a:xfrm>
              <a:off x="3612232" y="3106275"/>
              <a:ext cx="881251" cy="750536"/>
            </a:xfrm>
            <a:prstGeom prst="rect">
              <a:avLst/>
            </a:prstGeom>
            <a:noFill/>
            <a:ln>
              <a:noFill/>
            </a:ln>
          </p:spPr>
        </p:pic>
      </p:grpSp>
      <p:grpSp>
        <p:nvGrpSpPr>
          <p:cNvPr id="60" name="Group 59">
            <a:extLst>
              <a:ext uri="{FF2B5EF4-FFF2-40B4-BE49-F238E27FC236}">
                <a16:creationId xmlns:a16="http://schemas.microsoft.com/office/drawing/2014/main" id="{2393CE99-12CA-4CC0-A13A-C242798EA3E2}"/>
              </a:ext>
            </a:extLst>
          </p:cNvPr>
          <p:cNvGrpSpPr/>
          <p:nvPr/>
        </p:nvGrpSpPr>
        <p:grpSpPr>
          <a:xfrm>
            <a:off x="385558" y="2765100"/>
            <a:ext cx="1446885" cy="2239852"/>
            <a:chOff x="452981" y="2404238"/>
            <a:chExt cx="1412399" cy="1939162"/>
          </a:xfrm>
        </p:grpSpPr>
        <p:sp>
          <p:nvSpPr>
            <p:cNvPr id="61" name="Google Shape;299;p34">
              <a:extLst>
                <a:ext uri="{FF2B5EF4-FFF2-40B4-BE49-F238E27FC236}">
                  <a16:creationId xmlns:a16="http://schemas.microsoft.com/office/drawing/2014/main" id="{AA05809D-791B-4034-8119-FE324D5FD023}"/>
                </a:ext>
              </a:extLst>
            </p:cNvPr>
            <p:cNvSpPr txBox="1"/>
            <p:nvPr/>
          </p:nvSpPr>
          <p:spPr>
            <a:xfrm>
              <a:off x="472513" y="2404238"/>
              <a:ext cx="1387206" cy="230832"/>
            </a:xfrm>
            <a:prstGeom prst="rect">
              <a:avLst/>
            </a:prstGeom>
            <a:noFill/>
            <a:ln>
              <a:noFill/>
            </a:ln>
          </p:spPr>
          <p:txBody>
            <a:bodyPr spcFirstLastPara="1" wrap="square" lIns="0" tIns="0" rIns="0" bIns="0" anchor="t" anchorCtr="0">
              <a:noAutofit/>
            </a:bodyPr>
            <a:lstStyle/>
            <a:p>
              <a:pPr algn="ctr" defTabSz="914354">
                <a:defRPr/>
              </a:pPr>
              <a:r>
                <a:rPr lang="en-US" sz="1467" dirty="0">
                  <a:solidFill>
                    <a:srgbClr val="FFFFFF"/>
                  </a:solidFill>
                  <a:latin typeface="Arial"/>
                  <a:ea typeface="Quattrocento Sans"/>
                  <a:cs typeface="Quattrocento Sans"/>
                  <a:sym typeface="Quattrocento Sans"/>
                </a:rPr>
                <a:t>    Microsoft 365</a:t>
              </a:r>
              <a:endParaRPr lang="en-US" sz="1400" dirty="0">
                <a:solidFill>
                  <a:srgbClr val="444444"/>
                </a:solidFill>
                <a:latin typeface="Arial"/>
              </a:endParaRPr>
            </a:p>
          </p:txBody>
        </p:sp>
        <p:grpSp>
          <p:nvGrpSpPr>
            <p:cNvPr id="62" name="Group 61">
              <a:extLst>
                <a:ext uri="{FF2B5EF4-FFF2-40B4-BE49-F238E27FC236}">
                  <a16:creationId xmlns:a16="http://schemas.microsoft.com/office/drawing/2014/main" id="{4572C835-81B0-4480-877F-369B66B2EEF7}"/>
                </a:ext>
              </a:extLst>
            </p:cNvPr>
            <p:cNvGrpSpPr/>
            <p:nvPr/>
          </p:nvGrpSpPr>
          <p:grpSpPr>
            <a:xfrm>
              <a:off x="452981" y="2697480"/>
              <a:ext cx="1412399" cy="1645920"/>
              <a:chOff x="442159" y="2148885"/>
              <a:chExt cx="2023790" cy="1789481"/>
            </a:xfrm>
          </p:grpSpPr>
          <p:sp>
            <p:nvSpPr>
              <p:cNvPr id="63" name="Google Shape;294;p34">
                <a:extLst>
                  <a:ext uri="{FF2B5EF4-FFF2-40B4-BE49-F238E27FC236}">
                    <a16:creationId xmlns:a16="http://schemas.microsoft.com/office/drawing/2014/main" id="{54317B36-D0AB-4422-B649-47AA4E1C09DC}"/>
                  </a:ext>
                </a:extLst>
              </p:cNvPr>
              <p:cNvSpPr/>
              <p:nvPr/>
            </p:nvSpPr>
            <p:spPr>
              <a:xfrm>
                <a:off x="442159" y="2148885"/>
                <a:ext cx="2015679" cy="1789481"/>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667" dirty="0">
                  <a:solidFill>
                    <a:srgbClr val="000000"/>
                  </a:solidFill>
                  <a:latin typeface="Arial"/>
                  <a:ea typeface="Arial"/>
                  <a:cs typeface="Arial"/>
                  <a:sym typeface="Arial"/>
                </a:endParaRPr>
              </a:p>
            </p:txBody>
          </p:sp>
          <p:grpSp>
            <p:nvGrpSpPr>
              <p:cNvPr id="64" name="Google Shape;301;p34">
                <a:extLst>
                  <a:ext uri="{FF2B5EF4-FFF2-40B4-BE49-F238E27FC236}">
                    <a16:creationId xmlns:a16="http://schemas.microsoft.com/office/drawing/2014/main" id="{C440249C-50C4-4EA4-9B0A-68D3916467BC}"/>
                  </a:ext>
                </a:extLst>
              </p:cNvPr>
              <p:cNvGrpSpPr/>
              <p:nvPr/>
            </p:nvGrpSpPr>
            <p:grpSpPr>
              <a:xfrm>
                <a:off x="1011846" y="2363360"/>
                <a:ext cx="1454103" cy="1338130"/>
                <a:chOff x="1547042" y="3765296"/>
                <a:chExt cx="1938805" cy="1784172"/>
              </a:xfrm>
            </p:grpSpPr>
            <p:sp>
              <p:nvSpPr>
                <p:cNvPr id="65" name="Google Shape;304;p34">
                  <a:extLst>
                    <a:ext uri="{FF2B5EF4-FFF2-40B4-BE49-F238E27FC236}">
                      <a16:creationId xmlns:a16="http://schemas.microsoft.com/office/drawing/2014/main" id="{0B4A58B5-C67E-4D70-B1E0-4D8C1113CBFC}"/>
                    </a:ext>
                  </a:extLst>
                </p:cNvPr>
                <p:cNvSpPr txBox="1"/>
                <p:nvPr/>
              </p:nvSpPr>
              <p:spPr>
                <a:xfrm>
                  <a:off x="1547361" y="4778224"/>
                  <a:ext cx="1938486"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a:t>
                  </a:r>
                  <a:br>
                    <a:rPr lang="en-US" sz="1067" dirty="0">
                      <a:solidFill>
                        <a:srgbClr val="FFFFFF"/>
                      </a:solidFill>
                      <a:latin typeface="Arial"/>
                      <a:ea typeface="Quattrocento Sans"/>
                      <a:cs typeface="Quattrocento Sans"/>
                      <a:sym typeface="Quattrocento Sans"/>
                    </a:rPr>
                  </a:br>
                  <a:r>
                    <a:rPr lang="en-US" sz="1067" dirty="0">
                      <a:solidFill>
                        <a:srgbClr val="FFFFFF"/>
                      </a:solidFill>
                      <a:latin typeface="Arial"/>
                      <a:ea typeface="Quattrocento Sans"/>
                      <a:cs typeface="Quattrocento Sans"/>
                      <a:sym typeface="Quattrocento Sans"/>
                    </a:rPr>
                    <a:t>Teams</a:t>
                  </a:r>
                  <a:endParaRPr lang="en-US" sz="1200" dirty="0">
                    <a:solidFill>
                      <a:srgbClr val="444444"/>
                    </a:solidFill>
                    <a:latin typeface="Arial"/>
                  </a:endParaRPr>
                </a:p>
              </p:txBody>
            </p:sp>
            <p:sp>
              <p:nvSpPr>
                <p:cNvPr id="66" name="Google Shape;307;p34">
                  <a:extLst>
                    <a:ext uri="{FF2B5EF4-FFF2-40B4-BE49-F238E27FC236}">
                      <a16:creationId xmlns:a16="http://schemas.microsoft.com/office/drawing/2014/main" id="{DA9EF3C9-ECEC-4CB5-B4F5-22288144997A}"/>
                    </a:ext>
                  </a:extLst>
                </p:cNvPr>
                <p:cNvSpPr txBox="1"/>
                <p:nvPr/>
              </p:nvSpPr>
              <p:spPr>
                <a:xfrm>
                  <a:off x="1547042" y="5303247"/>
                  <a:ext cx="1897061" cy="246221"/>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SharePoint</a:t>
                  </a:r>
                  <a:endParaRPr lang="en-US" sz="1200" dirty="0">
                    <a:solidFill>
                      <a:srgbClr val="444444"/>
                    </a:solidFill>
                    <a:latin typeface="Arial"/>
                  </a:endParaRPr>
                </a:p>
              </p:txBody>
            </p:sp>
            <p:sp>
              <p:nvSpPr>
                <p:cNvPr id="67" name="Google Shape;310;p34">
                  <a:extLst>
                    <a:ext uri="{FF2B5EF4-FFF2-40B4-BE49-F238E27FC236}">
                      <a16:creationId xmlns:a16="http://schemas.microsoft.com/office/drawing/2014/main" id="{601E7490-35E9-4B47-AF36-8AFFD4E27F75}"/>
                    </a:ext>
                  </a:extLst>
                </p:cNvPr>
                <p:cNvSpPr txBox="1"/>
                <p:nvPr/>
              </p:nvSpPr>
              <p:spPr>
                <a:xfrm>
                  <a:off x="1566458" y="3765296"/>
                  <a:ext cx="1753180"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Exchange Online</a:t>
                  </a:r>
                  <a:endParaRPr lang="en-US" sz="1200" dirty="0">
                    <a:solidFill>
                      <a:srgbClr val="444444"/>
                    </a:solidFill>
                    <a:latin typeface="Arial"/>
                  </a:endParaRPr>
                </a:p>
              </p:txBody>
            </p:sp>
            <p:sp>
              <p:nvSpPr>
                <p:cNvPr id="68" name="Google Shape;313;p34">
                  <a:extLst>
                    <a:ext uri="{FF2B5EF4-FFF2-40B4-BE49-F238E27FC236}">
                      <a16:creationId xmlns:a16="http://schemas.microsoft.com/office/drawing/2014/main" id="{EA980DA1-F560-445E-A583-3B95D028F159}"/>
                    </a:ext>
                  </a:extLst>
                </p:cNvPr>
                <p:cNvSpPr txBox="1"/>
                <p:nvPr/>
              </p:nvSpPr>
              <p:spPr>
                <a:xfrm>
                  <a:off x="1558140" y="4276043"/>
                  <a:ext cx="1761486"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OneDrive</a:t>
                  </a:r>
                  <a:endParaRPr lang="en-US" sz="1200" dirty="0">
                    <a:solidFill>
                      <a:srgbClr val="444444"/>
                    </a:solidFill>
                    <a:latin typeface="Arial"/>
                  </a:endParaRPr>
                </a:p>
              </p:txBody>
            </p:sp>
          </p:grpSp>
        </p:grpSp>
      </p:grpSp>
      <p:grpSp>
        <p:nvGrpSpPr>
          <p:cNvPr id="69" name="Group 68">
            <a:extLst>
              <a:ext uri="{FF2B5EF4-FFF2-40B4-BE49-F238E27FC236}">
                <a16:creationId xmlns:a16="http://schemas.microsoft.com/office/drawing/2014/main" id="{272E88C1-5B3F-4DF2-9625-8EE2D467A9B9}"/>
              </a:ext>
            </a:extLst>
          </p:cNvPr>
          <p:cNvGrpSpPr/>
          <p:nvPr/>
        </p:nvGrpSpPr>
        <p:grpSpPr>
          <a:xfrm>
            <a:off x="1934425" y="3103812"/>
            <a:ext cx="1410682" cy="1901139"/>
            <a:chOff x="1964930" y="2697480"/>
            <a:chExt cx="1377058" cy="1645920"/>
          </a:xfrm>
        </p:grpSpPr>
        <p:sp>
          <p:nvSpPr>
            <p:cNvPr id="70" name="Google Shape;295;p34">
              <a:extLst>
                <a:ext uri="{FF2B5EF4-FFF2-40B4-BE49-F238E27FC236}">
                  <a16:creationId xmlns:a16="http://schemas.microsoft.com/office/drawing/2014/main" id="{E1C316A3-9199-4209-A59D-42D8F5E011DE}"/>
                </a:ext>
              </a:extLst>
            </p:cNvPr>
            <p:cNvSpPr/>
            <p:nvPr/>
          </p:nvSpPr>
          <p:spPr>
            <a:xfrm>
              <a:off x="1964930" y="2697480"/>
              <a:ext cx="1290048" cy="1645920"/>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533" dirty="0">
                <a:solidFill>
                  <a:srgbClr val="000000"/>
                </a:solidFill>
                <a:latin typeface="Arial"/>
                <a:ea typeface="Arial"/>
                <a:cs typeface="Arial"/>
                <a:sym typeface="Arial"/>
              </a:endParaRPr>
            </a:p>
          </p:txBody>
        </p:sp>
        <p:grpSp>
          <p:nvGrpSpPr>
            <p:cNvPr id="71" name="Google Shape;314;p34">
              <a:extLst>
                <a:ext uri="{FF2B5EF4-FFF2-40B4-BE49-F238E27FC236}">
                  <a16:creationId xmlns:a16="http://schemas.microsoft.com/office/drawing/2014/main" id="{C9D02880-F912-4B61-A7D0-7C9F8DDF115C}"/>
                </a:ext>
              </a:extLst>
            </p:cNvPr>
            <p:cNvGrpSpPr/>
            <p:nvPr/>
          </p:nvGrpSpPr>
          <p:grpSpPr>
            <a:xfrm>
              <a:off x="2028898" y="2913801"/>
              <a:ext cx="1313090" cy="1201013"/>
              <a:chOff x="4177414" y="3803416"/>
              <a:chExt cx="1958054" cy="1793918"/>
            </a:xfrm>
          </p:grpSpPr>
          <p:sp>
            <p:nvSpPr>
              <p:cNvPr id="72" name="Google Shape;317;p34">
                <a:extLst>
                  <a:ext uri="{FF2B5EF4-FFF2-40B4-BE49-F238E27FC236}">
                    <a16:creationId xmlns:a16="http://schemas.microsoft.com/office/drawing/2014/main" id="{237479F7-6D7B-44FC-BBEF-D792D17284FE}"/>
                  </a:ext>
                </a:extLst>
              </p:cNvPr>
              <p:cNvSpPr txBox="1"/>
              <p:nvPr/>
            </p:nvSpPr>
            <p:spPr>
              <a:xfrm>
                <a:off x="4767877" y="5351112"/>
                <a:ext cx="1360713"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Google Slides</a:t>
                </a:r>
                <a:endParaRPr lang="en-US" sz="1200" dirty="0">
                  <a:solidFill>
                    <a:srgbClr val="444444"/>
                  </a:solidFill>
                  <a:latin typeface="Arial"/>
                </a:endParaRPr>
              </a:p>
            </p:txBody>
          </p:sp>
          <p:grpSp>
            <p:nvGrpSpPr>
              <p:cNvPr id="73" name="Google Shape;318;p34">
                <a:extLst>
                  <a:ext uri="{FF2B5EF4-FFF2-40B4-BE49-F238E27FC236}">
                    <a16:creationId xmlns:a16="http://schemas.microsoft.com/office/drawing/2014/main" id="{99CDB4B8-75A8-4513-89D5-5626B38F6365}"/>
                  </a:ext>
                </a:extLst>
              </p:cNvPr>
              <p:cNvGrpSpPr/>
              <p:nvPr/>
            </p:nvGrpSpPr>
            <p:grpSpPr>
              <a:xfrm>
                <a:off x="4177414" y="4166169"/>
                <a:ext cx="1958054" cy="411480"/>
                <a:chOff x="4314588" y="3601530"/>
                <a:chExt cx="1958054" cy="411480"/>
              </a:xfrm>
            </p:grpSpPr>
            <p:pic>
              <p:nvPicPr>
                <p:cNvPr id="76" name="Google Shape;319;p34">
                  <a:extLst>
                    <a:ext uri="{FF2B5EF4-FFF2-40B4-BE49-F238E27FC236}">
                      <a16:creationId xmlns:a16="http://schemas.microsoft.com/office/drawing/2014/main" id="{DAB167A7-659A-45FD-A31D-D3909B71436B}"/>
                    </a:ext>
                  </a:extLst>
                </p:cNvPr>
                <p:cNvPicPr preferRelativeResize="0"/>
                <p:nvPr/>
              </p:nvPicPr>
              <p:blipFill rotWithShape="1">
                <a:blip r:embed="rId3">
                  <a:alphaModFix/>
                </a:blip>
                <a:srcRect/>
                <a:stretch/>
              </p:blipFill>
              <p:spPr>
                <a:xfrm>
                  <a:off x="4314588" y="3601530"/>
                  <a:ext cx="411479" cy="411480"/>
                </a:xfrm>
                <a:prstGeom prst="rect">
                  <a:avLst/>
                </a:prstGeom>
                <a:noFill/>
                <a:ln>
                  <a:noFill/>
                </a:ln>
              </p:spPr>
            </p:pic>
            <p:sp>
              <p:nvSpPr>
                <p:cNvPr id="77" name="Google Shape;320;p34">
                  <a:extLst>
                    <a:ext uri="{FF2B5EF4-FFF2-40B4-BE49-F238E27FC236}">
                      <a16:creationId xmlns:a16="http://schemas.microsoft.com/office/drawing/2014/main" id="{9961FEE6-F09E-40A9-B8EA-1CF59B2EFDB7}"/>
                    </a:ext>
                  </a:extLst>
                </p:cNvPr>
                <p:cNvSpPr txBox="1"/>
                <p:nvPr/>
              </p:nvSpPr>
              <p:spPr>
                <a:xfrm>
                  <a:off x="4911925" y="3696198"/>
                  <a:ext cx="1360717"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Google Drive</a:t>
                  </a:r>
                  <a:endParaRPr lang="en-US" sz="1200" dirty="0">
                    <a:solidFill>
                      <a:srgbClr val="444444"/>
                    </a:solidFill>
                    <a:latin typeface="Arial"/>
                  </a:endParaRPr>
                </a:p>
              </p:txBody>
            </p:sp>
          </p:grpSp>
          <p:sp>
            <p:nvSpPr>
              <p:cNvPr id="74" name="Google Shape;323;p34">
                <a:extLst>
                  <a:ext uri="{FF2B5EF4-FFF2-40B4-BE49-F238E27FC236}">
                    <a16:creationId xmlns:a16="http://schemas.microsoft.com/office/drawing/2014/main" id="{1CD2FEB7-6974-4852-BF5C-F73AB8CC7393}"/>
                  </a:ext>
                </a:extLst>
              </p:cNvPr>
              <p:cNvSpPr txBox="1"/>
              <p:nvPr/>
            </p:nvSpPr>
            <p:spPr>
              <a:xfrm>
                <a:off x="4756017" y="3803416"/>
                <a:ext cx="833115"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Gmail</a:t>
                </a:r>
                <a:endParaRPr lang="en-US" sz="1200" dirty="0">
                  <a:solidFill>
                    <a:srgbClr val="444444"/>
                  </a:solidFill>
                  <a:latin typeface="Arial"/>
                </a:endParaRPr>
              </a:p>
            </p:txBody>
          </p:sp>
          <p:sp>
            <p:nvSpPr>
              <p:cNvPr id="75" name="Google Shape;326;p34">
                <a:extLst>
                  <a:ext uri="{FF2B5EF4-FFF2-40B4-BE49-F238E27FC236}">
                    <a16:creationId xmlns:a16="http://schemas.microsoft.com/office/drawing/2014/main" id="{A4A13AA0-E09D-4211-9428-57F5876A2621}"/>
                  </a:ext>
                </a:extLst>
              </p:cNvPr>
              <p:cNvSpPr txBox="1"/>
              <p:nvPr/>
            </p:nvSpPr>
            <p:spPr>
              <a:xfrm>
                <a:off x="4767877" y="4763457"/>
                <a:ext cx="1332707"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Roboto"/>
                    <a:cs typeface="Roboto"/>
                    <a:sym typeface="Roboto"/>
                  </a:rPr>
                  <a:t>Google Docs</a:t>
                </a:r>
                <a:endParaRPr lang="en-US" sz="1200" dirty="0">
                  <a:solidFill>
                    <a:srgbClr val="444444"/>
                  </a:solidFill>
                  <a:latin typeface="Arial"/>
                </a:endParaRPr>
              </a:p>
            </p:txBody>
          </p:sp>
        </p:grpSp>
      </p:grpSp>
      <p:sp>
        <p:nvSpPr>
          <p:cNvPr id="84" name="Google Shape;293;p34">
            <a:extLst>
              <a:ext uri="{FF2B5EF4-FFF2-40B4-BE49-F238E27FC236}">
                <a16:creationId xmlns:a16="http://schemas.microsoft.com/office/drawing/2014/main" id="{EF8E12E6-81D3-41B1-8594-8E9E2A351E06}"/>
              </a:ext>
            </a:extLst>
          </p:cNvPr>
          <p:cNvSpPr/>
          <p:nvPr/>
        </p:nvSpPr>
        <p:spPr>
          <a:xfrm>
            <a:off x="6802965" y="3103812"/>
            <a:ext cx="1877584" cy="1901139"/>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800" dirty="0">
              <a:solidFill>
                <a:srgbClr val="000000"/>
              </a:solidFill>
              <a:latin typeface="Arial"/>
              <a:ea typeface="Arial"/>
              <a:cs typeface="Arial"/>
              <a:sym typeface="Arial"/>
            </a:endParaRPr>
          </a:p>
        </p:txBody>
      </p:sp>
      <p:sp>
        <p:nvSpPr>
          <p:cNvPr id="85" name="Rectangle 84">
            <a:extLst>
              <a:ext uri="{FF2B5EF4-FFF2-40B4-BE49-F238E27FC236}">
                <a16:creationId xmlns:a16="http://schemas.microsoft.com/office/drawing/2014/main" id="{2CDEFD61-0AB9-4C2B-A95B-E0707BCA0A10}"/>
              </a:ext>
            </a:extLst>
          </p:cNvPr>
          <p:cNvSpPr/>
          <p:nvPr/>
        </p:nvSpPr>
        <p:spPr>
          <a:xfrm>
            <a:off x="7180912" y="3306502"/>
            <a:ext cx="1310631" cy="256545"/>
          </a:xfrm>
          <a:prstGeom prst="rect">
            <a:avLst/>
          </a:prstGeom>
        </p:spPr>
        <p:txBody>
          <a:bodyPr wrap="square">
            <a:spAutoFit/>
          </a:bodyPr>
          <a:lstStyle/>
          <a:p>
            <a:pPr algn="ctr" defTabSz="914354" fontAlgn="base">
              <a:defRPr/>
            </a:pPr>
            <a:r>
              <a:rPr lang="en-US" sz="1067" dirty="0">
                <a:solidFill>
                  <a:srgbClr val="FFFFFF"/>
                </a:solidFill>
                <a:latin typeface="Arial" panose="020B0604020202020204" pitchFamily="34" charset="0"/>
              </a:rPr>
              <a:t>File servers</a:t>
            </a:r>
          </a:p>
        </p:txBody>
      </p:sp>
      <p:pic>
        <p:nvPicPr>
          <p:cNvPr id="86" name="Picture 85">
            <a:extLst>
              <a:ext uri="{FF2B5EF4-FFF2-40B4-BE49-F238E27FC236}">
                <a16:creationId xmlns:a16="http://schemas.microsoft.com/office/drawing/2014/main" id="{6DFBD935-161A-46BB-B3D1-F7B23598F2F5}"/>
              </a:ext>
            </a:extLst>
          </p:cNvPr>
          <p:cNvPicPr>
            <a:picLocks noChangeAspect="1"/>
          </p:cNvPicPr>
          <p:nvPr/>
        </p:nvPicPr>
        <p:blipFill>
          <a:blip r:embed="rId4">
            <a:duotone>
              <a:schemeClr val="accent6">
                <a:shade val="45000"/>
                <a:satMod val="135000"/>
              </a:schemeClr>
              <a:prstClr val="white"/>
            </a:duotone>
          </a:blip>
          <a:stretch>
            <a:fillRect/>
          </a:stretch>
        </p:blipFill>
        <p:spPr>
          <a:xfrm>
            <a:off x="6951354" y="4087080"/>
            <a:ext cx="640201" cy="112179"/>
          </a:xfrm>
          <a:prstGeom prst="rect">
            <a:avLst/>
          </a:prstGeom>
        </p:spPr>
      </p:pic>
      <p:pic>
        <p:nvPicPr>
          <p:cNvPr id="87" name="Picture 86">
            <a:extLst>
              <a:ext uri="{FF2B5EF4-FFF2-40B4-BE49-F238E27FC236}">
                <a16:creationId xmlns:a16="http://schemas.microsoft.com/office/drawing/2014/main" id="{1DFB6AD5-4D26-4271-9C16-71E99430222E}"/>
              </a:ext>
            </a:extLst>
          </p:cNvPr>
          <p:cNvPicPr>
            <a:picLocks noChangeAspect="1"/>
          </p:cNvPicPr>
          <p:nvPr/>
        </p:nvPicPr>
        <p:blipFill>
          <a:blip r:embed="rId5"/>
          <a:stretch>
            <a:fillRect/>
          </a:stretch>
        </p:blipFill>
        <p:spPr>
          <a:xfrm>
            <a:off x="6954784" y="3712291"/>
            <a:ext cx="619143" cy="95393"/>
          </a:xfrm>
          <a:prstGeom prst="rect">
            <a:avLst/>
          </a:prstGeom>
        </p:spPr>
      </p:pic>
      <p:pic>
        <p:nvPicPr>
          <p:cNvPr id="88" name="Picture 87">
            <a:extLst>
              <a:ext uri="{FF2B5EF4-FFF2-40B4-BE49-F238E27FC236}">
                <a16:creationId xmlns:a16="http://schemas.microsoft.com/office/drawing/2014/main" id="{29B4DA1A-D8F0-4CB6-8838-111A4289B68F}"/>
              </a:ext>
            </a:extLst>
          </p:cNvPr>
          <p:cNvPicPr>
            <a:picLocks noChangeAspect="1"/>
          </p:cNvPicPr>
          <p:nvPr/>
        </p:nvPicPr>
        <p:blipFill>
          <a:blip r:embed="rId6">
            <a:lum bright="70000" contrast="-70000"/>
          </a:blip>
          <a:stretch>
            <a:fillRect/>
          </a:stretch>
        </p:blipFill>
        <p:spPr>
          <a:xfrm>
            <a:off x="7812360" y="3651870"/>
            <a:ext cx="719473" cy="211888"/>
          </a:xfrm>
          <a:prstGeom prst="rect">
            <a:avLst/>
          </a:prstGeom>
        </p:spPr>
      </p:pic>
      <p:pic>
        <p:nvPicPr>
          <p:cNvPr id="89" name="Picture 88">
            <a:extLst>
              <a:ext uri="{FF2B5EF4-FFF2-40B4-BE49-F238E27FC236}">
                <a16:creationId xmlns:a16="http://schemas.microsoft.com/office/drawing/2014/main" id="{6827C82A-06FE-4513-92D4-CCD855B1FA42}"/>
              </a:ext>
            </a:extLst>
          </p:cNvPr>
          <p:cNvPicPr>
            <a:picLocks noChangeAspect="1"/>
          </p:cNvPicPr>
          <p:nvPr/>
        </p:nvPicPr>
        <p:blipFill>
          <a:blip r:embed="rId7">
            <a:biLevel thresh="25000"/>
          </a:blip>
          <a:stretch>
            <a:fillRect/>
          </a:stretch>
        </p:blipFill>
        <p:spPr>
          <a:xfrm>
            <a:off x="6699364" y="4457753"/>
            <a:ext cx="1149656" cy="336533"/>
          </a:xfrm>
          <a:prstGeom prst="rect">
            <a:avLst/>
          </a:prstGeom>
        </p:spPr>
      </p:pic>
      <p:pic>
        <p:nvPicPr>
          <p:cNvPr id="90" name="Picture 89">
            <a:extLst>
              <a:ext uri="{FF2B5EF4-FFF2-40B4-BE49-F238E27FC236}">
                <a16:creationId xmlns:a16="http://schemas.microsoft.com/office/drawing/2014/main" id="{16D0E09F-F0F4-489D-A3E2-F4AE47053941}"/>
              </a:ext>
            </a:extLst>
          </p:cNvPr>
          <p:cNvPicPr>
            <a:picLocks noChangeAspect="1"/>
          </p:cNvPicPr>
          <p:nvPr/>
        </p:nvPicPr>
        <p:blipFill>
          <a:blip r:embed="rId8"/>
          <a:stretch>
            <a:fillRect/>
          </a:stretch>
        </p:blipFill>
        <p:spPr>
          <a:xfrm>
            <a:off x="7976139" y="3949505"/>
            <a:ext cx="436531" cy="405612"/>
          </a:xfrm>
          <a:prstGeom prst="rect">
            <a:avLst/>
          </a:prstGeom>
        </p:spPr>
      </p:pic>
      <p:sp>
        <p:nvSpPr>
          <p:cNvPr id="91" name="TextBox 90">
            <a:extLst>
              <a:ext uri="{FF2B5EF4-FFF2-40B4-BE49-F238E27FC236}">
                <a16:creationId xmlns:a16="http://schemas.microsoft.com/office/drawing/2014/main" id="{28D9FBC3-9DCA-466D-9260-F74D463DBB64}"/>
              </a:ext>
            </a:extLst>
          </p:cNvPr>
          <p:cNvSpPr txBox="1"/>
          <p:nvPr/>
        </p:nvSpPr>
        <p:spPr>
          <a:xfrm>
            <a:off x="8011777" y="4618670"/>
            <a:ext cx="799109" cy="184666"/>
          </a:xfrm>
          <a:prstGeom prst="rect">
            <a:avLst/>
          </a:prstGeom>
          <a:noFill/>
        </p:spPr>
        <p:txBody>
          <a:bodyPr wrap="square" lIns="0" tIns="0" rIns="0" bIns="0" rtlCol="0">
            <a:spAutoFit/>
          </a:bodyPr>
          <a:lstStyle/>
          <a:p>
            <a:pPr algn="ctr" defTabSz="914354">
              <a:defRPr/>
            </a:pPr>
            <a:r>
              <a:rPr lang="en-US" sz="1200" dirty="0">
                <a:solidFill>
                  <a:srgbClr val="FFFFFF"/>
                </a:solidFill>
                <a:latin typeface="Arial"/>
              </a:rPr>
              <a:t>NAS</a:t>
            </a:r>
          </a:p>
        </p:txBody>
      </p:sp>
      <p:sp>
        <p:nvSpPr>
          <p:cNvPr id="92" name="Google Shape;293;p34">
            <a:extLst>
              <a:ext uri="{FF2B5EF4-FFF2-40B4-BE49-F238E27FC236}">
                <a16:creationId xmlns:a16="http://schemas.microsoft.com/office/drawing/2014/main" id="{4B6C0CB0-D697-4DE6-A5D9-3FF15980D7EC}"/>
              </a:ext>
            </a:extLst>
          </p:cNvPr>
          <p:cNvSpPr/>
          <p:nvPr/>
        </p:nvSpPr>
        <p:spPr>
          <a:xfrm>
            <a:off x="5156321" y="3103812"/>
            <a:ext cx="1281436" cy="1901139"/>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lang="en-US" sz="1200" dirty="0">
              <a:solidFill>
                <a:srgbClr val="000000"/>
              </a:solidFill>
              <a:latin typeface="Arial"/>
              <a:ea typeface="Arial"/>
              <a:cs typeface="Arial"/>
              <a:sym typeface="Arial"/>
            </a:endParaRPr>
          </a:p>
        </p:txBody>
      </p:sp>
      <p:sp>
        <p:nvSpPr>
          <p:cNvPr id="93" name="Google Shape;330;p34">
            <a:extLst>
              <a:ext uri="{FF2B5EF4-FFF2-40B4-BE49-F238E27FC236}">
                <a16:creationId xmlns:a16="http://schemas.microsoft.com/office/drawing/2014/main" id="{C947E0EB-D658-4C0A-A0D8-95BC147E377C}"/>
              </a:ext>
            </a:extLst>
          </p:cNvPr>
          <p:cNvSpPr txBox="1"/>
          <p:nvPr/>
        </p:nvSpPr>
        <p:spPr>
          <a:xfrm>
            <a:off x="5750030" y="3453792"/>
            <a:ext cx="556028" cy="213301"/>
          </a:xfrm>
          <a:prstGeom prst="rect">
            <a:avLst/>
          </a:prstGeom>
          <a:noFill/>
          <a:ln>
            <a:noFill/>
          </a:ln>
        </p:spPr>
        <p:txBody>
          <a:bodyPr spcFirstLastPara="1" wrap="square" lIns="0" tIns="0" rIns="0" bIns="0" anchor="t" anchorCtr="0">
            <a:noAutofit/>
          </a:bodyPr>
          <a:lstStyle/>
          <a:p>
            <a:pPr defTabSz="914354">
              <a:defRPr/>
            </a:pPr>
            <a:r>
              <a:rPr lang="en-US" sz="1200" dirty="0">
                <a:solidFill>
                  <a:srgbClr val="FFFFFF"/>
                </a:solidFill>
                <a:latin typeface="Arial"/>
                <a:ea typeface="Arial"/>
                <a:cs typeface="Arial"/>
                <a:sym typeface="Arial"/>
              </a:rPr>
              <a:t>Laptops</a:t>
            </a:r>
            <a:endParaRPr lang="en-US" sz="1333" dirty="0">
              <a:solidFill>
                <a:srgbClr val="444444"/>
              </a:solidFill>
              <a:latin typeface="Arial"/>
            </a:endParaRPr>
          </a:p>
        </p:txBody>
      </p:sp>
      <p:pic>
        <p:nvPicPr>
          <p:cNvPr id="94" name="Google Shape;331;p34">
            <a:extLst>
              <a:ext uri="{FF2B5EF4-FFF2-40B4-BE49-F238E27FC236}">
                <a16:creationId xmlns:a16="http://schemas.microsoft.com/office/drawing/2014/main" id="{6243CD7C-B671-46EA-865E-454B3FC9B049}"/>
              </a:ext>
            </a:extLst>
          </p:cNvPr>
          <p:cNvPicPr preferRelativeResize="0"/>
          <p:nvPr/>
        </p:nvPicPr>
        <p:blipFill>
          <a:blip r:embed="rId9"/>
          <a:srcRect/>
          <a:stretch/>
        </p:blipFill>
        <p:spPr>
          <a:xfrm>
            <a:off x="5328390" y="3340783"/>
            <a:ext cx="343123" cy="402102"/>
          </a:xfrm>
          <a:prstGeom prst="rect">
            <a:avLst/>
          </a:prstGeom>
          <a:noFill/>
          <a:ln>
            <a:noFill/>
          </a:ln>
        </p:spPr>
      </p:pic>
      <p:sp>
        <p:nvSpPr>
          <p:cNvPr id="95" name="Google Shape;336;p34">
            <a:extLst>
              <a:ext uri="{FF2B5EF4-FFF2-40B4-BE49-F238E27FC236}">
                <a16:creationId xmlns:a16="http://schemas.microsoft.com/office/drawing/2014/main" id="{83FB4103-DF16-4EFF-9E49-4462B8976E8E}"/>
              </a:ext>
            </a:extLst>
          </p:cNvPr>
          <p:cNvSpPr txBox="1"/>
          <p:nvPr/>
        </p:nvSpPr>
        <p:spPr>
          <a:xfrm>
            <a:off x="5750030" y="4455447"/>
            <a:ext cx="556029" cy="332989"/>
          </a:xfrm>
          <a:prstGeom prst="rect">
            <a:avLst/>
          </a:prstGeom>
          <a:noFill/>
          <a:ln>
            <a:noFill/>
          </a:ln>
        </p:spPr>
        <p:txBody>
          <a:bodyPr spcFirstLastPara="1" wrap="square" lIns="0" tIns="0" rIns="0" bIns="0" anchor="t" anchorCtr="0">
            <a:noAutofit/>
          </a:bodyPr>
          <a:lstStyle/>
          <a:p>
            <a:pPr defTabSz="914354">
              <a:defRPr/>
            </a:pPr>
            <a:r>
              <a:rPr lang="en-US" sz="1200" dirty="0">
                <a:solidFill>
                  <a:srgbClr val="FFFFFF"/>
                </a:solidFill>
                <a:latin typeface="Arial"/>
                <a:ea typeface="Arial"/>
                <a:cs typeface="Arial"/>
                <a:sym typeface="Arial"/>
              </a:rPr>
              <a:t>Mobile Devices</a:t>
            </a:r>
            <a:endParaRPr lang="en-US" sz="1333" dirty="0">
              <a:solidFill>
                <a:srgbClr val="444444"/>
              </a:solidFill>
              <a:latin typeface="Arial"/>
            </a:endParaRPr>
          </a:p>
        </p:txBody>
      </p:sp>
      <p:pic>
        <p:nvPicPr>
          <p:cNvPr id="99" name="Google Shape;338;p34">
            <a:extLst>
              <a:ext uri="{FF2B5EF4-FFF2-40B4-BE49-F238E27FC236}">
                <a16:creationId xmlns:a16="http://schemas.microsoft.com/office/drawing/2014/main" id="{020205A6-DA60-4922-8AB0-E2170D049F6D}"/>
              </a:ext>
            </a:extLst>
          </p:cNvPr>
          <p:cNvPicPr preferRelativeResize="0"/>
          <p:nvPr/>
        </p:nvPicPr>
        <p:blipFill>
          <a:blip r:embed="rId10"/>
          <a:srcRect/>
          <a:stretch/>
        </p:blipFill>
        <p:spPr>
          <a:xfrm>
            <a:off x="5394356" y="4426580"/>
            <a:ext cx="216889" cy="357538"/>
          </a:xfrm>
          <a:prstGeom prst="rect">
            <a:avLst/>
          </a:prstGeom>
          <a:noFill/>
          <a:ln>
            <a:noFill/>
          </a:ln>
        </p:spPr>
      </p:pic>
      <p:pic>
        <p:nvPicPr>
          <p:cNvPr id="102" name="Graphic 101">
            <a:extLst>
              <a:ext uri="{FF2B5EF4-FFF2-40B4-BE49-F238E27FC236}">
                <a16:creationId xmlns:a16="http://schemas.microsoft.com/office/drawing/2014/main" id="{9A7A1D88-0954-4AA8-B522-0AD67D8CF678}"/>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59795"/>
          <a:stretch/>
        </p:blipFill>
        <p:spPr>
          <a:xfrm>
            <a:off x="5405418" y="3788346"/>
            <a:ext cx="195208" cy="547454"/>
          </a:xfrm>
          <a:prstGeom prst="rect">
            <a:avLst/>
          </a:prstGeom>
        </p:spPr>
      </p:pic>
      <p:sp>
        <p:nvSpPr>
          <p:cNvPr id="103" name="Google Shape;330;p34">
            <a:extLst>
              <a:ext uri="{FF2B5EF4-FFF2-40B4-BE49-F238E27FC236}">
                <a16:creationId xmlns:a16="http://schemas.microsoft.com/office/drawing/2014/main" id="{CF0E1CDE-8F55-4B0A-97F9-A06838BDD7AE}"/>
              </a:ext>
            </a:extLst>
          </p:cNvPr>
          <p:cNvSpPr txBox="1"/>
          <p:nvPr/>
        </p:nvSpPr>
        <p:spPr>
          <a:xfrm>
            <a:off x="5729557" y="3962099"/>
            <a:ext cx="687727" cy="217181"/>
          </a:xfrm>
          <a:prstGeom prst="rect">
            <a:avLst/>
          </a:prstGeom>
          <a:noFill/>
          <a:ln>
            <a:noFill/>
          </a:ln>
        </p:spPr>
        <p:txBody>
          <a:bodyPr spcFirstLastPara="1" wrap="square" lIns="0" tIns="0" rIns="0" bIns="0" anchor="t" anchorCtr="0">
            <a:noAutofit/>
          </a:bodyPr>
          <a:lstStyle/>
          <a:p>
            <a:pPr defTabSz="914354">
              <a:defRPr/>
            </a:pPr>
            <a:r>
              <a:rPr lang="en-US" sz="1200" dirty="0">
                <a:solidFill>
                  <a:srgbClr val="FFFFFF"/>
                </a:solidFill>
                <a:latin typeface="Arial"/>
                <a:ea typeface="Arial"/>
                <a:cs typeface="Arial"/>
                <a:sym typeface="Arial"/>
              </a:rPr>
              <a:t>Desktops</a:t>
            </a:r>
            <a:endParaRPr lang="en-US" sz="1333" dirty="0">
              <a:solidFill>
                <a:srgbClr val="444444"/>
              </a:solidFill>
              <a:latin typeface="Arial"/>
            </a:endParaRPr>
          </a:p>
        </p:txBody>
      </p:sp>
      <p:pic>
        <p:nvPicPr>
          <p:cNvPr id="104" name="Picture 103" descr="folder265.png">
            <a:extLst>
              <a:ext uri="{FF2B5EF4-FFF2-40B4-BE49-F238E27FC236}">
                <a16:creationId xmlns:a16="http://schemas.microsoft.com/office/drawing/2014/main" id="{7ACC9B2A-96B7-4843-9563-2D64FCE13BEC}"/>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81191" y="3307013"/>
            <a:ext cx="255471" cy="268528"/>
          </a:xfrm>
          <a:prstGeom prst="rect">
            <a:avLst/>
          </a:prstGeom>
        </p:spPr>
      </p:pic>
      <p:pic>
        <p:nvPicPr>
          <p:cNvPr id="112" name="Picture 111" descr="data26.png">
            <a:extLst>
              <a:ext uri="{FF2B5EF4-FFF2-40B4-BE49-F238E27FC236}">
                <a16:creationId xmlns:a16="http://schemas.microsoft.com/office/drawing/2014/main" id="{09975C00-7BE6-4DA8-87D8-615E8C6B8279}"/>
              </a:ext>
            </a:extLst>
          </p:cNvPr>
          <p:cNvPicPr>
            <a:picLocks noChangeAspect="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920371" y="4492738"/>
            <a:ext cx="309120" cy="324919"/>
          </a:xfrm>
          <a:prstGeom prst="rect">
            <a:avLst/>
          </a:prstGeom>
        </p:spPr>
      </p:pic>
      <p:pic>
        <p:nvPicPr>
          <p:cNvPr id="114" name="Picture 113" descr="Logo&#10;&#10;Description automatically generated">
            <a:extLst>
              <a:ext uri="{FF2B5EF4-FFF2-40B4-BE49-F238E27FC236}">
                <a16:creationId xmlns:a16="http://schemas.microsoft.com/office/drawing/2014/main" id="{31791E88-C744-4839-8AE6-8BF2BB085A74}"/>
              </a:ext>
            </a:extLst>
          </p:cNvPr>
          <p:cNvPicPr>
            <a:picLocks noChangeAspect="1"/>
          </p:cNvPicPr>
          <p:nvPr/>
        </p:nvPicPr>
        <p:blipFill rotWithShape="1">
          <a:blip r:embed="rId15"/>
          <a:srcRect l="19733" t="32106" r="16772" b="24681"/>
          <a:stretch/>
        </p:blipFill>
        <p:spPr>
          <a:xfrm>
            <a:off x="444333" y="3733450"/>
            <a:ext cx="306110" cy="228649"/>
          </a:xfrm>
          <a:prstGeom prst="rect">
            <a:avLst/>
          </a:prstGeom>
        </p:spPr>
      </p:pic>
      <p:pic>
        <p:nvPicPr>
          <p:cNvPr id="115" name="Picture 114" descr="Icon&#10;&#10;Description automatically generated">
            <a:extLst>
              <a:ext uri="{FF2B5EF4-FFF2-40B4-BE49-F238E27FC236}">
                <a16:creationId xmlns:a16="http://schemas.microsoft.com/office/drawing/2014/main" id="{FF52CAFA-34AF-425B-BFF2-9C8A23CF9D89}"/>
              </a:ext>
            </a:extLst>
          </p:cNvPr>
          <p:cNvPicPr>
            <a:picLocks noChangeAspect="1"/>
          </p:cNvPicPr>
          <p:nvPr/>
        </p:nvPicPr>
        <p:blipFill rotWithShape="1">
          <a:blip r:embed="rId16"/>
          <a:srcRect l="12036" t="24131" r="13694" b="17070"/>
          <a:stretch/>
        </p:blipFill>
        <p:spPr>
          <a:xfrm>
            <a:off x="409838" y="4085534"/>
            <a:ext cx="348703" cy="290175"/>
          </a:xfrm>
          <a:prstGeom prst="rect">
            <a:avLst/>
          </a:prstGeom>
        </p:spPr>
      </p:pic>
      <p:pic>
        <p:nvPicPr>
          <p:cNvPr id="116" name="Picture 115" descr="Icon&#10;&#10;Description automatically generated">
            <a:extLst>
              <a:ext uri="{FF2B5EF4-FFF2-40B4-BE49-F238E27FC236}">
                <a16:creationId xmlns:a16="http://schemas.microsoft.com/office/drawing/2014/main" id="{C3CF69D0-272B-4A77-AB1F-20216902FF55}"/>
              </a:ext>
            </a:extLst>
          </p:cNvPr>
          <p:cNvPicPr>
            <a:picLocks noChangeAspect="1"/>
          </p:cNvPicPr>
          <p:nvPr/>
        </p:nvPicPr>
        <p:blipFill rotWithShape="1">
          <a:blip r:embed="rId17"/>
          <a:srcRect l="23556" t="23782" r="23070" b="23732"/>
          <a:stretch/>
        </p:blipFill>
        <p:spPr>
          <a:xfrm>
            <a:off x="445344" y="3315719"/>
            <a:ext cx="264328" cy="273217"/>
          </a:xfrm>
          <a:prstGeom prst="rect">
            <a:avLst/>
          </a:prstGeom>
        </p:spPr>
      </p:pic>
      <p:pic>
        <p:nvPicPr>
          <p:cNvPr id="118" name="Picture 117" descr="Logo&#10;&#10;Description automatically generated">
            <a:extLst>
              <a:ext uri="{FF2B5EF4-FFF2-40B4-BE49-F238E27FC236}">
                <a16:creationId xmlns:a16="http://schemas.microsoft.com/office/drawing/2014/main" id="{4ED835D0-3339-4B41-A4BE-C8B88D887AC7}"/>
              </a:ext>
            </a:extLst>
          </p:cNvPr>
          <p:cNvPicPr>
            <a:picLocks noChangeAspect="1"/>
          </p:cNvPicPr>
          <p:nvPr/>
        </p:nvPicPr>
        <p:blipFill rotWithShape="1">
          <a:blip r:embed="rId18"/>
          <a:srcRect l="16282" t="17897" r="20291" b="18471"/>
          <a:stretch/>
        </p:blipFill>
        <p:spPr>
          <a:xfrm>
            <a:off x="433900" y="4442911"/>
            <a:ext cx="318912" cy="336297"/>
          </a:xfrm>
          <a:prstGeom prst="rect">
            <a:avLst/>
          </a:prstGeom>
        </p:spPr>
      </p:pic>
      <p:pic>
        <p:nvPicPr>
          <p:cNvPr id="119" name="Picture 118" descr="Logo, icon&#10;&#10;Description automatically generated">
            <a:extLst>
              <a:ext uri="{FF2B5EF4-FFF2-40B4-BE49-F238E27FC236}">
                <a16:creationId xmlns:a16="http://schemas.microsoft.com/office/drawing/2014/main" id="{BBF08EF3-F394-4007-8C06-BB31392DC5F8}"/>
              </a:ext>
            </a:extLst>
          </p:cNvPr>
          <p:cNvPicPr>
            <a:picLocks noChangeAspect="1"/>
          </p:cNvPicPr>
          <p:nvPr/>
        </p:nvPicPr>
        <p:blipFill rotWithShape="1">
          <a:blip r:embed="rId19"/>
          <a:srcRect l="21695" t="19949" r="27618" b="22526"/>
          <a:stretch/>
        </p:blipFill>
        <p:spPr>
          <a:xfrm>
            <a:off x="385558" y="2740743"/>
            <a:ext cx="241580" cy="288185"/>
          </a:xfrm>
          <a:prstGeom prst="rect">
            <a:avLst/>
          </a:prstGeom>
        </p:spPr>
      </p:pic>
      <p:pic>
        <p:nvPicPr>
          <p:cNvPr id="120" name="Picture 2" descr="Google Workspace (Formerly G Suite): Business Collaboration Tools">
            <a:extLst>
              <a:ext uri="{FF2B5EF4-FFF2-40B4-BE49-F238E27FC236}">
                <a16:creationId xmlns:a16="http://schemas.microsoft.com/office/drawing/2014/main" id="{025A77C4-A162-40F2-8A6F-C47BF7EDF99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21503" y="2801390"/>
            <a:ext cx="1418879" cy="19600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How to put a Gmail shortcut on the desktop and icon on the taskbar –  Pinkeye Graphics">
            <a:extLst>
              <a:ext uri="{FF2B5EF4-FFF2-40B4-BE49-F238E27FC236}">
                <a16:creationId xmlns:a16="http://schemas.microsoft.com/office/drawing/2014/main" id="{6F7B553B-4944-4E9C-9FB0-3099118545B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flipH="1">
            <a:off x="2006596" y="3278792"/>
            <a:ext cx="263212" cy="2766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Google's new icons for Gmail, Calendar, Drive, Docs, and Meet all look the  same">
            <a:extLst>
              <a:ext uri="{FF2B5EF4-FFF2-40B4-BE49-F238E27FC236}">
                <a16:creationId xmlns:a16="http://schemas.microsoft.com/office/drawing/2014/main" id="{2BC4CE98-9C58-4DA3-AE5D-D3D4282EC98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001312" y="4032435"/>
            <a:ext cx="285514" cy="30010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oogle Slides Png - Google Slides Icon Png, Transparent Png , Transparent  Png Image - PNGitem">
            <a:extLst>
              <a:ext uri="{FF2B5EF4-FFF2-40B4-BE49-F238E27FC236}">
                <a16:creationId xmlns:a16="http://schemas.microsoft.com/office/drawing/2014/main" id="{C95530DF-B4CC-4257-894D-CB065A1FD532}"/>
              </a:ext>
            </a:extLst>
          </p:cNvPr>
          <p:cNvPicPr>
            <a:picLocks noChangeAspect="1" noChangeArrowheads="1"/>
          </p:cNvPicPr>
          <p:nvPr/>
        </p:nvPicPr>
        <p:blipFill>
          <a:blip r:embed="rId2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027423" y="4465652"/>
            <a:ext cx="253146" cy="297381"/>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121">
            <a:extLst>
              <a:ext uri="{FF2B5EF4-FFF2-40B4-BE49-F238E27FC236}">
                <a16:creationId xmlns:a16="http://schemas.microsoft.com/office/drawing/2014/main" id="{45AEA64F-0F9F-4398-9870-0AF396D8788F}"/>
              </a:ext>
            </a:extLst>
          </p:cNvPr>
          <p:cNvSpPr/>
          <p:nvPr/>
        </p:nvSpPr>
        <p:spPr>
          <a:xfrm>
            <a:off x="3138240" y="1050243"/>
            <a:ext cx="2643104"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Easy</a:t>
            </a:r>
          </a:p>
        </p:txBody>
      </p:sp>
      <p:sp>
        <p:nvSpPr>
          <p:cNvPr id="59" name="Rounded Rectangle 6">
            <a:extLst>
              <a:ext uri="{FF2B5EF4-FFF2-40B4-BE49-F238E27FC236}">
                <a16:creationId xmlns:a16="http://schemas.microsoft.com/office/drawing/2014/main" id="{BD4CF388-FAD9-4B4A-88A3-A6F47CA981D4}"/>
              </a:ext>
            </a:extLst>
          </p:cNvPr>
          <p:cNvSpPr/>
          <p:nvPr/>
        </p:nvSpPr>
        <p:spPr>
          <a:xfrm>
            <a:off x="140092" y="1813441"/>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dirty="0">
                <a:ln>
                  <a:noFill/>
                </a:ln>
                <a:solidFill>
                  <a:srgbClr val="FFFFCC"/>
                </a:solidFill>
                <a:effectLst/>
                <a:uLnTx/>
                <a:uFillTx/>
                <a:latin typeface="Calibri" panose="020F0502020204030204"/>
                <a:ea typeface="+mn-ea"/>
                <a:cs typeface="+mn-cs"/>
              </a:rPr>
              <a:t>No hardware</a:t>
            </a:r>
          </a:p>
        </p:txBody>
      </p:sp>
      <p:sp>
        <p:nvSpPr>
          <p:cNvPr id="79" name="Rounded Rectangle 6">
            <a:extLst>
              <a:ext uri="{FF2B5EF4-FFF2-40B4-BE49-F238E27FC236}">
                <a16:creationId xmlns:a16="http://schemas.microsoft.com/office/drawing/2014/main" id="{0575F82B-3246-46A9-A22D-D064393B3A99}"/>
              </a:ext>
            </a:extLst>
          </p:cNvPr>
          <p:cNvSpPr/>
          <p:nvPr/>
        </p:nvSpPr>
        <p:spPr>
          <a:xfrm>
            <a:off x="3138240" y="1807846"/>
            <a:ext cx="2797421"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dirty="0">
                <a:ln>
                  <a:noFill/>
                </a:ln>
                <a:solidFill>
                  <a:srgbClr val="FFFFCC"/>
                </a:solidFill>
                <a:effectLst/>
                <a:uLnTx/>
                <a:uFillTx/>
                <a:latin typeface="Calibri" panose="020F0502020204030204"/>
                <a:ea typeface="+mn-ea"/>
                <a:cs typeface="+mn-cs"/>
              </a:rPr>
              <a:t>No software</a:t>
            </a:r>
          </a:p>
        </p:txBody>
      </p:sp>
      <p:sp>
        <p:nvSpPr>
          <p:cNvPr id="80" name="Rounded Rectangle 6">
            <a:extLst>
              <a:ext uri="{FF2B5EF4-FFF2-40B4-BE49-F238E27FC236}">
                <a16:creationId xmlns:a16="http://schemas.microsoft.com/office/drawing/2014/main" id="{E95D8C90-D90E-417C-818B-58A11B7234D2}"/>
              </a:ext>
            </a:extLst>
          </p:cNvPr>
          <p:cNvSpPr/>
          <p:nvPr/>
        </p:nvSpPr>
        <p:spPr>
          <a:xfrm>
            <a:off x="6504613" y="1795390"/>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dirty="0">
                <a:ln>
                  <a:noFill/>
                </a:ln>
                <a:solidFill>
                  <a:srgbClr val="FFFFCC"/>
                </a:solidFill>
                <a:effectLst/>
                <a:uLnTx/>
                <a:uFillTx/>
                <a:latin typeface="Calibri" panose="020F0502020204030204"/>
                <a:ea typeface="+mn-ea"/>
                <a:cs typeface="+mn-cs"/>
              </a:rPr>
              <a:t>No implementation</a:t>
            </a:r>
          </a:p>
        </p:txBody>
      </p:sp>
      <p:sp>
        <p:nvSpPr>
          <p:cNvPr id="81" name="Rounded Rectangle 121">
            <a:extLst>
              <a:ext uri="{FF2B5EF4-FFF2-40B4-BE49-F238E27FC236}">
                <a16:creationId xmlns:a16="http://schemas.microsoft.com/office/drawing/2014/main" id="{04814164-5A8F-4782-98D1-BFFE7A1B342D}"/>
              </a:ext>
            </a:extLst>
          </p:cNvPr>
          <p:cNvSpPr/>
          <p:nvPr/>
        </p:nvSpPr>
        <p:spPr>
          <a:xfrm>
            <a:off x="2150668" y="2550676"/>
            <a:ext cx="4878887"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Just backup / recovery</a:t>
            </a:r>
          </a:p>
        </p:txBody>
      </p:sp>
      <p:sp>
        <p:nvSpPr>
          <p:cNvPr id="83" name="Rounded Rectangle 21">
            <a:extLst>
              <a:ext uri="{FF2B5EF4-FFF2-40B4-BE49-F238E27FC236}">
                <a16:creationId xmlns:a16="http://schemas.microsoft.com/office/drawing/2014/main" id="{AB60B0B9-CEA0-4C81-A35C-3DDA75BFE7AB}"/>
              </a:ext>
            </a:extLst>
          </p:cNvPr>
          <p:cNvSpPr/>
          <p:nvPr/>
        </p:nvSpPr>
        <p:spPr>
          <a:xfrm>
            <a:off x="38146" y="48398"/>
            <a:ext cx="5367272" cy="688745"/>
          </a:xfrm>
          <a:prstGeom prst="roundRect">
            <a:avLst/>
          </a:prstGeom>
          <a:solidFill>
            <a:srgbClr val="003F5C"/>
          </a:solidFill>
          <a:ln w="12700" cmpd="sng">
            <a:noFill/>
          </a:ln>
          <a:effectLst/>
        </p:spPr>
        <p:txBody>
          <a:bodyPr wrap="square" lIns="182880" tIns="137160" rIns="137160" bIns="137160" rtlCol="0" anchor="ctr">
            <a:noAutofit/>
          </a:bodyPr>
          <a:lstStyle/>
          <a:p>
            <a:pPr algn="ctr">
              <a:spcBef>
                <a:spcPts val="0"/>
              </a:spcBef>
              <a:spcAft>
                <a:spcPts val="300"/>
              </a:spcAft>
            </a:pPr>
            <a:r>
              <a:rPr lang="en-US" sz="2800" b="1" dirty="0">
                <a:solidFill>
                  <a:srgbClr val="FFFF00"/>
                </a:solidFill>
              </a:rPr>
              <a:t>Why</a:t>
            </a:r>
            <a:r>
              <a:rPr lang="en-US" sz="2800" dirty="0">
                <a:solidFill>
                  <a:srgbClr val="FFFFCC"/>
                </a:solidFill>
              </a:rPr>
              <a:t> APEX Backup Services?</a:t>
            </a:r>
            <a:endParaRPr lang="en-US" sz="2800" b="1" dirty="0">
              <a:solidFill>
                <a:srgbClr val="FFFF00"/>
              </a:solidFill>
            </a:endParaRPr>
          </a:p>
        </p:txBody>
      </p:sp>
      <p:sp>
        <p:nvSpPr>
          <p:cNvPr id="96" name="Rounded Rectangle 121">
            <a:extLst>
              <a:ext uri="{FF2B5EF4-FFF2-40B4-BE49-F238E27FC236}">
                <a16:creationId xmlns:a16="http://schemas.microsoft.com/office/drawing/2014/main" id="{264A38B8-AE25-47D8-BA60-258E6F286FBD}"/>
              </a:ext>
            </a:extLst>
          </p:cNvPr>
          <p:cNvSpPr/>
          <p:nvPr/>
        </p:nvSpPr>
        <p:spPr>
          <a:xfrm>
            <a:off x="2146364" y="3385940"/>
            <a:ext cx="4878887"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Top functionalities</a:t>
            </a:r>
          </a:p>
        </p:txBody>
      </p:sp>
      <p:sp>
        <p:nvSpPr>
          <p:cNvPr id="97" name="Rounded Rectangle 121">
            <a:extLst>
              <a:ext uri="{FF2B5EF4-FFF2-40B4-BE49-F238E27FC236}">
                <a16:creationId xmlns:a16="http://schemas.microsoft.com/office/drawing/2014/main" id="{9400B8E5-0E54-4FFD-8CC2-7E52FAC9BD60}"/>
              </a:ext>
            </a:extLst>
          </p:cNvPr>
          <p:cNvSpPr/>
          <p:nvPr/>
        </p:nvSpPr>
        <p:spPr>
          <a:xfrm>
            <a:off x="2138202" y="4236732"/>
            <a:ext cx="4878887" cy="60834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Long term partner</a:t>
            </a:r>
          </a:p>
        </p:txBody>
      </p:sp>
      <p:sp>
        <p:nvSpPr>
          <p:cNvPr id="2" name="Rounded Rectangle 21">
            <a:extLst>
              <a:ext uri="{FF2B5EF4-FFF2-40B4-BE49-F238E27FC236}">
                <a16:creationId xmlns:a16="http://schemas.microsoft.com/office/drawing/2014/main" id="{9DE69FCD-E643-8866-C105-6D1EC9489268}"/>
              </a:ext>
            </a:extLst>
          </p:cNvPr>
          <p:cNvSpPr/>
          <p:nvPr/>
        </p:nvSpPr>
        <p:spPr>
          <a:xfrm>
            <a:off x="132678" y="822555"/>
            <a:ext cx="8279991" cy="3031607"/>
          </a:xfrm>
          <a:prstGeom prst="roundRect">
            <a:avLst/>
          </a:prstGeom>
          <a:solidFill>
            <a:srgbClr val="003F5C"/>
          </a:solidFill>
          <a:ln w="12700" cmpd="sng">
            <a:noFill/>
          </a:ln>
          <a:effectLst/>
        </p:spPr>
        <p:txBody>
          <a:bodyPr wrap="square" lIns="182880" tIns="137160" rIns="137160" bIns="137160" rtlCol="0" anchor="ctr">
            <a:noAutofit/>
          </a:bodyPr>
          <a:lstStyle/>
          <a:p>
            <a:pPr algn="ctr">
              <a:spcBef>
                <a:spcPts val="0"/>
              </a:spcBef>
              <a:spcAft>
                <a:spcPts val="300"/>
              </a:spcAft>
            </a:pPr>
            <a:r>
              <a:rPr lang="en-US" sz="2800" b="1" dirty="0">
                <a:solidFill>
                  <a:srgbClr val="FFFF00"/>
                </a:solidFill>
              </a:rPr>
              <a:t>No ERRORS!</a:t>
            </a:r>
          </a:p>
          <a:p>
            <a:pPr algn="ctr">
              <a:spcBef>
                <a:spcPts val="0"/>
              </a:spcBef>
              <a:spcAft>
                <a:spcPts val="300"/>
              </a:spcAft>
            </a:pPr>
            <a:r>
              <a:rPr lang="en-US" sz="2800" dirty="0">
                <a:solidFill>
                  <a:srgbClr val="FFFFCC"/>
                </a:solidFill>
              </a:rPr>
              <a:t>No backup server, configuration, </a:t>
            </a:r>
            <a:r>
              <a:rPr lang="en-US" sz="2800" dirty="0" err="1">
                <a:solidFill>
                  <a:srgbClr val="FFFFCC"/>
                </a:solidFill>
              </a:rPr>
              <a:t>etc</a:t>
            </a:r>
            <a:r>
              <a:rPr lang="en-US" sz="2800" dirty="0">
                <a:solidFill>
                  <a:srgbClr val="FFFFCC"/>
                </a:solidFill>
              </a:rPr>
              <a:t>…</a:t>
            </a:r>
          </a:p>
          <a:p>
            <a:pPr algn="ctr">
              <a:spcBef>
                <a:spcPts val="0"/>
              </a:spcBef>
              <a:spcAft>
                <a:spcPts val="300"/>
              </a:spcAft>
            </a:pPr>
            <a:r>
              <a:rPr lang="en-US" sz="2800" dirty="0">
                <a:solidFill>
                  <a:srgbClr val="FFFFCC"/>
                </a:solidFill>
              </a:rPr>
              <a:t>We fight many Times with backup server settings, configuration, proxies, etc.</a:t>
            </a:r>
            <a:endParaRPr lang="en-US" sz="2800" dirty="0">
              <a:solidFill>
                <a:srgbClr val="FFFF00"/>
              </a:solidFill>
            </a:endParaRPr>
          </a:p>
        </p:txBody>
      </p:sp>
    </p:spTree>
    <p:extLst>
      <p:ext uri="{BB962C8B-B14F-4D97-AF65-F5344CB8AC3E}">
        <p14:creationId xmlns:p14="http://schemas.microsoft.com/office/powerpoint/2010/main" val="11412377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A6B6E-ED79-7184-D281-DAD1E5597AC4}"/>
              </a:ext>
            </a:extLst>
          </p:cNvPr>
          <p:cNvPicPr>
            <a:picLocks noChangeAspect="1"/>
          </p:cNvPicPr>
          <p:nvPr/>
        </p:nvPicPr>
        <p:blipFill>
          <a:blip r:embed="rId2"/>
          <a:stretch>
            <a:fillRect/>
          </a:stretch>
        </p:blipFill>
        <p:spPr>
          <a:xfrm>
            <a:off x="1071537" y="995351"/>
            <a:ext cx="7000926" cy="3152798"/>
          </a:xfrm>
          <a:prstGeom prst="rect">
            <a:avLst/>
          </a:prstGeom>
        </p:spPr>
      </p:pic>
    </p:spTree>
    <p:extLst>
      <p:ext uri="{BB962C8B-B14F-4D97-AF65-F5344CB8AC3E}">
        <p14:creationId xmlns:p14="http://schemas.microsoft.com/office/powerpoint/2010/main" val="26055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4F741-B631-7198-7EB3-4EF31F847579}"/>
              </a:ext>
            </a:extLst>
          </p:cNvPr>
          <p:cNvPicPr>
            <a:picLocks noChangeAspect="1"/>
          </p:cNvPicPr>
          <p:nvPr/>
        </p:nvPicPr>
        <p:blipFill>
          <a:blip r:embed="rId2"/>
          <a:stretch>
            <a:fillRect/>
          </a:stretch>
        </p:blipFill>
        <p:spPr>
          <a:xfrm>
            <a:off x="1123925" y="1712112"/>
            <a:ext cx="6896150" cy="1719275"/>
          </a:xfrm>
          <a:prstGeom prst="rect">
            <a:avLst/>
          </a:prstGeom>
        </p:spPr>
      </p:pic>
    </p:spTree>
    <p:extLst>
      <p:ext uri="{BB962C8B-B14F-4D97-AF65-F5344CB8AC3E}">
        <p14:creationId xmlns:p14="http://schemas.microsoft.com/office/powerpoint/2010/main" val="43637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C6030-4B63-81C1-1697-3BCCF6C0410B}"/>
              </a:ext>
            </a:extLst>
          </p:cNvPr>
          <p:cNvPicPr>
            <a:picLocks noChangeAspect="1"/>
          </p:cNvPicPr>
          <p:nvPr/>
        </p:nvPicPr>
        <p:blipFill>
          <a:blip r:embed="rId2"/>
          <a:stretch>
            <a:fillRect/>
          </a:stretch>
        </p:blipFill>
        <p:spPr>
          <a:xfrm>
            <a:off x="1064393" y="59513"/>
            <a:ext cx="7015214" cy="5024474"/>
          </a:xfrm>
          <a:prstGeom prst="rect">
            <a:avLst/>
          </a:prstGeom>
        </p:spPr>
      </p:pic>
    </p:spTree>
    <p:extLst>
      <p:ext uri="{BB962C8B-B14F-4D97-AF65-F5344CB8AC3E}">
        <p14:creationId xmlns:p14="http://schemas.microsoft.com/office/powerpoint/2010/main" val="373111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F8AC8A-D646-63B2-C030-5E60BB8CC96A}"/>
              </a:ext>
            </a:extLst>
          </p:cNvPr>
          <p:cNvPicPr>
            <a:picLocks noChangeAspect="1"/>
          </p:cNvPicPr>
          <p:nvPr/>
        </p:nvPicPr>
        <p:blipFill>
          <a:blip r:embed="rId2"/>
          <a:stretch>
            <a:fillRect/>
          </a:stretch>
        </p:blipFill>
        <p:spPr>
          <a:xfrm>
            <a:off x="723872" y="764368"/>
            <a:ext cx="7696256" cy="3614764"/>
          </a:xfrm>
          <a:prstGeom prst="rect">
            <a:avLst/>
          </a:prstGeom>
        </p:spPr>
      </p:pic>
    </p:spTree>
    <p:extLst>
      <p:ext uri="{BB962C8B-B14F-4D97-AF65-F5344CB8AC3E}">
        <p14:creationId xmlns:p14="http://schemas.microsoft.com/office/powerpoint/2010/main" val="222848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A8D654-1F48-0317-4CD5-DDE74AE188CD}"/>
              </a:ext>
            </a:extLst>
          </p:cNvPr>
          <p:cNvPicPr>
            <a:picLocks noChangeAspect="1"/>
          </p:cNvPicPr>
          <p:nvPr/>
        </p:nvPicPr>
        <p:blipFill>
          <a:blip r:embed="rId2"/>
          <a:stretch>
            <a:fillRect/>
          </a:stretch>
        </p:blipFill>
        <p:spPr>
          <a:xfrm>
            <a:off x="1169169" y="92850"/>
            <a:ext cx="6805662" cy="4957799"/>
          </a:xfrm>
          <a:prstGeom prst="rect">
            <a:avLst/>
          </a:prstGeom>
        </p:spPr>
      </p:pic>
    </p:spTree>
    <p:extLst>
      <p:ext uri="{BB962C8B-B14F-4D97-AF65-F5344CB8AC3E}">
        <p14:creationId xmlns:p14="http://schemas.microsoft.com/office/powerpoint/2010/main" val="145306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79467-3F27-212D-0813-F0067B0D35B1}"/>
              </a:ext>
            </a:extLst>
          </p:cNvPr>
          <p:cNvPicPr>
            <a:picLocks noChangeAspect="1"/>
          </p:cNvPicPr>
          <p:nvPr/>
        </p:nvPicPr>
        <p:blipFill>
          <a:blip r:embed="rId2"/>
          <a:stretch>
            <a:fillRect/>
          </a:stretch>
        </p:blipFill>
        <p:spPr>
          <a:xfrm>
            <a:off x="823885" y="869144"/>
            <a:ext cx="7496230" cy="3405212"/>
          </a:xfrm>
          <a:prstGeom prst="rect">
            <a:avLst/>
          </a:prstGeom>
        </p:spPr>
      </p:pic>
    </p:spTree>
    <p:extLst>
      <p:ext uri="{BB962C8B-B14F-4D97-AF65-F5344CB8AC3E}">
        <p14:creationId xmlns:p14="http://schemas.microsoft.com/office/powerpoint/2010/main" val="186742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881011-8E9E-7EB7-B283-BD01B5AC07FA}"/>
              </a:ext>
            </a:extLst>
          </p:cNvPr>
          <p:cNvPicPr>
            <a:picLocks noChangeAspect="1"/>
          </p:cNvPicPr>
          <p:nvPr/>
        </p:nvPicPr>
        <p:blipFill>
          <a:blip r:embed="rId2"/>
          <a:stretch>
            <a:fillRect/>
          </a:stretch>
        </p:blipFill>
        <p:spPr>
          <a:xfrm>
            <a:off x="916754" y="685786"/>
            <a:ext cx="7310491" cy="3771928"/>
          </a:xfrm>
          <a:prstGeom prst="rect">
            <a:avLst/>
          </a:prstGeom>
        </p:spPr>
      </p:pic>
    </p:spTree>
    <p:extLst>
      <p:ext uri="{BB962C8B-B14F-4D97-AF65-F5344CB8AC3E}">
        <p14:creationId xmlns:p14="http://schemas.microsoft.com/office/powerpoint/2010/main" val="162727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1968D7-B551-B8AC-D4DE-EAC8A98C7737}"/>
              </a:ext>
            </a:extLst>
          </p:cNvPr>
          <p:cNvPicPr>
            <a:picLocks noChangeAspect="1"/>
          </p:cNvPicPr>
          <p:nvPr/>
        </p:nvPicPr>
        <p:blipFill>
          <a:blip r:embed="rId2"/>
          <a:stretch>
            <a:fillRect/>
          </a:stretch>
        </p:blipFill>
        <p:spPr>
          <a:xfrm>
            <a:off x="747684" y="183339"/>
            <a:ext cx="7648631" cy="4776822"/>
          </a:xfrm>
          <a:prstGeom prst="rect">
            <a:avLst/>
          </a:prstGeom>
        </p:spPr>
      </p:pic>
    </p:spTree>
    <p:extLst>
      <p:ext uri="{BB962C8B-B14F-4D97-AF65-F5344CB8AC3E}">
        <p14:creationId xmlns:p14="http://schemas.microsoft.com/office/powerpoint/2010/main" val="342351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A4AFE-5034-96AE-6B77-F26FE40C6616}"/>
              </a:ext>
            </a:extLst>
          </p:cNvPr>
          <p:cNvPicPr>
            <a:picLocks noChangeAspect="1"/>
          </p:cNvPicPr>
          <p:nvPr/>
        </p:nvPicPr>
        <p:blipFill>
          <a:blip r:embed="rId2"/>
          <a:stretch>
            <a:fillRect/>
          </a:stretch>
        </p:blipFill>
        <p:spPr>
          <a:xfrm>
            <a:off x="467544" y="195486"/>
            <a:ext cx="7839132" cy="3171848"/>
          </a:xfrm>
          <a:prstGeom prst="rect">
            <a:avLst/>
          </a:prstGeom>
        </p:spPr>
      </p:pic>
    </p:spTree>
    <p:extLst>
      <p:ext uri="{BB962C8B-B14F-4D97-AF65-F5344CB8AC3E}">
        <p14:creationId xmlns:p14="http://schemas.microsoft.com/office/powerpoint/2010/main" val="20705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1AB649-BCD9-AC91-229E-CF643BEB7B9F}"/>
              </a:ext>
            </a:extLst>
          </p:cNvPr>
          <p:cNvPicPr>
            <a:picLocks noChangeAspect="1"/>
          </p:cNvPicPr>
          <p:nvPr/>
        </p:nvPicPr>
        <p:blipFill>
          <a:blip r:embed="rId2"/>
          <a:stretch>
            <a:fillRect/>
          </a:stretch>
        </p:blipFill>
        <p:spPr>
          <a:xfrm>
            <a:off x="179512" y="195486"/>
            <a:ext cx="8824977" cy="2533669"/>
          </a:xfrm>
          <a:prstGeom prst="rect">
            <a:avLst/>
          </a:prstGeom>
        </p:spPr>
      </p:pic>
    </p:spTree>
    <p:extLst>
      <p:ext uri="{BB962C8B-B14F-4D97-AF65-F5344CB8AC3E}">
        <p14:creationId xmlns:p14="http://schemas.microsoft.com/office/powerpoint/2010/main" val="113917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46EC5-E467-4FE8-B37D-B1251BBDA9E9}"/>
              </a:ext>
            </a:extLst>
          </p:cNvPr>
          <p:cNvPicPr>
            <a:picLocks noChangeAspect="1"/>
          </p:cNvPicPr>
          <p:nvPr/>
        </p:nvPicPr>
        <p:blipFill>
          <a:blip r:embed="rId2"/>
          <a:stretch>
            <a:fillRect/>
          </a:stretch>
        </p:blipFill>
        <p:spPr>
          <a:xfrm>
            <a:off x="0" y="1625535"/>
            <a:ext cx="9144000" cy="1892429"/>
          </a:xfrm>
          <a:prstGeom prst="rect">
            <a:avLst/>
          </a:prstGeom>
        </p:spPr>
      </p:pic>
      <p:sp>
        <p:nvSpPr>
          <p:cNvPr id="15" name="Rounded Rectangle 6">
            <a:extLst>
              <a:ext uri="{FF2B5EF4-FFF2-40B4-BE49-F238E27FC236}">
                <a16:creationId xmlns:a16="http://schemas.microsoft.com/office/drawing/2014/main" id="{96F82D6C-ED9C-4283-8469-4D724C57398A}"/>
              </a:ext>
            </a:extLst>
          </p:cNvPr>
          <p:cNvSpPr/>
          <p:nvPr/>
        </p:nvSpPr>
        <p:spPr>
          <a:xfrm>
            <a:off x="2411760" y="1347614"/>
            <a:ext cx="2448272" cy="864096"/>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dirty="0">
                <a:ln>
                  <a:noFill/>
                </a:ln>
                <a:solidFill>
                  <a:srgbClr val="FFFFCC"/>
                </a:solidFill>
                <a:effectLst/>
                <a:uLnTx/>
                <a:uFillTx/>
                <a:latin typeface="Calibri" panose="020F0502020204030204"/>
                <a:ea typeface="+mn-ea"/>
                <a:cs typeface="+mn-cs"/>
              </a:rPr>
              <a:t>Usually, every </a:t>
            </a:r>
            <a:br>
              <a:rPr kumimoji="0" lang="en-US" sz="2700" b="0" i="0" u="none" strike="noStrike" kern="1200" cap="none" spc="0" normalizeH="0" baseline="0" dirty="0">
                <a:ln>
                  <a:noFill/>
                </a:ln>
                <a:solidFill>
                  <a:srgbClr val="FFFFCC"/>
                </a:solidFill>
                <a:effectLst/>
                <a:uLnTx/>
                <a:uFillTx/>
                <a:latin typeface="Calibri" panose="020F0502020204030204"/>
                <a:ea typeface="+mn-ea"/>
                <a:cs typeface="+mn-cs"/>
              </a:rPr>
            </a:br>
            <a:r>
              <a:rPr kumimoji="0" lang="en-US" sz="2700" b="0" i="0" u="none" strike="noStrike" kern="1200" cap="none" spc="0" normalizeH="0" baseline="0" dirty="0">
                <a:ln>
                  <a:noFill/>
                </a:ln>
                <a:solidFill>
                  <a:srgbClr val="FFFFCC"/>
                </a:solidFill>
                <a:effectLst/>
                <a:uLnTx/>
                <a:uFillTx/>
                <a:latin typeface="Calibri" panose="020F0502020204030204"/>
                <a:ea typeface="+mn-ea"/>
                <a:cs typeface="+mn-cs"/>
              </a:rPr>
              <a:t>2 weeks</a:t>
            </a:r>
          </a:p>
        </p:txBody>
      </p:sp>
      <p:sp>
        <p:nvSpPr>
          <p:cNvPr id="2" name="Content Placeholder 5">
            <a:extLst>
              <a:ext uri="{FF2B5EF4-FFF2-40B4-BE49-F238E27FC236}">
                <a16:creationId xmlns:a16="http://schemas.microsoft.com/office/drawing/2014/main" id="{3E862096-FE8F-22CF-4386-04103A63B016}"/>
              </a:ext>
            </a:extLst>
          </p:cNvPr>
          <p:cNvSpPr txBox="1">
            <a:spLocks/>
          </p:cNvSpPr>
          <p:nvPr/>
        </p:nvSpPr>
        <p:spPr>
          <a:xfrm>
            <a:off x="467544" y="4083918"/>
            <a:ext cx="8351244" cy="52134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1800"/>
              </a:spcBef>
              <a:buNone/>
              <a:defRPr/>
            </a:pPr>
            <a:r>
              <a:rPr lang="pl-PL" sz="2400" dirty="0">
                <a:solidFill>
                  <a:srgbClr val="444444"/>
                </a:solidFill>
                <a:latin typeface="Arial"/>
              </a:rPr>
              <a:t>We </a:t>
            </a:r>
            <a:r>
              <a:rPr lang="pl-PL" sz="2400" dirty="0" err="1">
                <a:solidFill>
                  <a:srgbClr val="444444"/>
                </a:solidFill>
                <a:latin typeface="Arial"/>
              </a:rPr>
              <a:t>are</a:t>
            </a:r>
            <a:r>
              <a:rPr lang="pl-PL" sz="2400" dirty="0">
                <a:solidFill>
                  <a:srgbClr val="444444"/>
                </a:solidFill>
                <a:latin typeface="Arial"/>
              </a:rPr>
              <a:t> </a:t>
            </a:r>
            <a:r>
              <a:rPr lang="pl-PL" sz="2400" dirty="0" err="1">
                <a:solidFill>
                  <a:srgbClr val="444444"/>
                </a:solidFill>
                <a:latin typeface="Arial"/>
              </a:rPr>
              <a:t>up</a:t>
            </a:r>
            <a:r>
              <a:rPr lang="pl-PL" sz="2400" dirty="0">
                <a:solidFill>
                  <a:srgbClr val="444444"/>
                </a:solidFill>
                <a:latin typeface="Arial"/>
              </a:rPr>
              <a:t> to </a:t>
            </a:r>
            <a:r>
              <a:rPr lang="pl-PL" sz="2400" dirty="0" err="1">
                <a:solidFill>
                  <a:srgbClr val="444444"/>
                </a:solidFill>
                <a:latin typeface="Arial"/>
              </a:rPr>
              <a:t>date</a:t>
            </a:r>
            <a:r>
              <a:rPr lang="pl-PL" sz="2400" dirty="0">
                <a:solidFill>
                  <a:srgbClr val="444444"/>
                </a:solidFill>
                <a:latin typeface="Arial"/>
              </a:rPr>
              <a:t> </a:t>
            </a:r>
            <a:r>
              <a:rPr lang="pl-PL" sz="2400" dirty="0" err="1">
                <a:solidFill>
                  <a:srgbClr val="444444"/>
                </a:solidFill>
                <a:latin typeface="Arial"/>
              </a:rPr>
              <a:t>within</a:t>
            </a:r>
            <a:r>
              <a:rPr lang="pl-PL" sz="2400" dirty="0">
                <a:solidFill>
                  <a:srgbClr val="444444"/>
                </a:solidFill>
                <a:latin typeface="Arial"/>
              </a:rPr>
              <a:t> the </a:t>
            </a:r>
            <a:r>
              <a:rPr lang="pl-PL" sz="2400" dirty="0" err="1">
                <a:solidFill>
                  <a:srgbClr val="444444"/>
                </a:solidFill>
                <a:latin typeface="Arial"/>
              </a:rPr>
              <a:t>price</a:t>
            </a:r>
            <a:r>
              <a:rPr lang="pl-PL" sz="2400" dirty="0">
                <a:solidFill>
                  <a:srgbClr val="444444"/>
                </a:solidFill>
                <a:latin typeface="Arial"/>
              </a:rPr>
              <a:t>!</a:t>
            </a:r>
            <a:endParaRPr kumimoji="0" lang="en-US" sz="21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401551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B7053-FD95-9821-D38D-7B39337C4C96}"/>
              </a:ext>
            </a:extLst>
          </p:cNvPr>
          <p:cNvPicPr>
            <a:picLocks noChangeAspect="1"/>
          </p:cNvPicPr>
          <p:nvPr/>
        </p:nvPicPr>
        <p:blipFill>
          <a:blip r:embed="rId2"/>
          <a:stretch>
            <a:fillRect/>
          </a:stretch>
        </p:blipFill>
        <p:spPr>
          <a:xfrm>
            <a:off x="1119162" y="1045357"/>
            <a:ext cx="6905675" cy="3052785"/>
          </a:xfrm>
          <a:prstGeom prst="rect">
            <a:avLst/>
          </a:prstGeom>
        </p:spPr>
      </p:pic>
    </p:spTree>
    <p:extLst>
      <p:ext uri="{BB962C8B-B14F-4D97-AF65-F5344CB8AC3E}">
        <p14:creationId xmlns:p14="http://schemas.microsoft.com/office/powerpoint/2010/main" val="309122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en-US" sz="4800" dirty="0"/>
              <a:t>Licensing</a:t>
            </a:r>
            <a:br>
              <a:rPr lang="en-US" sz="4800" dirty="0"/>
            </a:br>
            <a:r>
              <a:rPr lang="en-US" sz="4800" dirty="0">
                <a:solidFill>
                  <a:srgbClr val="FFFF00"/>
                </a:solidFill>
              </a:rPr>
              <a:t>APEX Backup Service</a:t>
            </a:r>
            <a:r>
              <a:rPr lang="pl-PL" sz="4800" dirty="0">
                <a:solidFill>
                  <a:srgbClr val="FFFF00"/>
                </a:solidFill>
              </a:rPr>
              <a:t>s</a:t>
            </a:r>
            <a:endParaRPr lang="en-US" sz="4800"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24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7202F4-812F-4567-AB24-BF3C5BED8921}"/>
              </a:ext>
            </a:extLst>
          </p:cNvPr>
          <p:cNvPicPr>
            <a:picLocks noChangeAspect="1"/>
          </p:cNvPicPr>
          <p:nvPr/>
        </p:nvPicPr>
        <p:blipFill>
          <a:blip r:embed="rId2"/>
          <a:stretch>
            <a:fillRect/>
          </a:stretch>
        </p:blipFill>
        <p:spPr>
          <a:xfrm>
            <a:off x="5554561" y="303498"/>
            <a:ext cx="3546140" cy="4536504"/>
          </a:xfrm>
          <a:prstGeom prst="rect">
            <a:avLst/>
          </a:prstGeom>
        </p:spPr>
      </p:pic>
      <p:sp>
        <p:nvSpPr>
          <p:cNvPr id="7" name="Rounded Rectangle 121">
            <a:extLst>
              <a:ext uri="{FF2B5EF4-FFF2-40B4-BE49-F238E27FC236}">
                <a16:creationId xmlns:a16="http://schemas.microsoft.com/office/drawing/2014/main" id="{2550F0DE-F3E4-4F60-9B32-98908C1BE7A7}"/>
              </a:ext>
            </a:extLst>
          </p:cNvPr>
          <p:cNvSpPr/>
          <p:nvPr/>
        </p:nvSpPr>
        <p:spPr>
          <a:xfrm>
            <a:off x="129547" y="411510"/>
            <a:ext cx="5151988" cy="100811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FF00"/>
                </a:solidFill>
              </a:rPr>
              <a:t>Cost approach</a:t>
            </a:r>
          </a:p>
        </p:txBody>
      </p:sp>
      <p:sp>
        <p:nvSpPr>
          <p:cNvPr id="9" name="Rounded Rectangle 6">
            <a:extLst>
              <a:ext uri="{FF2B5EF4-FFF2-40B4-BE49-F238E27FC236}">
                <a16:creationId xmlns:a16="http://schemas.microsoft.com/office/drawing/2014/main" id="{643A1A81-B822-4060-A4E5-178E7F300BB5}"/>
              </a:ext>
            </a:extLst>
          </p:cNvPr>
          <p:cNvSpPr/>
          <p:nvPr/>
        </p:nvSpPr>
        <p:spPr>
          <a:xfrm>
            <a:off x="129547" y="1769663"/>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Any start time</a:t>
            </a:r>
          </a:p>
        </p:txBody>
      </p:sp>
      <p:sp>
        <p:nvSpPr>
          <p:cNvPr id="10" name="Rounded Rectangle 6">
            <a:extLst>
              <a:ext uri="{FF2B5EF4-FFF2-40B4-BE49-F238E27FC236}">
                <a16:creationId xmlns:a16="http://schemas.microsoft.com/office/drawing/2014/main" id="{B2A584FE-EC7F-4A81-806F-EB63E5FA2AF6}"/>
              </a:ext>
            </a:extLst>
          </p:cNvPr>
          <p:cNvSpPr/>
          <p:nvPr/>
        </p:nvSpPr>
        <p:spPr>
          <a:xfrm>
            <a:off x="2861390" y="2518039"/>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Clear cost</a:t>
            </a:r>
          </a:p>
        </p:txBody>
      </p:sp>
      <p:sp>
        <p:nvSpPr>
          <p:cNvPr id="11" name="Rounded Rectangle 6">
            <a:extLst>
              <a:ext uri="{FF2B5EF4-FFF2-40B4-BE49-F238E27FC236}">
                <a16:creationId xmlns:a16="http://schemas.microsoft.com/office/drawing/2014/main" id="{88606506-742E-4DEF-A484-97F2F1318358}"/>
              </a:ext>
            </a:extLst>
          </p:cNvPr>
          <p:cNvSpPr/>
          <p:nvPr/>
        </p:nvSpPr>
        <p:spPr>
          <a:xfrm>
            <a:off x="2833263" y="1769663"/>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No investment</a:t>
            </a:r>
          </a:p>
        </p:txBody>
      </p:sp>
      <p:sp>
        <p:nvSpPr>
          <p:cNvPr id="12" name="Rounded Rectangle 6">
            <a:extLst>
              <a:ext uri="{FF2B5EF4-FFF2-40B4-BE49-F238E27FC236}">
                <a16:creationId xmlns:a16="http://schemas.microsoft.com/office/drawing/2014/main" id="{6EE39C57-EE3C-4EC8-9E6C-C1279887D3F5}"/>
              </a:ext>
            </a:extLst>
          </p:cNvPr>
          <p:cNvSpPr/>
          <p:nvPr/>
        </p:nvSpPr>
        <p:spPr>
          <a:xfrm>
            <a:off x="140092" y="2511827"/>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Any stop time</a:t>
            </a:r>
          </a:p>
        </p:txBody>
      </p:sp>
    </p:spTree>
    <p:extLst>
      <p:ext uri="{BB962C8B-B14F-4D97-AF65-F5344CB8AC3E}">
        <p14:creationId xmlns:p14="http://schemas.microsoft.com/office/powerpoint/2010/main" val="23529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5A1E86D-556F-44B3-9659-DE7F922BBD05}"/>
              </a:ext>
            </a:extLst>
          </p:cNvPr>
          <p:cNvSpPr>
            <a:spLocks noGrp="1"/>
          </p:cNvSpPr>
          <p:nvPr>
            <p:ph type="title"/>
          </p:nvPr>
        </p:nvSpPr>
        <p:spPr>
          <a:xfrm>
            <a:off x="285750" y="228600"/>
            <a:ext cx="8572500" cy="387798"/>
          </a:xfrm>
        </p:spPr>
        <p:txBody>
          <a:bodyPr/>
          <a:lstStyle/>
          <a:p>
            <a:r>
              <a:rPr lang="pl-PL" dirty="0"/>
              <a:t>All </a:t>
            </a:r>
            <a:r>
              <a:rPr lang="pl-PL" dirty="0" err="1"/>
              <a:t>inlcusive</a:t>
            </a:r>
            <a:r>
              <a:rPr lang="pl-PL" dirty="0"/>
              <a:t> </a:t>
            </a:r>
            <a:r>
              <a:rPr lang="pl-PL" dirty="0" err="1"/>
              <a:t>license</a:t>
            </a:r>
            <a:endParaRPr lang="en-US" dirty="0"/>
          </a:p>
        </p:txBody>
      </p:sp>
      <p:sp>
        <p:nvSpPr>
          <p:cNvPr id="5" name="Content Placeholder 5">
            <a:extLst>
              <a:ext uri="{FF2B5EF4-FFF2-40B4-BE49-F238E27FC236}">
                <a16:creationId xmlns:a16="http://schemas.microsoft.com/office/drawing/2014/main" id="{FA8A8B4B-819D-4515-AAC2-5B4245FDB5D5}"/>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a:solidFill>
                  <a:srgbClr val="444444"/>
                </a:solidFill>
              </a:rPr>
              <a:t>All </a:t>
            </a:r>
            <a:r>
              <a:rPr lang="pl-PL" sz="2400" dirty="0" err="1">
                <a:solidFill>
                  <a:srgbClr val="444444"/>
                </a:solidFill>
              </a:rPr>
              <a:t>costs</a:t>
            </a:r>
            <a:r>
              <a:rPr lang="pl-PL" sz="2400" dirty="0">
                <a:solidFill>
                  <a:srgbClr val="444444"/>
                </a:solidFill>
              </a:rPr>
              <a:t> of backup transfer -&gt; </a:t>
            </a:r>
            <a:r>
              <a:rPr lang="pl-PL" sz="2400" dirty="0" err="1">
                <a:solidFill>
                  <a:srgbClr val="444444"/>
                </a:solidFill>
              </a:rPr>
              <a:t>Azure</a:t>
            </a:r>
            <a:r>
              <a:rPr lang="pl-PL" sz="2400" dirty="0">
                <a:solidFill>
                  <a:srgbClr val="444444"/>
                </a:solidFill>
              </a:rPr>
              <a:t> / AWS</a:t>
            </a:r>
          </a:p>
          <a:p>
            <a:pPr>
              <a:spcBef>
                <a:spcPts val="1800"/>
              </a:spcBef>
              <a:defRPr/>
            </a:pPr>
            <a:r>
              <a:rPr lang="pl-PL" sz="2400" dirty="0">
                <a:solidFill>
                  <a:srgbClr val="444444"/>
                </a:solidFill>
              </a:rPr>
              <a:t>All </a:t>
            </a:r>
            <a:r>
              <a:rPr lang="pl-PL" sz="2400" dirty="0" err="1">
                <a:solidFill>
                  <a:srgbClr val="444444"/>
                </a:solidFill>
              </a:rPr>
              <a:t>costs</a:t>
            </a:r>
            <a:r>
              <a:rPr lang="pl-PL" sz="2400" dirty="0">
                <a:solidFill>
                  <a:srgbClr val="444444"/>
                </a:solidFill>
              </a:rPr>
              <a:t> of </a:t>
            </a:r>
            <a:r>
              <a:rPr lang="pl-PL" sz="2400" dirty="0" err="1">
                <a:solidFill>
                  <a:srgbClr val="444444"/>
                </a:solidFill>
              </a:rPr>
              <a:t>restore</a:t>
            </a:r>
            <a:r>
              <a:rPr lang="pl-PL" sz="2400" dirty="0">
                <a:solidFill>
                  <a:srgbClr val="444444"/>
                </a:solidFill>
              </a:rPr>
              <a:t> transfer -&gt; </a:t>
            </a:r>
            <a:r>
              <a:rPr lang="pl-PL" sz="2400" dirty="0" err="1">
                <a:solidFill>
                  <a:srgbClr val="444444"/>
                </a:solidFill>
              </a:rPr>
              <a:t>Azure</a:t>
            </a:r>
            <a:r>
              <a:rPr lang="pl-PL" sz="2400" dirty="0">
                <a:solidFill>
                  <a:srgbClr val="444444"/>
                </a:solidFill>
              </a:rPr>
              <a:t> / AWS</a:t>
            </a:r>
          </a:p>
          <a:p>
            <a:pPr lvl="0">
              <a:spcBef>
                <a:spcPts val="1800"/>
              </a:spcBef>
              <a:defRPr/>
            </a:pPr>
            <a:r>
              <a:rPr lang="pl-PL" sz="2400" dirty="0">
                <a:solidFill>
                  <a:srgbClr val="444444"/>
                </a:solidFill>
              </a:rPr>
              <a:t>T</a:t>
            </a:r>
            <a:r>
              <a:rPr lang="en-US" sz="2400" dirty="0">
                <a:solidFill>
                  <a:srgbClr val="444444"/>
                </a:solidFill>
              </a:rPr>
              <a:t>here are no egress charges</a:t>
            </a:r>
            <a:br>
              <a:rPr lang="pl-PL" sz="2400" dirty="0">
                <a:solidFill>
                  <a:srgbClr val="444444"/>
                </a:solidFill>
              </a:rPr>
            </a:br>
            <a:r>
              <a:rPr lang="pl-PL" sz="2400" dirty="0">
                <a:solidFill>
                  <a:srgbClr val="444444"/>
                </a:solidFill>
              </a:rPr>
              <a:t>Market </a:t>
            </a:r>
            <a:r>
              <a:rPr lang="pl-PL" sz="2400" dirty="0" err="1">
                <a:solidFill>
                  <a:srgbClr val="444444"/>
                </a:solidFill>
              </a:rPr>
              <a:t>unique</a:t>
            </a:r>
            <a:r>
              <a:rPr lang="pl-PL" sz="2400" dirty="0">
                <a:solidFill>
                  <a:srgbClr val="444444"/>
                </a:solidFill>
              </a:rPr>
              <a:t>!</a:t>
            </a:r>
          </a:p>
          <a:p>
            <a:pPr lvl="0">
              <a:spcBef>
                <a:spcPts val="1800"/>
              </a:spcBef>
              <a:defRPr/>
            </a:pPr>
            <a:r>
              <a:rPr lang="pl-PL" sz="2400" dirty="0">
                <a:solidFill>
                  <a:srgbClr val="444444"/>
                </a:solidFill>
              </a:rPr>
              <a:t>Space for </a:t>
            </a:r>
            <a:r>
              <a:rPr lang="pl-PL" sz="2400" dirty="0" err="1">
                <a:solidFill>
                  <a:srgbClr val="444444"/>
                </a:solidFill>
              </a:rPr>
              <a:t>keeping</a:t>
            </a:r>
            <a:r>
              <a:rPr lang="pl-PL" sz="2400" dirty="0">
                <a:solidFill>
                  <a:srgbClr val="444444"/>
                </a:solidFill>
              </a:rPr>
              <a:t> </a:t>
            </a:r>
            <a:r>
              <a:rPr lang="pl-PL" sz="2400" dirty="0" err="1">
                <a:solidFill>
                  <a:srgbClr val="444444"/>
                </a:solidFill>
              </a:rPr>
              <a:t>backups</a:t>
            </a:r>
            <a:endParaRPr lang="pl-PL" sz="2400" dirty="0">
              <a:solidFill>
                <a:srgbClr val="444444"/>
              </a:solidFill>
            </a:endParaRPr>
          </a:p>
          <a:p>
            <a:pPr>
              <a:spcBef>
                <a:spcPts val="1800"/>
              </a:spcBef>
              <a:defRPr/>
            </a:pPr>
            <a:r>
              <a:rPr lang="pl-PL" sz="2400" dirty="0">
                <a:solidFill>
                  <a:srgbClr val="444444"/>
                </a:solidFill>
              </a:rPr>
              <a:t>All software hardware / </a:t>
            </a:r>
            <a:r>
              <a:rPr lang="pl-PL" sz="2400" dirty="0" err="1">
                <a:solidFill>
                  <a:srgbClr val="444444"/>
                </a:solidFill>
              </a:rPr>
              <a:t>components</a:t>
            </a:r>
            <a:endParaRPr lang="pl-PL" sz="2400" dirty="0">
              <a:solidFill>
                <a:srgbClr val="444444"/>
              </a:solidFill>
            </a:endParaRPr>
          </a:p>
          <a:p>
            <a:pPr lvl="0">
              <a:spcBef>
                <a:spcPts val="1800"/>
              </a:spcBef>
              <a:defRPr/>
            </a:pPr>
            <a:r>
              <a:rPr lang="pl-PL" sz="2400" dirty="0" err="1">
                <a:solidFill>
                  <a:srgbClr val="444444"/>
                </a:solidFill>
              </a:rPr>
              <a:t>Upgrades</a:t>
            </a:r>
            <a:endParaRPr lang="pl-PL" sz="2400" dirty="0">
              <a:solidFill>
                <a:srgbClr val="444444"/>
              </a:solidFill>
            </a:endParaRPr>
          </a:p>
          <a:p>
            <a:pPr lvl="0">
              <a:spcBef>
                <a:spcPts val="1800"/>
              </a:spcBef>
              <a:defRPr/>
            </a:pPr>
            <a:r>
              <a:rPr lang="pl-PL" sz="2400" dirty="0">
                <a:solidFill>
                  <a:srgbClr val="444444"/>
                </a:solidFill>
              </a:rPr>
              <a:t>New </a:t>
            </a:r>
            <a:r>
              <a:rPr lang="pl-PL" sz="2400" dirty="0" err="1">
                <a:solidFill>
                  <a:srgbClr val="444444"/>
                </a:solidFill>
              </a:rPr>
              <a:t>features</a:t>
            </a:r>
            <a:endParaRPr lang="pl-PL" sz="2400" dirty="0">
              <a:solidFill>
                <a:srgbClr val="444444"/>
              </a:solidFill>
            </a:endParaRPr>
          </a:p>
          <a:p>
            <a:pPr lvl="0">
              <a:spcBef>
                <a:spcPts val="1800"/>
              </a:spcBef>
              <a:defRPr/>
            </a:pPr>
            <a:endParaRPr lang="pl-PL" sz="2400" dirty="0">
              <a:solidFill>
                <a:srgbClr val="444444"/>
              </a:solidFill>
            </a:endParaRPr>
          </a:p>
        </p:txBody>
      </p:sp>
    </p:spTree>
    <p:extLst>
      <p:ext uri="{BB962C8B-B14F-4D97-AF65-F5344CB8AC3E}">
        <p14:creationId xmlns:p14="http://schemas.microsoft.com/office/powerpoint/2010/main" val="153262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Licensing</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noProof="0">
                <a:ln>
                  <a:noFill/>
                </a:ln>
                <a:solidFill>
                  <a:srgbClr val="444444"/>
                </a:solidFill>
                <a:effectLst/>
                <a:uLnTx/>
                <a:uFillTx/>
                <a:latin typeface="Arial"/>
                <a:ea typeface="+mn-ea"/>
                <a:cs typeface="+mn-cs"/>
              </a:rPr>
              <a:t>All inclusive</a:t>
            </a:r>
          </a:p>
          <a:p>
            <a:pPr lvl="0">
              <a:spcBef>
                <a:spcPts val="1800"/>
              </a:spcBef>
              <a:defRPr/>
            </a:pPr>
            <a:r>
              <a:rPr lang="en-US" sz="2400">
                <a:solidFill>
                  <a:srgbClr val="444444"/>
                </a:solidFill>
                <a:latin typeface="Arial"/>
              </a:rPr>
              <a:t>Backups</a:t>
            </a:r>
          </a:p>
          <a:p>
            <a:pPr lvl="0">
              <a:spcBef>
                <a:spcPts val="1800"/>
              </a:spcBef>
              <a:defRPr/>
            </a:pPr>
            <a:r>
              <a:rPr lang="en-US" sz="2400">
                <a:solidFill>
                  <a:srgbClr val="444444"/>
                </a:solidFill>
                <a:latin typeface="Arial"/>
              </a:rPr>
              <a:t>Recoveries</a:t>
            </a:r>
          </a:p>
          <a:p>
            <a:pPr lvl="0">
              <a:spcBef>
                <a:spcPts val="1800"/>
              </a:spcBef>
              <a:defRPr/>
            </a:pPr>
            <a:r>
              <a:rPr lang="en-US" sz="2400">
                <a:solidFill>
                  <a:srgbClr val="444444"/>
                </a:solidFill>
                <a:latin typeface="Arial"/>
              </a:rPr>
              <a:t>Data transfer</a:t>
            </a:r>
          </a:p>
          <a:p>
            <a:pPr lvl="0">
              <a:spcBef>
                <a:spcPts val="1800"/>
              </a:spcBef>
              <a:defRPr/>
            </a:pPr>
            <a:r>
              <a:rPr lang="en-US" sz="2400">
                <a:solidFill>
                  <a:srgbClr val="444444"/>
                </a:solidFill>
                <a:latin typeface="Arial"/>
              </a:rPr>
              <a:t>….</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421576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6E5C76-A071-A8E8-27FC-53BF054FFD1A}"/>
              </a:ext>
            </a:extLst>
          </p:cNvPr>
          <p:cNvPicPr>
            <a:picLocks noChangeAspect="1"/>
          </p:cNvPicPr>
          <p:nvPr/>
        </p:nvPicPr>
        <p:blipFill>
          <a:blip r:embed="rId2"/>
          <a:stretch>
            <a:fillRect/>
          </a:stretch>
        </p:blipFill>
        <p:spPr>
          <a:xfrm>
            <a:off x="0" y="26388"/>
            <a:ext cx="9144000" cy="5090723"/>
          </a:xfrm>
          <a:prstGeom prst="rect">
            <a:avLst/>
          </a:prstGeom>
        </p:spPr>
      </p:pic>
    </p:spTree>
    <p:extLst>
      <p:ext uri="{BB962C8B-B14F-4D97-AF65-F5344CB8AC3E}">
        <p14:creationId xmlns:p14="http://schemas.microsoft.com/office/powerpoint/2010/main" val="63378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7C6C4-5452-BBA8-D52E-5842C46E0981}"/>
              </a:ext>
            </a:extLst>
          </p:cNvPr>
          <p:cNvPicPr>
            <a:picLocks noChangeAspect="1"/>
          </p:cNvPicPr>
          <p:nvPr/>
        </p:nvPicPr>
        <p:blipFill>
          <a:blip r:embed="rId2"/>
          <a:stretch>
            <a:fillRect/>
          </a:stretch>
        </p:blipFill>
        <p:spPr>
          <a:xfrm>
            <a:off x="0" y="25783"/>
            <a:ext cx="9144000" cy="5091934"/>
          </a:xfrm>
          <a:prstGeom prst="rect">
            <a:avLst/>
          </a:prstGeom>
        </p:spPr>
      </p:pic>
    </p:spTree>
    <p:extLst>
      <p:ext uri="{BB962C8B-B14F-4D97-AF65-F5344CB8AC3E}">
        <p14:creationId xmlns:p14="http://schemas.microsoft.com/office/powerpoint/2010/main" val="7052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26D833-DBDA-18CA-05D3-3C2223610B02}"/>
              </a:ext>
            </a:extLst>
          </p:cNvPr>
          <p:cNvPicPr>
            <a:picLocks noChangeAspect="1"/>
          </p:cNvPicPr>
          <p:nvPr/>
        </p:nvPicPr>
        <p:blipFill>
          <a:blip r:embed="rId2"/>
          <a:stretch>
            <a:fillRect/>
          </a:stretch>
        </p:blipFill>
        <p:spPr>
          <a:xfrm>
            <a:off x="0" y="36588"/>
            <a:ext cx="9144000" cy="5070324"/>
          </a:xfrm>
          <a:prstGeom prst="rect">
            <a:avLst/>
          </a:prstGeom>
        </p:spPr>
      </p:pic>
    </p:spTree>
    <p:extLst>
      <p:ext uri="{BB962C8B-B14F-4D97-AF65-F5344CB8AC3E}">
        <p14:creationId xmlns:p14="http://schemas.microsoft.com/office/powerpoint/2010/main" val="420023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8D725-55BA-A785-1524-F4896AE963CB}"/>
              </a:ext>
            </a:extLst>
          </p:cNvPr>
          <p:cNvPicPr>
            <a:picLocks noChangeAspect="1"/>
          </p:cNvPicPr>
          <p:nvPr/>
        </p:nvPicPr>
        <p:blipFill>
          <a:blip r:embed="rId2"/>
          <a:stretch>
            <a:fillRect/>
          </a:stretch>
        </p:blipFill>
        <p:spPr>
          <a:xfrm>
            <a:off x="0" y="39007"/>
            <a:ext cx="9144000" cy="5065486"/>
          </a:xfrm>
          <a:prstGeom prst="rect">
            <a:avLst/>
          </a:prstGeom>
        </p:spPr>
      </p:pic>
    </p:spTree>
    <p:extLst>
      <p:ext uri="{BB962C8B-B14F-4D97-AF65-F5344CB8AC3E}">
        <p14:creationId xmlns:p14="http://schemas.microsoft.com/office/powerpoint/2010/main" val="184526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D0BCEF-F4BE-7D45-22E4-A4310FD06174}"/>
              </a:ext>
            </a:extLst>
          </p:cNvPr>
          <p:cNvPicPr>
            <a:picLocks noChangeAspect="1"/>
          </p:cNvPicPr>
          <p:nvPr/>
        </p:nvPicPr>
        <p:blipFill>
          <a:blip r:embed="rId2"/>
          <a:stretch>
            <a:fillRect/>
          </a:stretch>
        </p:blipFill>
        <p:spPr>
          <a:xfrm>
            <a:off x="0" y="5483"/>
            <a:ext cx="9144000" cy="5132533"/>
          </a:xfrm>
          <a:prstGeom prst="rect">
            <a:avLst/>
          </a:prstGeom>
        </p:spPr>
      </p:pic>
    </p:spTree>
    <p:extLst>
      <p:ext uri="{BB962C8B-B14F-4D97-AF65-F5344CB8AC3E}">
        <p14:creationId xmlns:p14="http://schemas.microsoft.com/office/powerpoint/2010/main" val="31187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7202F4-812F-4567-AB24-BF3C5BED8921}"/>
              </a:ext>
            </a:extLst>
          </p:cNvPr>
          <p:cNvPicPr>
            <a:picLocks noChangeAspect="1"/>
          </p:cNvPicPr>
          <p:nvPr/>
        </p:nvPicPr>
        <p:blipFill>
          <a:blip r:embed="rId2"/>
          <a:stretch>
            <a:fillRect/>
          </a:stretch>
        </p:blipFill>
        <p:spPr>
          <a:xfrm>
            <a:off x="5554561" y="303498"/>
            <a:ext cx="3546140" cy="4536504"/>
          </a:xfrm>
          <a:prstGeom prst="rect">
            <a:avLst/>
          </a:prstGeom>
        </p:spPr>
      </p:pic>
      <p:sp>
        <p:nvSpPr>
          <p:cNvPr id="7" name="Rounded Rectangle 121">
            <a:extLst>
              <a:ext uri="{FF2B5EF4-FFF2-40B4-BE49-F238E27FC236}">
                <a16:creationId xmlns:a16="http://schemas.microsoft.com/office/drawing/2014/main" id="{2550F0DE-F3E4-4F60-9B32-98908C1BE7A7}"/>
              </a:ext>
            </a:extLst>
          </p:cNvPr>
          <p:cNvSpPr/>
          <p:nvPr/>
        </p:nvSpPr>
        <p:spPr>
          <a:xfrm>
            <a:off x="1043608" y="411510"/>
            <a:ext cx="3435192" cy="100811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FF00"/>
                </a:solidFill>
              </a:rPr>
              <a:t>Easy</a:t>
            </a:r>
          </a:p>
        </p:txBody>
      </p:sp>
      <p:sp>
        <p:nvSpPr>
          <p:cNvPr id="9" name="Rounded Rectangle 6">
            <a:extLst>
              <a:ext uri="{FF2B5EF4-FFF2-40B4-BE49-F238E27FC236}">
                <a16:creationId xmlns:a16="http://schemas.microsoft.com/office/drawing/2014/main" id="{643A1A81-B822-4060-A4E5-178E7F300BB5}"/>
              </a:ext>
            </a:extLst>
          </p:cNvPr>
          <p:cNvSpPr/>
          <p:nvPr/>
        </p:nvSpPr>
        <p:spPr>
          <a:xfrm>
            <a:off x="129547" y="1769663"/>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No design</a:t>
            </a:r>
          </a:p>
        </p:txBody>
      </p:sp>
      <p:sp>
        <p:nvSpPr>
          <p:cNvPr id="10" name="Rounded Rectangle 6">
            <a:extLst>
              <a:ext uri="{FF2B5EF4-FFF2-40B4-BE49-F238E27FC236}">
                <a16:creationId xmlns:a16="http://schemas.microsoft.com/office/drawing/2014/main" id="{B2A584FE-EC7F-4A81-806F-EB63E5FA2AF6}"/>
              </a:ext>
            </a:extLst>
          </p:cNvPr>
          <p:cNvSpPr/>
          <p:nvPr/>
        </p:nvSpPr>
        <p:spPr>
          <a:xfrm>
            <a:off x="2861390" y="2518039"/>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No hardware</a:t>
            </a:r>
          </a:p>
        </p:txBody>
      </p:sp>
      <p:sp>
        <p:nvSpPr>
          <p:cNvPr id="11" name="Rounded Rectangle 6">
            <a:extLst>
              <a:ext uri="{FF2B5EF4-FFF2-40B4-BE49-F238E27FC236}">
                <a16:creationId xmlns:a16="http://schemas.microsoft.com/office/drawing/2014/main" id="{88606506-742E-4DEF-A484-97F2F1318358}"/>
              </a:ext>
            </a:extLst>
          </p:cNvPr>
          <p:cNvSpPr/>
          <p:nvPr/>
        </p:nvSpPr>
        <p:spPr>
          <a:xfrm>
            <a:off x="2833263" y="1769663"/>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No software</a:t>
            </a:r>
          </a:p>
        </p:txBody>
      </p:sp>
      <p:sp>
        <p:nvSpPr>
          <p:cNvPr id="12" name="Rounded Rectangle 6">
            <a:extLst>
              <a:ext uri="{FF2B5EF4-FFF2-40B4-BE49-F238E27FC236}">
                <a16:creationId xmlns:a16="http://schemas.microsoft.com/office/drawing/2014/main" id="{6EE39C57-EE3C-4EC8-9E6C-C1279887D3F5}"/>
              </a:ext>
            </a:extLst>
          </p:cNvPr>
          <p:cNvSpPr/>
          <p:nvPr/>
        </p:nvSpPr>
        <p:spPr>
          <a:xfrm>
            <a:off x="140092" y="2511827"/>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No deployment</a:t>
            </a:r>
          </a:p>
        </p:txBody>
      </p:sp>
      <p:sp>
        <p:nvSpPr>
          <p:cNvPr id="13" name="Rounded Rectangle 6">
            <a:extLst>
              <a:ext uri="{FF2B5EF4-FFF2-40B4-BE49-F238E27FC236}">
                <a16:creationId xmlns:a16="http://schemas.microsoft.com/office/drawing/2014/main" id="{CE1346CE-57CE-4984-BC2C-1841D79F9E66}"/>
              </a:ext>
            </a:extLst>
          </p:cNvPr>
          <p:cNvSpPr/>
          <p:nvPr/>
        </p:nvSpPr>
        <p:spPr>
          <a:xfrm>
            <a:off x="140092" y="3283593"/>
            <a:ext cx="244827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a:ln>
                  <a:noFill/>
                </a:ln>
                <a:solidFill>
                  <a:srgbClr val="FFFFCC"/>
                </a:solidFill>
                <a:effectLst/>
                <a:uLnTx/>
                <a:uFillTx/>
                <a:latin typeface="Calibri" panose="020F0502020204030204"/>
                <a:ea typeface="+mn-ea"/>
                <a:cs typeface="+mn-cs"/>
              </a:rPr>
              <a:t>No upgrades</a:t>
            </a:r>
          </a:p>
        </p:txBody>
      </p:sp>
      <p:sp>
        <p:nvSpPr>
          <p:cNvPr id="14" name="Rounded Rectangle 6">
            <a:extLst>
              <a:ext uri="{FF2B5EF4-FFF2-40B4-BE49-F238E27FC236}">
                <a16:creationId xmlns:a16="http://schemas.microsoft.com/office/drawing/2014/main" id="{3E186853-DBB1-4CDB-9023-7A915F05EED2}"/>
              </a:ext>
            </a:extLst>
          </p:cNvPr>
          <p:cNvSpPr/>
          <p:nvPr/>
        </p:nvSpPr>
        <p:spPr>
          <a:xfrm>
            <a:off x="2842054" y="3294513"/>
            <a:ext cx="2594042"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dirty="0">
                <a:ln>
                  <a:noFill/>
                </a:ln>
                <a:solidFill>
                  <a:srgbClr val="FFFFCC"/>
                </a:solidFill>
                <a:effectLst/>
                <a:uLnTx/>
                <a:uFillTx/>
                <a:latin typeface="Calibri" panose="020F0502020204030204"/>
                <a:ea typeface="+mn-ea"/>
                <a:cs typeface="+mn-cs"/>
              </a:rPr>
              <a:t>No management</a:t>
            </a:r>
          </a:p>
        </p:txBody>
      </p:sp>
    </p:spTree>
    <p:extLst>
      <p:ext uri="{BB962C8B-B14F-4D97-AF65-F5344CB8AC3E}">
        <p14:creationId xmlns:p14="http://schemas.microsoft.com/office/powerpoint/2010/main" val="223143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B8430-628C-7AB1-3478-FA307F0ED7D5}"/>
              </a:ext>
            </a:extLst>
          </p:cNvPr>
          <p:cNvPicPr>
            <a:picLocks noChangeAspect="1"/>
          </p:cNvPicPr>
          <p:nvPr/>
        </p:nvPicPr>
        <p:blipFill>
          <a:blip r:embed="rId2"/>
          <a:stretch>
            <a:fillRect/>
          </a:stretch>
        </p:blipFill>
        <p:spPr>
          <a:xfrm>
            <a:off x="25435" y="165833"/>
            <a:ext cx="9144000" cy="4811834"/>
          </a:xfrm>
          <a:prstGeom prst="rect">
            <a:avLst/>
          </a:prstGeom>
        </p:spPr>
      </p:pic>
    </p:spTree>
    <p:extLst>
      <p:ext uri="{BB962C8B-B14F-4D97-AF65-F5344CB8AC3E}">
        <p14:creationId xmlns:p14="http://schemas.microsoft.com/office/powerpoint/2010/main" val="38560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1FE9C-32CD-E9DB-FD1E-62DC7DCD1A84}"/>
              </a:ext>
            </a:extLst>
          </p:cNvPr>
          <p:cNvPicPr>
            <a:picLocks noChangeAspect="1"/>
          </p:cNvPicPr>
          <p:nvPr/>
        </p:nvPicPr>
        <p:blipFill>
          <a:blip r:embed="rId2"/>
          <a:stretch>
            <a:fillRect/>
          </a:stretch>
        </p:blipFill>
        <p:spPr>
          <a:xfrm>
            <a:off x="0" y="135723"/>
            <a:ext cx="9144000" cy="4872054"/>
          </a:xfrm>
          <a:prstGeom prst="rect">
            <a:avLst/>
          </a:prstGeom>
        </p:spPr>
      </p:pic>
    </p:spTree>
    <p:extLst>
      <p:ext uri="{BB962C8B-B14F-4D97-AF65-F5344CB8AC3E}">
        <p14:creationId xmlns:p14="http://schemas.microsoft.com/office/powerpoint/2010/main" val="211789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
          <p:cNvSpPr/>
          <p:nvPr/>
        </p:nvSpPr>
        <p:spPr>
          <a:xfrm>
            <a:off x="6562705" y="752591"/>
            <a:ext cx="1908740" cy="260535"/>
          </a:xfrm>
          <a:prstGeom prst="chevron">
            <a:avLst>
              <a:gd name="adj" fmla="val 50000"/>
            </a:avLst>
          </a:prstGeom>
          <a:solidFill>
            <a:srgbClr val="92D050"/>
          </a:solidFill>
          <a:ln w="12700" cap="flat" cmpd="sng">
            <a:solidFill>
              <a:schemeClr val="dk1"/>
            </a:solidFill>
            <a:prstDash val="solid"/>
            <a:round/>
            <a:headEnd type="none" w="sm" len="sm"/>
            <a:tailEnd type="none" w="sm" len="sm"/>
          </a:ln>
        </p:spPr>
        <p:txBody>
          <a:bodyPr spcFirstLastPara="1" wrap="square" lIns="0" tIns="27413" rIns="0" bIns="0" anchor="ctr" anchorCtr="1">
            <a:noAutofit/>
          </a:bodyPr>
          <a:lstStyle/>
          <a:p>
            <a:pPr algn="ctr" defTabSz="685783">
              <a:lnSpc>
                <a:spcPct val="90000"/>
              </a:lnSpc>
              <a:buClr>
                <a:srgbClr val="000000"/>
              </a:buClr>
              <a:defRPr/>
            </a:pPr>
            <a:endParaRPr sz="1800" kern="0">
              <a:solidFill>
                <a:srgbClr val="FFFFFF"/>
              </a:solidFill>
              <a:latin typeface="Arial"/>
              <a:ea typeface="Arial"/>
              <a:cs typeface="Arial"/>
              <a:sym typeface="Arial"/>
            </a:endParaRPr>
          </a:p>
        </p:txBody>
      </p:sp>
      <p:sp>
        <p:nvSpPr>
          <p:cNvPr id="623" name="Google Shape;623;p10"/>
          <p:cNvSpPr/>
          <p:nvPr/>
        </p:nvSpPr>
        <p:spPr>
          <a:xfrm>
            <a:off x="4546193" y="774915"/>
            <a:ext cx="1887333" cy="238211"/>
          </a:xfrm>
          <a:prstGeom prst="chevron">
            <a:avLst>
              <a:gd name="adj" fmla="val 50000"/>
            </a:avLst>
          </a:prstGeom>
          <a:solidFill>
            <a:schemeClr val="accent3"/>
          </a:solidFill>
          <a:ln w="12700" cap="flat" cmpd="sng">
            <a:solidFill>
              <a:schemeClr val="dk1"/>
            </a:solidFill>
            <a:prstDash val="solid"/>
            <a:round/>
            <a:headEnd type="none" w="sm" len="sm"/>
            <a:tailEnd type="none" w="sm" len="sm"/>
          </a:ln>
        </p:spPr>
        <p:txBody>
          <a:bodyPr spcFirstLastPara="1" wrap="square" lIns="0" tIns="27413" rIns="0" bIns="0" anchor="ctr" anchorCtr="1">
            <a:noAutofit/>
          </a:bodyPr>
          <a:lstStyle/>
          <a:p>
            <a:pPr algn="ctr" defTabSz="685783">
              <a:lnSpc>
                <a:spcPct val="90000"/>
              </a:lnSpc>
              <a:buClr>
                <a:srgbClr val="000000"/>
              </a:buClr>
              <a:defRPr/>
            </a:pPr>
            <a:r>
              <a:rPr lang="en-US" sz="1200" kern="0">
                <a:solidFill>
                  <a:srgbClr val="FFFFFF"/>
                </a:solidFill>
                <a:latin typeface="Arial"/>
                <a:ea typeface="Arial"/>
                <a:cs typeface="Arial"/>
                <a:sym typeface="Arial"/>
              </a:rPr>
              <a:t>READINESS</a:t>
            </a:r>
            <a:endParaRPr sz="1800" kern="0">
              <a:solidFill>
                <a:srgbClr val="FFFFFF"/>
              </a:solidFill>
              <a:latin typeface="Arial"/>
              <a:ea typeface="Arial"/>
              <a:cs typeface="Arial"/>
              <a:sym typeface="Arial"/>
            </a:endParaRPr>
          </a:p>
        </p:txBody>
      </p:sp>
      <p:grpSp>
        <p:nvGrpSpPr>
          <p:cNvPr id="624" name="Google Shape;624;p10"/>
          <p:cNvGrpSpPr/>
          <p:nvPr/>
        </p:nvGrpSpPr>
        <p:grpSpPr>
          <a:xfrm>
            <a:off x="507997" y="1246445"/>
            <a:ext cx="5925530" cy="3283015"/>
            <a:chOff x="645459" y="2571750"/>
            <a:chExt cx="6398370" cy="2077200"/>
          </a:xfrm>
        </p:grpSpPr>
        <p:sp>
          <p:nvSpPr>
            <p:cNvPr id="625" name="Google Shape;625;p10"/>
            <p:cNvSpPr/>
            <p:nvPr/>
          </p:nvSpPr>
          <p:spPr>
            <a:xfrm>
              <a:off x="645459" y="2571750"/>
              <a:ext cx="2036400" cy="2077200"/>
            </a:xfrm>
            <a:prstGeom prst="rect">
              <a:avLst/>
            </a:prstGeom>
            <a:solidFill>
              <a:srgbClr val="00335D"/>
            </a:solidFill>
            <a:ln w="9525" cap="flat" cmpd="sng">
              <a:solidFill>
                <a:srgbClr val="00B0F0"/>
              </a:solidFill>
              <a:prstDash val="solid"/>
              <a:round/>
              <a:headEnd type="none" w="sm" len="sm"/>
              <a:tailEnd type="none" w="sm" len="sm"/>
            </a:ln>
          </p:spPr>
          <p:txBody>
            <a:bodyPr spcFirstLastPara="1" wrap="square" lIns="91425" tIns="45694" rIns="91425" bIns="45694" anchor="ctr" anchorCtr="0">
              <a:noAutofit/>
            </a:bodyPr>
            <a:lstStyle/>
            <a:p>
              <a:pPr algn="ctr" defTabSz="685783">
                <a:buClr>
                  <a:srgbClr val="000000"/>
                </a:buClr>
                <a:defRPr/>
              </a:pPr>
              <a:endParaRPr sz="1400" kern="0">
                <a:solidFill>
                  <a:srgbClr val="FFFFFF"/>
                </a:solidFill>
                <a:latin typeface="Arial"/>
                <a:ea typeface="Arial"/>
                <a:cs typeface="Arial"/>
                <a:sym typeface="Arial"/>
              </a:endParaRPr>
            </a:p>
          </p:txBody>
        </p:sp>
        <p:sp>
          <p:nvSpPr>
            <p:cNvPr id="626" name="Google Shape;626;p10"/>
            <p:cNvSpPr/>
            <p:nvPr/>
          </p:nvSpPr>
          <p:spPr>
            <a:xfrm>
              <a:off x="2826444" y="2571750"/>
              <a:ext cx="2036400" cy="2077200"/>
            </a:xfrm>
            <a:prstGeom prst="rect">
              <a:avLst/>
            </a:prstGeom>
            <a:solidFill>
              <a:srgbClr val="00335D"/>
            </a:solidFill>
            <a:ln w="9525" cap="flat" cmpd="sng">
              <a:solidFill>
                <a:srgbClr val="00B0F0"/>
              </a:solidFill>
              <a:prstDash val="solid"/>
              <a:round/>
              <a:headEnd type="none" w="sm" len="sm"/>
              <a:tailEnd type="none" w="sm" len="sm"/>
            </a:ln>
          </p:spPr>
          <p:txBody>
            <a:bodyPr spcFirstLastPara="1" wrap="square" lIns="91425" tIns="45694" rIns="91425" bIns="45694" anchor="ctr" anchorCtr="0">
              <a:noAutofit/>
            </a:bodyPr>
            <a:lstStyle/>
            <a:p>
              <a:pPr algn="ctr" defTabSz="685783">
                <a:buClr>
                  <a:srgbClr val="000000"/>
                </a:buClr>
                <a:defRPr/>
              </a:pPr>
              <a:endParaRPr sz="1400" kern="0">
                <a:solidFill>
                  <a:srgbClr val="FFFFFF"/>
                </a:solidFill>
                <a:latin typeface="Arial"/>
                <a:ea typeface="Arial"/>
                <a:cs typeface="Arial"/>
                <a:sym typeface="Arial"/>
              </a:endParaRPr>
            </a:p>
          </p:txBody>
        </p:sp>
        <p:sp>
          <p:nvSpPr>
            <p:cNvPr id="627" name="Google Shape;627;p10"/>
            <p:cNvSpPr/>
            <p:nvPr/>
          </p:nvSpPr>
          <p:spPr>
            <a:xfrm>
              <a:off x="5007429" y="2571750"/>
              <a:ext cx="2036400" cy="2077200"/>
            </a:xfrm>
            <a:prstGeom prst="rect">
              <a:avLst/>
            </a:prstGeom>
            <a:solidFill>
              <a:srgbClr val="00335D"/>
            </a:solidFill>
            <a:ln w="9525" cap="flat" cmpd="sng">
              <a:solidFill>
                <a:srgbClr val="00B0F0"/>
              </a:solidFill>
              <a:prstDash val="solid"/>
              <a:round/>
              <a:headEnd type="none" w="sm" len="sm"/>
              <a:tailEnd type="none" w="sm" len="sm"/>
            </a:ln>
          </p:spPr>
          <p:txBody>
            <a:bodyPr spcFirstLastPara="1" wrap="square" lIns="91425" tIns="45694" rIns="91425" bIns="45694" anchor="ctr" anchorCtr="0">
              <a:noAutofit/>
            </a:bodyPr>
            <a:lstStyle/>
            <a:p>
              <a:pPr algn="ctr" defTabSz="685783">
                <a:buClr>
                  <a:srgbClr val="000000"/>
                </a:buClr>
                <a:defRPr/>
              </a:pPr>
              <a:endParaRPr sz="1400" kern="0">
                <a:solidFill>
                  <a:srgbClr val="FFFFFF"/>
                </a:solidFill>
                <a:latin typeface="Arial"/>
                <a:ea typeface="Arial"/>
                <a:cs typeface="Arial"/>
                <a:sym typeface="Arial"/>
              </a:endParaRPr>
            </a:p>
          </p:txBody>
        </p:sp>
      </p:grpSp>
      <p:sp>
        <p:nvSpPr>
          <p:cNvPr id="628" name="Google Shape;628;p10"/>
          <p:cNvSpPr txBox="1"/>
          <p:nvPr/>
        </p:nvSpPr>
        <p:spPr>
          <a:xfrm>
            <a:off x="5041448" y="1283107"/>
            <a:ext cx="1371850" cy="402900"/>
          </a:xfrm>
          <a:prstGeom prst="rect">
            <a:avLst/>
          </a:prstGeom>
          <a:solidFill>
            <a:srgbClr val="00335D"/>
          </a:solidFill>
          <a:ln>
            <a:noFill/>
          </a:ln>
        </p:spPr>
        <p:txBody>
          <a:bodyPr spcFirstLastPara="1" wrap="square" lIns="91425" tIns="45694" rIns="91425" bIns="45694" anchor="t" anchorCtr="0">
            <a:noAutofit/>
          </a:bodyPr>
          <a:lstStyle/>
          <a:p>
            <a:pPr algn="ctr" defTabSz="685783">
              <a:buClr>
                <a:srgbClr val="000000"/>
              </a:buClr>
              <a:defRPr/>
            </a:pPr>
            <a:r>
              <a:rPr lang="en-US" sz="1400" kern="0" dirty="0">
                <a:solidFill>
                  <a:srgbClr val="FFFFFF"/>
                </a:solidFill>
                <a:latin typeface="Arial"/>
                <a:ea typeface="Arial"/>
                <a:cs typeface="Arial"/>
                <a:sym typeface="Arial"/>
              </a:rPr>
              <a:t>Core Ransomware Protection</a:t>
            </a:r>
            <a:endParaRPr sz="1400" kern="0" dirty="0">
              <a:solidFill>
                <a:srgbClr val="FFFFFF"/>
              </a:solidFill>
              <a:latin typeface="Arial"/>
              <a:ea typeface="Arial"/>
              <a:cs typeface="Arial"/>
              <a:sym typeface="Arial"/>
            </a:endParaRPr>
          </a:p>
        </p:txBody>
      </p:sp>
      <p:sp>
        <p:nvSpPr>
          <p:cNvPr id="629" name="Google Shape;629;p10"/>
          <p:cNvSpPr txBox="1"/>
          <p:nvPr/>
        </p:nvSpPr>
        <p:spPr>
          <a:xfrm>
            <a:off x="2978071" y="1358763"/>
            <a:ext cx="1341737" cy="462178"/>
          </a:xfrm>
          <a:prstGeom prst="rect">
            <a:avLst/>
          </a:prstGeom>
          <a:solidFill>
            <a:srgbClr val="00335D"/>
          </a:solidFill>
          <a:ln>
            <a:noFill/>
          </a:ln>
        </p:spPr>
        <p:txBody>
          <a:bodyPr spcFirstLastPara="1" wrap="square" lIns="91425" tIns="45694" rIns="91425" bIns="45694" anchor="t" anchorCtr="0">
            <a:noAutofit/>
          </a:bodyPr>
          <a:lstStyle/>
          <a:p>
            <a:pPr algn="ctr" defTabSz="685783">
              <a:buClr>
                <a:srgbClr val="000000"/>
              </a:buClr>
              <a:defRPr/>
            </a:pPr>
            <a:r>
              <a:rPr lang="en-US" sz="1400" kern="0">
                <a:solidFill>
                  <a:srgbClr val="FFFFFF"/>
                </a:solidFill>
                <a:latin typeface="Arial"/>
                <a:ea typeface="Arial"/>
                <a:cs typeface="Arial"/>
                <a:sym typeface="Arial"/>
              </a:rPr>
              <a:t>Operational Security</a:t>
            </a:r>
            <a:endParaRPr sz="1400" kern="0">
              <a:solidFill>
                <a:srgbClr val="FFFFFF"/>
              </a:solidFill>
              <a:latin typeface="Arial"/>
              <a:ea typeface="Arial"/>
              <a:cs typeface="Arial"/>
              <a:sym typeface="Arial"/>
            </a:endParaRPr>
          </a:p>
        </p:txBody>
      </p:sp>
      <p:sp>
        <p:nvSpPr>
          <p:cNvPr id="630" name="Google Shape;630;p10"/>
          <p:cNvSpPr txBox="1"/>
          <p:nvPr/>
        </p:nvSpPr>
        <p:spPr>
          <a:xfrm>
            <a:off x="477918" y="2096592"/>
            <a:ext cx="1885800" cy="402900"/>
          </a:xfrm>
          <a:prstGeom prst="rect">
            <a:avLst/>
          </a:prstGeom>
          <a:noFill/>
          <a:ln>
            <a:noFill/>
          </a:ln>
        </p:spPr>
        <p:txBody>
          <a:bodyPr spcFirstLastPara="1" wrap="square" lIns="91425" tIns="45694" rIns="91425" bIns="45694" anchor="t" anchorCtr="0">
            <a:noAutofit/>
          </a:bodyPr>
          <a:lstStyle/>
          <a:p>
            <a:pPr algn="ctr" defTabSz="685783">
              <a:buClr>
                <a:srgbClr val="000000"/>
              </a:buClr>
              <a:defRPr/>
            </a:pPr>
            <a:endParaRPr sz="1400" kern="0">
              <a:solidFill>
                <a:srgbClr val="FFFFFF"/>
              </a:solidFill>
              <a:latin typeface="Arial"/>
              <a:ea typeface="Arial"/>
              <a:cs typeface="Arial"/>
              <a:sym typeface="Arial"/>
            </a:endParaRPr>
          </a:p>
        </p:txBody>
      </p:sp>
      <p:sp>
        <p:nvSpPr>
          <p:cNvPr id="631" name="Google Shape;631;p10"/>
          <p:cNvSpPr txBox="1"/>
          <p:nvPr/>
        </p:nvSpPr>
        <p:spPr>
          <a:xfrm>
            <a:off x="2527187" y="3388971"/>
            <a:ext cx="1933500" cy="838800"/>
          </a:xfrm>
          <a:prstGeom prst="rect">
            <a:avLst/>
          </a:prstGeom>
          <a:noFill/>
          <a:ln>
            <a:noFill/>
          </a:ln>
        </p:spPr>
        <p:txBody>
          <a:bodyPr spcFirstLastPara="1" wrap="square" lIns="91425" tIns="45694" rIns="91425" bIns="45694" anchor="t" anchorCtr="0">
            <a:noAutofit/>
          </a:bodyPr>
          <a:lstStyle/>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Vulnerability Scans</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CVE Patching &amp; Upgrades</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Pen Testing</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Continuous Monitoring</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Controlled Developer Access</a:t>
            </a:r>
            <a:endParaRPr sz="900" kern="0" dirty="0">
              <a:solidFill>
                <a:srgbClr val="FFFFFF"/>
              </a:solidFill>
              <a:latin typeface="Arial"/>
              <a:ea typeface="Arial"/>
              <a:cs typeface="Arial"/>
              <a:sym typeface="Arial"/>
            </a:endParaRPr>
          </a:p>
          <a:p>
            <a:pPr marL="171438" indent="-102860" defTabSz="685783">
              <a:buClr>
                <a:srgbClr val="000000"/>
              </a:buClr>
              <a:defRPr/>
            </a:pPr>
            <a:endParaRPr sz="900" kern="0" dirty="0">
              <a:solidFill>
                <a:srgbClr val="FFFFFF"/>
              </a:solidFill>
              <a:latin typeface="Arial"/>
              <a:ea typeface="Arial"/>
              <a:cs typeface="Arial"/>
              <a:sym typeface="Arial"/>
            </a:endParaRPr>
          </a:p>
        </p:txBody>
      </p:sp>
      <p:sp>
        <p:nvSpPr>
          <p:cNvPr id="632" name="Google Shape;632;p10"/>
          <p:cNvSpPr txBox="1"/>
          <p:nvPr/>
        </p:nvSpPr>
        <p:spPr>
          <a:xfrm>
            <a:off x="4568207" y="3397265"/>
            <a:ext cx="1815195" cy="838800"/>
          </a:xfrm>
          <a:prstGeom prst="rect">
            <a:avLst/>
          </a:prstGeom>
          <a:noFill/>
          <a:ln>
            <a:noFill/>
          </a:ln>
        </p:spPr>
        <p:txBody>
          <a:bodyPr spcFirstLastPara="1" wrap="square" lIns="91425" tIns="45694" rIns="91425" bIns="45694" anchor="t" anchorCtr="0">
            <a:noAutofit/>
          </a:bodyPr>
          <a:lstStyle/>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Security Dashboard (Security Command Center)</a:t>
            </a:r>
            <a:endParaRPr sz="18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Unusual Data Activity</a:t>
            </a:r>
            <a:endParaRPr sz="18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SIEM Integrations</a:t>
            </a:r>
            <a:endParaRPr sz="18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Rollback Actions</a:t>
            </a:r>
            <a:endParaRPr sz="18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Security Events</a:t>
            </a:r>
            <a:endParaRPr sz="900" kern="0" dirty="0">
              <a:solidFill>
                <a:srgbClr val="FFFFFF"/>
              </a:solidFill>
              <a:latin typeface="Arial"/>
              <a:ea typeface="Arial"/>
              <a:cs typeface="Arial"/>
              <a:sym typeface="Arial"/>
            </a:endParaRPr>
          </a:p>
          <a:p>
            <a:pPr marL="171438" indent="-102860" defTabSz="685783">
              <a:buClr>
                <a:srgbClr val="000000"/>
              </a:buClr>
              <a:defRPr/>
            </a:pPr>
            <a:endParaRPr sz="900" kern="0" dirty="0">
              <a:solidFill>
                <a:srgbClr val="FFFFFF"/>
              </a:solidFill>
              <a:latin typeface="Arial"/>
              <a:ea typeface="Arial"/>
              <a:cs typeface="Arial"/>
              <a:sym typeface="Arial"/>
            </a:endParaRPr>
          </a:p>
        </p:txBody>
      </p:sp>
      <p:pic>
        <p:nvPicPr>
          <p:cNvPr id="633" name="Google Shape;633;p10"/>
          <p:cNvPicPr preferRelativeResize="0"/>
          <p:nvPr/>
        </p:nvPicPr>
        <p:blipFill rotWithShape="1">
          <a:blip r:embed="rId3">
            <a:alphaModFix/>
          </a:blip>
          <a:srcRect/>
          <a:stretch/>
        </p:blipFill>
        <p:spPr>
          <a:xfrm>
            <a:off x="2659226" y="1440663"/>
            <a:ext cx="380279" cy="380279"/>
          </a:xfrm>
          <a:prstGeom prst="rect">
            <a:avLst/>
          </a:prstGeom>
          <a:noFill/>
          <a:ln>
            <a:noFill/>
          </a:ln>
        </p:spPr>
      </p:pic>
      <p:pic>
        <p:nvPicPr>
          <p:cNvPr id="634" name="Google Shape;634;p10"/>
          <p:cNvPicPr preferRelativeResize="0"/>
          <p:nvPr/>
        </p:nvPicPr>
        <p:blipFill rotWithShape="1">
          <a:blip r:embed="rId4">
            <a:alphaModFix/>
          </a:blip>
          <a:srcRect/>
          <a:stretch/>
        </p:blipFill>
        <p:spPr>
          <a:xfrm>
            <a:off x="570951" y="1440660"/>
            <a:ext cx="468600" cy="468600"/>
          </a:xfrm>
          <a:prstGeom prst="rect">
            <a:avLst/>
          </a:prstGeom>
          <a:noFill/>
          <a:ln>
            <a:noFill/>
          </a:ln>
        </p:spPr>
      </p:pic>
      <p:sp>
        <p:nvSpPr>
          <p:cNvPr id="635" name="Google Shape;635;p10"/>
          <p:cNvSpPr txBox="1"/>
          <p:nvPr/>
        </p:nvSpPr>
        <p:spPr>
          <a:xfrm>
            <a:off x="1036930" y="1358762"/>
            <a:ext cx="1280586" cy="615523"/>
          </a:xfrm>
          <a:prstGeom prst="rect">
            <a:avLst/>
          </a:prstGeom>
          <a:noFill/>
          <a:ln>
            <a:noFill/>
          </a:ln>
        </p:spPr>
        <p:txBody>
          <a:bodyPr spcFirstLastPara="1" wrap="square" lIns="91425" tIns="91425" rIns="91425" bIns="91425" anchor="t" anchorCtr="0">
            <a:spAutoFit/>
          </a:bodyPr>
          <a:lstStyle/>
          <a:p>
            <a:pPr algn="ctr" defTabSz="685783">
              <a:buClr>
                <a:srgbClr val="000000"/>
              </a:buClr>
              <a:defRPr/>
            </a:pPr>
            <a:r>
              <a:rPr lang="en-US" sz="1400" kern="0">
                <a:solidFill>
                  <a:srgbClr val="FFFFFF"/>
                </a:solidFill>
                <a:latin typeface="Arial"/>
                <a:ea typeface="Arial"/>
                <a:cs typeface="Arial"/>
                <a:sym typeface="Arial"/>
              </a:rPr>
              <a:t>Data Integrity &amp; Availability</a:t>
            </a:r>
            <a:endParaRPr sz="1400" kern="0">
              <a:solidFill>
                <a:srgbClr val="FFFFFF"/>
              </a:solidFill>
              <a:latin typeface="Arial"/>
              <a:ea typeface="Arial"/>
              <a:cs typeface="Arial"/>
              <a:sym typeface="Arial"/>
            </a:endParaRPr>
          </a:p>
        </p:txBody>
      </p:sp>
      <p:sp>
        <p:nvSpPr>
          <p:cNvPr id="636" name="Google Shape;636;p10"/>
          <p:cNvSpPr txBox="1"/>
          <p:nvPr/>
        </p:nvSpPr>
        <p:spPr>
          <a:xfrm>
            <a:off x="2527762" y="2676371"/>
            <a:ext cx="1885799" cy="820725"/>
          </a:xfrm>
          <a:prstGeom prst="rect">
            <a:avLst/>
          </a:prstGeom>
          <a:noFill/>
          <a:ln>
            <a:noFill/>
          </a:ln>
        </p:spPr>
        <p:txBody>
          <a:bodyPr spcFirstLastPara="1" wrap="square" lIns="91425" tIns="45694" rIns="91425" bIns="45694" anchor="t" anchorCtr="0">
            <a:noAutofit/>
          </a:bodyPr>
          <a:lstStyle/>
          <a:p>
            <a:pPr algn="ctr" defTabSz="685783">
              <a:lnSpc>
                <a:spcPct val="95000"/>
              </a:lnSpc>
              <a:buClr>
                <a:srgbClr val="000000"/>
              </a:buClr>
              <a:defRPr/>
            </a:pPr>
            <a:r>
              <a:rPr lang="en-US" sz="1100" b="1" kern="0">
                <a:solidFill>
                  <a:srgbClr val="FFC000"/>
                </a:solidFill>
                <a:latin typeface="Arial"/>
                <a:ea typeface="Arial"/>
                <a:cs typeface="Arial"/>
                <a:sym typeface="Arial"/>
              </a:rPr>
              <a:t>SaaS solution delivers 24x7x365 fully-managed security operations </a:t>
            </a:r>
            <a:endParaRPr sz="1100" b="1" kern="0">
              <a:solidFill>
                <a:srgbClr val="FFC000"/>
              </a:solidFill>
              <a:latin typeface="Arial"/>
              <a:ea typeface="Arial"/>
              <a:cs typeface="Arial"/>
              <a:sym typeface="Arial"/>
            </a:endParaRPr>
          </a:p>
          <a:p>
            <a:pPr algn="ctr" defTabSz="685783">
              <a:lnSpc>
                <a:spcPct val="95000"/>
              </a:lnSpc>
              <a:buClr>
                <a:srgbClr val="000000"/>
              </a:buClr>
              <a:defRPr/>
            </a:pPr>
            <a:endParaRPr sz="1100" b="1" kern="0">
              <a:solidFill>
                <a:srgbClr val="FFC000"/>
              </a:solidFill>
              <a:latin typeface="Arial"/>
              <a:ea typeface="Arial"/>
              <a:cs typeface="Arial"/>
              <a:sym typeface="Arial"/>
            </a:endParaRPr>
          </a:p>
          <a:p>
            <a:pPr defTabSz="685783">
              <a:lnSpc>
                <a:spcPct val="95000"/>
              </a:lnSpc>
              <a:buClr>
                <a:srgbClr val="000000"/>
              </a:buClr>
              <a:defRPr/>
            </a:pPr>
            <a:endParaRPr sz="1100" b="1" kern="0">
              <a:solidFill>
                <a:srgbClr val="FFC000"/>
              </a:solidFill>
              <a:latin typeface="Arial"/>
              <a:ea typeface="Arial"/>
              <a:cs typeface="Arial"/>
              <a:sym typeface="Arial"/>
            </a:endParaRPr>
          </a:p>
        </p:txBody>
      </p:sp>
      <p:sp>
        <p:nvSpPr>
          <p:cNvPr id="637" name="Google Shape;637;p10"/>
          <p:cNvSpPr txBox="1"/>
          <p:nvPr/>
        </p:nvSpPr>
        <p:spPr>
          <a:xfrm>
            <a:off x="509481" y="2671595"/>
            <a:ext cx="1885800" cy="838800"/>
          </a:xfrm>
          <a:prstGeom prst="rect">
            <a:avLst/>
          </a:prstGeom>
          <a:noFill/>
          <a:ln>
            <a:noFill/>
          </a:ln>
        </p:spPr>
        <p:txBody>
          <a:bodyPr spcFirstLastPara="1" wrap="square" lIns="91425" tIns="45694" rIns="91425" bIns="45694" anchor="t" anchorCtr="0">
            <a:noAutofit/>
          </a:bodyPr>
          <a:lstStyle/>
          <a:p>
            <a:pPr algn="ctr" defTabSz="685783">
              <a:buClr>
                <a:srgbClr val="000000"/>
              </a:buClr>
              <a:defRPr/>
            </a:pPr>
            <a:r>
              <a:rPr lang="en-US" sz="1100" b="1" kern="0">
                <a:solidFill>
                  <a:srgbClr val="FFC000"/>
                </a:solidFill>
                <a:latin typeface="Arial"/>
                <a:ea typeface="Arial"/>
                <a:cs typeface="Arial"/>
                <a:sym typeface="Arial"/>
              </a:rPr>
              <a:t>You will always have protected backup data you can use for recovery</a:t>
            </a:r>
            <a:endParaRPr sz="1100" b="1" kern="0">
              <a:solidFill>
                <a:srgbClr val="FFC000"/>
              </a:solidFill>
              <a:latin typeface="Arial"/>
              <a:ea typeface="Arial"/>
              <a:cs typeface="Arial"/>
              <a:sym typeface="Arial"/>
            </a:endParaRPr>
          </a:p>
        </p:txBody>
      </p:sp>
      <p:sp>
        <p:nvSpPr>
          <p:cNvPr id="638" name="Google Shape;638;p10"/>
          <p:cNvSpPr txBox="1"/>
          <p:nvPr/>
        </p:nvSpPr>
        <p:spPr>
          <a:xfrm>
            <a:off x="4546193" y="2658295"/>
            <a:ext cx="1885800" cy="838800"/>
          </a:xfrm>
          <a:prstGeom prst="rect">
            <a:avLst/>
          </a:prstGeom>
          <a:noFill/>
          <a:ln>
            <a:noFill/>
          </a:ln>
        </p:spPr>
        <p:txBody>
          <a:bodyPr spcFirstLastPara="1" wrap="square" lIns="91425" tIns="45694" rIns="91425" bIns="45694" anchor="t" anchorCtr="0">
            <a:noAutofit/>
          </a:bodyPr>
          <a:lstStyle/>
          <a:p>
            <a:pPr algn="ctr" defTabSz="685783">
              <a:buClr>
                <a:srgbClr val="000000"/>
              </a:buClr>
              <a:defRPr/>
            </a:pPr>
            <a:r>
              <a:rPr lang="en-US" sz="1100" b="1" kern="0">
                <a:solidFill>
                  <a:srgbClr val="FFC000"/>
                </a:solidFill>
                <a:latin typeface="Arial"/>
                <a:ea typeface="Arial"/>
                <a:cs typeface="Arial"/>
                <a:sym typeface="Arial"/>
              </a:rPr>
              <a:t>Includes Pre-attack features &amp; shows cyber value immediately</a:t>
            </a:r>
            <a:endParaRPr sz="1100" b="1" kern="0">
              <a:solidFill>
                <a:srgbClr val="FFC000"/>
              </a:solidFill>
              <a:latin typeface="Arial"/>
              <a:ea typeface="Arial"/>
              <a:cs typeface="Arial"/>
              <a:sym typeface="Arial"/>
            </a:endParaRPr>
          </a:p>
        </p:txBody>
      </p:sp>
      <p:sp>
        <p:nvSpPr>
          <p:cNvPr id="639" name="Google Shape;639;p10"/>
          <p:cNvSpPr txBox="1">
            <a:spLocks noGrp="1"/>
          </p:cNvSpPr>
          <p:nvPr>
            <p:ph type="title"/>
          </p:nvPr>
        </p:nvSpPr>
        <p:spPr>
          <a:xfrm>
            <a:off x="281028" y="143892"/>
            <a:ext cx="8572500" cy="430887"/>
          </a:xfrm>
          <a:prstGeom prst="rect">
            <a:avLst/>
          </a:prstGeom>
          <a:noFill/>
          <a:ln>
            <a:noFill/>
          </a:ln>
        </p:spPr>
        <p:txBody>
          <a:bodyPr spcFirstLastPara="1" wrap="square" lIns="0" tIns="0" rIns="0" bIns="0" anchor="t" anchorCtr="0">
            <a:spAutoFit/>
          </a:bodyPr>
          <a:lstStyle/>
          <a:p>
            <a:r>
              <a:rPr lang="en-US" dirty="0"/>
              <a:t>APEX Backup Services Ransomware Overview</a:t>
            </a:r>
            <a:endParaRPr sz="3200" dirty="0"/>
          </a:p>
        </p:txBody>
      </p:sp>
      <p:sp>
        <p:nvSpPr>
          <p:cNvPr id="640" name="Google Shape;640;p10"/>
          <p:cNvSpPr txBox="1"/>
          <p:nvPr/>
        </p:nvSpPr>
        <p:spPr>
          <a:xfrm>
            <a:off x="501318" y="3388972"/>
            <a:ext cx="1885800" cy="963200"/>
          </a:xfrm>
          <a:prstGeom prst="rect">
            <a:avLst/>
          </a:prstGeom>
          <a:noFill/>
          <a:ln>
            <a:noFill/>
          </a:ln>
        </p:spPr>
        <p:txBody>
          <a:bodyPr spcFirstLastPara="1" wrap="square" lIns="91425" tIns="45694" rIns="91425" bIns="45694" anchor="t" anchorCtr="0">
            <a:noAutofit/>
          </a:bodyPr>
          <a:lstStyle/>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Data Lock</a:t>
            </a:r>
            <a:endParaRPr sz="18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Air-gapped backups</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Zero trust architecture</a:t>
            </a:r>
            <a:endParaRPr sz="18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TOTP App/SMS-based MFA</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Encryption in-flight &amp; at-rest</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Leverage AWS Cloud for DR</a:t>
            </a:r>
            <a:endParaRPr sz="900" kern="0" dirty="0">
              <a:solidFill>
                <a:srgbClr val="FFFFFF"/>
              </a:solidFill>
              <a:latin typeface="Arial"/>
              <a:ea typeface="Arial"/>
              <a:cs typeface="Arial"/>
              <a:sym typeface="Arial"/>
            </a:endParaRPr>
          </a:p>
        </p:txBody>
      </p:sp>
      <p:sp>
        <p:nvSpPr>
          <p:cNvPr id="641" name="Google Shape;641;p10"/>
          <p:cNvSpPr txBox="1"/>
          <p:nvPr/>
        </p:nvSpPr>
        <p:spPr>
          <a:xfrm>
            <a:off x="2526275" y="1993361"/>
            <a:ext cx="1887285" cy="838800"/>
          </a:xfrm>
          <a:prstGeom prst="rect">
            <a:avLst/>
          </a:prstGeom>
          <a:noFill/>
          <a:ln>
            <a:noFill/>
          </a:ln>
        </p:spPr>
        <p:txBody>
          <a:bodyPr spcFirstLastPara="1" wrap="square" lIns="91425" tIns="45694" rIns="91425" bIns="45694" anchor="t" anchorCtr="0">
            <a:noAutofit/>
          </a:bodyPr>
          <a:lstStyle/>
          <a:p>
            <a:pPr algn="ctr" defTabSz="685783">
              <a:buClr>
                <a:srgbClr val="000000"/>
              </a:buClr>
              <a:defRPr/>
            </a:pPr>
            <a:r>
              <a:rPr lang="en-US" sz="1100" kern="0">
                <a:solidFill>
                  <a:srgbClr val="FFFFFF"/>
                </a:solidFill>
                <a:latin typeface="Arial"/>
                <a:ea typeface="Arial"/>
                <a:cs typeface="Arial"/>
                <a:sym typeface="Arial"/>
              </a:rPr>
              <a:t>Attackers gain access through vulnerable backup systems</a:t>
            </a:r>
            <a:endParaRPr sz="1100" kern="0">
              <a:solidFill>
                <a:srgbClr val="FFFFFF"/>
              </a:solidFill>
              <a:latin typeface="Arial"/>
              <a:ea typeface="Arial"/>
              <a:cs typeface="Arial"/>
              <a:sym typeface="Arial"/>
            </a:endParaRPr>
          </a:p>
        </p:txBody>
      </p:sp>
      <p:sp>
        <p:nvSpPr>
          <p:cNvPr id="642" name="Google Shape;642;p10"/>
          <p:cNvSpPr txBox="1"/>
          <p:nvPr/>
        </p:nvSpPr>
        <p:spPr>
          <a:xfrm>
            <a:off x="4891907" y="2065491"/>
            <a:ext cx="1247955" cy="379488"/>
          </a:xfrm>
          <a:prstGeom prst="rect">
            <a:avLst/>
          </a:prstGeom>
          <a:noFill/>
          <a:ln>
            <a:noFill/>
          </a:ln>
        </p:spPr>
        <p:txBody>
          <a:bodyPr spcFirstLastPara="1" wrap="square" lIns="0" tIns="45694" rIns="0" bIns="45694" anchor="t" anchorCtr="0">
            <a:noAutofit/>
          </a:bodyPr>
          <a:lstStyle/>
          <a:p>
            <a:pPr algn="ctr" defTabSz="685783">
              <a:buClr>
                <a:srgbClr val="000000"/>
              </a:buClr>
              <a:defRPr/>
            </a:pPr>
            <a:r>
              <a:rPr lang="en-US" sz="1100" kern="0" dirty="0">
                <a:solidFill>
                  <a:srgbClr val="FFFFFF"/>
                </a:solidFill>
                <a:latin typeface="Arial"/>
                <a:ea typeface="Arial"/>
                <a:cs typeface="Arial"/>
                <a:sym typeface="Arial"/>
              </a:rPr>
              <a:t>New “Security Starter” SKU</a:t>
            </a:r>
            <a:endParaRPr sz="1100" kern="0" dirty="0">
              <a:solidFill>
                <a:srgbClr val="FFFFFF"/>
              </a:solidFill>
              <a:latin typeface="Arial"/>
              <a:ea typeface="Arial"/>
              <a:cs typeface="Arial"/>
              <a:sym typeface="Arial"/>
            </a:endParaRPr>
          </a:p>
          <a:p>
            <a:pPr algn="ctr" defTabSz="685783">
              <a:buClr>
                <a:srgbClr val="000000"/>
              </a:buClr>
              <a:defRPr/>
            </a:pPr>
            <a:endParaRPr sz="1100" kern="0" dirty="0">
              <a:solidFill>
                <a:srgbClr val="FFFFFF"/>
              </a:solidFill>
              <a:latin typeface="Arial"/>
              <a:ea typeface="Arial"/>
              <a:cs typeface="Arial"/>
              <a:sym typeface="Arial"/>
            </a:endParaRPr>
          </a:p>
          <a:p>
            <a:pPr algn="ctr" defTabSz="685783">
              <a:buClr>
                <a:srgbClr val="000000"/>
              </a:buClr>
              <a:defRPr/>
            </a:pPr>
            <a:endParaRPr sz="1100" kern="0" dirty="0">
              <a:solidFill>
                <a:srgbClr val="FFFFFF"/>
              </a:solidFill>
              <a:latin typeface="Arial"/>
              <a:ea typeface="Arial"/>
              <a:cs typeface="Arial"/>
              <a:sym typeface="Arial"/>
            </a:endParaRPr>
          </a:p>
          <a:p>
            <a:pPr algn="ctr" defTabSz="685783">
              <a:buClr>
                <a:srgbClr val="000000"/>
              </a:buClr>
              <a:defRPr/>
            </a:pPr>
            <a:endParaRPr sz="1100" kern="0" dirty="0">
              <a:solidFill>
                <a:srgbClr val="FFFFFF"/>
              </a:solidFill>
              <a:latin typeface="Arial"/>
              <a:ea typeface="Arial"/>
              <a:cs typeface="Arial"/>
              <a:sym typeface="Arial"/>
            </a:endParaRPr>
          </a:p>
        </p:txBody>
      </p:sp>
      <p:sp>
        <p:nvSpPr>
          <p:cNvPr id="643" name="Google Shape;643;p10"/>
          <p:cNvSpPr txBox="1"/>
          <p:nvPr/>
        </p:nvSpPr>
        <p:spPr>
          <a:xfrm>
            <a:off x="501318" y="1993363"/>
            <a:ext cx="1885800" cy="513900"/>
          </a:xfrm>
          <a:prstGeom prst="rect">
            <a:avLst/>
          </a:prstGeom>
          <a:noFill/>
          <a:ln>
            <a:noFill/>
          </a:ln>
        </p:spPr>
        <p:txBody>
          <a:bodyPr spcFirstLastPara="1" wrap="square" lIns="91425" tIns="45694" rIns="91425" bIns="45694" anchor="t" anchorCtr="0">
            <a:noAutofit/>
          </a:bodyPr>
          <a:lstStyle/>
          <a:p>
            <a:pPr algn="ctr" defTabSz="685783">
              <a:buClr>
                <a:srgbClr val="000000"/>
              </a:buClr>
              <a:defRPr/>
            </a:pPr>
            <a:r>
              <a:rPr lang="en-US" sz="1100" kern="0">
                <a:solidFill>
                  <a:srgbClr val="FFFFFF"/>
                </a:solidFill>
                <a:latin typeface="Arial"/>
                <a:ea typeface="Arial"/>
                <a:cs typeface="Arial"/>
                <a:sym typeface="Arial"/>
              </a:rPr>
              <a:t>Ransomware is deleting backup data, destroying the last line of defense</a:t>
            </a:r>
            <a:endParaRPr sz="1100" kern="0">
              <a:solidFill>
                <a:srgbClr val="FFFFFF"/>
              </a:solidFill>
              <a:latin typeface="Arial"/>
              <a:ea typeface="Arial"/>
              <a:cs typeface="Arial"/>
              <a:sym typeface="Arial"/>
            </a:endParaRPr>
          </a:p>
          <a:p>
            <a:pPr algn="ctr" defTabSz="685783">
              <a:buClr>
                <a:srgbClr val="000000"/>
              </a:buClr>
              <a:defRPr/>
            </a:pPr>
            <a:endParaRPr sz="1100" kern="0">
              <a:solidFill>
                <a:srgbClr val="FFFFFF"/>
              </a:solidFill>
              <a:latin typeface="Arial"/>
              <a:ea typeface="Arial"/>
              <a:cs typeface="Arial"/>
              <a:sym typeface="Arial"/>
            </a:endParaRPr>
          </a:p>
        </p:txBody>
      </p:sp>
      <p:sp>
        <p:nvSpPr>
          <p:cNvPr id="644" name="Google Shape;644;p10"/>
          <p:cNvSpPr/>
          <p:nvPr/>
        </p:nvSpPr>
        <p:spPr>
          <a:xfrm>
            <a:off x="502372" y="774915"/>
            <a:ext cx="3936175" cy="238211"/>
          </a:xfrm>
          <a:prstGeom prst="chevron">
            <a:avLst>
              <a:gd name="adj" fmla="val 50000"/>
            </a:avLst>
          </a:prstGeom>
          <a:solidFill>
            <a:srgbClr val="0076CE"/>
          </a:solidFill>
          <a:ln w="12700" cap="flat" cmpd="sng">
            <a:solidFill>
              <a:schemeClr val="dk1"/>
            </a:solidFill>
            <a:prstDash val="solid"/>
            <a:round/>
            <a:headEnd type="none" w="sm" len="sm"/>
            <a:tailEnd type="none" w="sm" len="sm"/>
          </a:ln>
        </p:spPr>
        <p:txBody>
          <a:bodyPr spcFirstLastPara="1" wrap="square" lIns="0" tIns="27413" rIns="0" bIns="0" anchor="ctr" anchorCtr="1">
            <a:noAutofit/>
          </a:bodyPr>
          <a:lstStyle/>
          <a:p>
            <a:pPr algn="ctr" defTabSz="685783">
              <a:lnSpc>
                <a:spcPct val="90000"/>
              </a:lnSpc>
              <a:buClr>
                <a:srgbClr val="000000"/>
              </a:buClr>
              <a:defRPr/>
            </a:pPr>
            <a:r>
              <a:rPr lang="en-US" sz="1200" kern="0">
                <a:solidFill>
                  <a:srgbClr val="FFFFFF"/>
                </a:solidFill>
                <a:latin typeface="Arial"/>
                <a:ea typeface="Arial"/>
                <a:cs typeface="Arial"/>
                <a:sym typeface="Arial"/>
              </a:rPr>
              <a:t>PROTECTION</a:t>
            </a:r>
            <a:endParaRPr sz="1800" kern="0">
              <a:solidFill>
                <a:srgbClr val="FFFFFF"/>
              </a:solidFill>
              <a:latin typeface="Arial"/>
              <a:ea typeface="Arial"/>
              <a:cs typeface="Arial"/>
              <a:sym typeface="Arial"/>
            </a:endParaRPr>
          </a:p>
        </p:txBody>
      </p:sp>
      <p:sp>
        <p:nvSpPr>
          <p:cNvPr id="645" name="Google Shape;645;p10"/>
          <p:cNvSpPr/>
          <p:nvPr/>
        </p:nvSpPr>
        <p:spPr>
          <a:xfrm>
            <a:off x="6562705" y="1239499"/>
            <a:ext cx="1962780" cy="3283015"/>
          </a:xfrm>
          <a:prstGeom prst="rect">
            <a:avLst/>
          </a:prstGeom>
          <a:solidFill>
            <a:srgbClr val="00335D"/>
          </a:solidFill>
          <a:ln w="9525" cap="flat" cmpd="sng">
            <a:solidFill>
              <a:srgbClr val="00B0F0"/>
            </a:solidFill>
            <a:prstDash val="solid"/>
            <a:round/>
            <a:headEnd type="none" w="sm" len="sm"/>
            <a:tailEnd type="none" w="sm" len="sm"/>
          </a:ln>
        </p:spPr>
        <p:txBody>
          <a:bodyPr spcFirstLastPara="1" wrap="square" lIns="91425" tIns="45694" rIns="91425" bIns="45694" anchor="ctr" anchorCtr="0">
            <a:noAutofit/>
          </a:bodyPr>
          <a:lstStyle/>
          <a:p>
            <a:pPr algn="ctr" defTabSz="685783">
              <a:buClr>
                <a:srgbClr val="000000"/>
              </a:buClr>
              <a:defRPr/>
            </a:pPr>
            <a:endParaRPr sz="1400" kern="0">
              <a:solidFill>
                <a:srgbClr val="FFFFFF"/>
              </a:solidFill>
              <a:latin typeface="Arial"/>
              <a:ea typeface="Arial"/>
              <a:cs typeface="Arial"/>
              <a:sym typeface="Arial"/>
            </a:endParaRPr>
          </a:p>
        </p:txBody>
      </p:sp>
      <p:sp>
        <p:nvSpPr>
          <p:cNvPr id="646" name="Google Shape;646;p10"/>
          <p:cNvSpPr txBox="1"/>
          <p:nvPr/>
        </p:nvSpPr>
        <p:spPr>
          <a:xfrm>
            <a:off x="6927359" y="1258926"/>
            <a:ext cx="1543270" cy="402900"/>
          </a:xfrm>
          <a:prstGeom prst="rect">
            <a:avLst/>
          </a:prstGeom>
          <a:solidFill>
            <a:srgbClr val="00335D"/>
          </a:solidFill>
          <a:ln>
            <a:noFill/>
          </a:ln>
        </p:spPr>
        <p:txBody>
          <a:bodyPr spcFirstLastPara="1" wrap="square" lIns="91425" tIns="45694" rIns="91425" bIns="45694" anchor="t" anchorCtr="0">
            <a:noAutofit/>
          </a:bodyPr>
          <a:lstStyle/>
          <a:p>
            <a:pPr algn="ctr" defTabSz="685783">
              <a:buClr>
                <a:srgbClr val="000000"/>
              </a:buClr>
              <a:defRPr/>
            </a:pPr>
            <a:r>
              <a:rPr lang="en-US" sz="1400" kern="0" dirty="0">
                <a:solidFill>
                  <a:srgbClr val="FFFFFF"/>
                </a:solidFill>
                <a:latin typeface="Arial"/>
                <a:ea typeface="Arial"/>
                <a:cs typeface="Arial"/>
                <a:sym typeface="Arial"/>
              </a:rPr>
              <a:t>Advanced Ransomware Prot. &amp; Recovery</a:t>
            </a:r>
            <a:endParaRPr sz="1400" kern="0" dirty="0">
              <a:solidFill>
                <a:srgbClr val="FFFFFF"/>
              </a:solidFill>
              <a:latin typeface="Arial"/>
              <a:ea typeface="Arial"/>
              <a:cs typeface="Arial"/>
              <a:sym typeface="Arial"/>
            </a:endParaRPr>
          </a:p>
        </p:txBody>
      </p:sp>
      <p:sp>
        <p:nvSpPr>
          <p:cNvPr id="647" name="Google Shape;647;p10"/>
          <p:cNvSpPr txBox="1"/>
          <p:nvPr/>
        </p:nvSpPr>
        <p:spPr>
          <a:xfrm>
            <a:off x="6532518" y="3404211"/>
            <a:ext cx="1885800" cy="838800"/>
          </a:xfrm>
          <a:prstGeom prst="rect">
            <a:avLst/>
          </a:prstGeom>
          <a:noFill/>
          <a:ln>
            <a:noFill/>
          </a:ln>
        </p:spPr>
        <p:txBody>
          <a:bodyPr spcFirstLastPara="1" wrap="square" lIns="91425" tIns="45694" rIns="91425" bIns="45694" anchor="t" anchorCtr="0">
            <a:noAutofit/>
          </a:bodyPr>
          <a:lstStyle/>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Quarantine</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Malicious File Scans</a:t>
            </a:r>
            <a:endParaRPr sz="9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Curated Snapshots</a:t>
            </a:r>
            <a:endParaRPr sz="1800" kern="0" dirty="0">
              <a:solidFill>
                <a:srgbClr val="FFFFFF"/>
              </a:solidFill>
              <a:latin typeface="Arial"/>
              <a:ea typeface="Arial"/>
              <a:cs typeface="Arial"/>
              <a:sym typeface="Arial"/>
            </a:endParaRPr>
          </a:p>
          <a:p>
            <a:pPr marL="171438" indent="-171438" defTabSz="685783">
              <a:buClr>
                <a:srgbClr val="FFFFFF"/>
              </a:buClr>
              <a:buSzPts val="1080"/>
              <a:buFont typeface="Arial"/>
              <a:buChar char="•"/>
              <a:defRPr/>
            </a:pPr>
            <a:r>
              <a:rPr lang="en-US" sz="900" kern="0" dirty="0">
                <a:solidFill>
                  <a:srgbClr val="FFFFFF"/>
                </a:solidFill>
                <a:latin typeface="Arial"/>
                <a:ea typeface="Arial"/>
                <a:cs typeface="Arial"/>
                <a:sym typeface="Arial"/>
              </a:rPr>
              <a:t>SOAR Automation (Recovery Playbooks)</a:t>
            </a:r>
            <a:r>
              <a:rPr lang="en-US" sz="900" kern="0" dirty="0">
                <a:solidFill>
                  <a:srgbClr val="FFFFFF"/>
                </a:solidFill>
                <a:latin typeface="Arial"/>
                <a:sym typeface="Arial"/>
              </a:rPr>
              <a:t> </a:t>
            </a:r>
          </a:p>
          <a:p>
            <a:pPr marL="171438" indent="-171438" defTabSz="685783">
              <a:buClr>
                <a:srgbClr val="FFFFFF"/>
              </a:buClr>
              <a:buSzPts val="1080"/>
              <a:buFont typeface="Arial"/>
              <a:buChar char="•"/>
              <a:defRPr/>
            </a:pPr>
            <a:r>
              <a:rPr lang="en-US" sz="900" kern="0" dirty="0">
                <a:solidFill>
                  <a:srgbClr val="FFFFFF"/>
                </a:solidFill>
                <a:latin typeface="Arial"/>
                <a:sym typeface="Arial"/>
              </a:rPr>
              <a:t>Sandbox Recovery for VMware VMs</a:t>
            </a:r>
            <a:br>
              <a:rPr lang="en-US" sz="900" kern="0" dirty="0">
                <a:solidFill>
                  <a:srgbClr val="FFFFFF"/>
                </a:solidFill>
                <a:latin typeface="Arial"/>
                <a:ea typeface="Arial"/>
                <a:cs typeface="Arial"/>
                <a:sym typeface="Arial"/>
              </a:rPr>
            </a:br>
            <a:endParaRPr lang="en-US" sz="900" kern="0" dirty="0">
              <a:solidFill>
                <a:srgbClr val="FFFFFF"/>
              </a:solidFill>
              <a:latin typeface="Arial"/>
              <a:ea typeface="Arial"/>
              <a:cs typeface="Arial"/>
              <a:sym typeface="Arial"/>
            </a:endParaRPr>
          </a:p>
          <a:p>
            <a:pPr marL="171438" indent="-102860" defTabSz="685783">
              <a:buClr>
                <a:srgbClr val="000000"/>
              </a:buClr>
              <a:defRPr/>
            </a:pPr>
            <a:endParaRPr sz="900" kern="0" dirty="0">
              <a:solidFill>
                <a:srgbClr val="FFFFFF"/>
              </a:solidFill>
              <a:latin typeface="Arial"/>
              <a:ea typeface="Arial"/>
              <a:cs typeface="Arial"/>
              <a:sym typeface="Arial"/>
            </a:endParaRPr>
          </a:p>
        </p:txBody>
      </p:sp>
      <p:sp>
        <p:nvSpPr>
          <p:cNvPr id="648" name="Google Shape;648;p10"/>
          <p:cNvSpPr txBox="1"/>
          <p:nvPr/>
        </p:nvSpPr>
        <p:spPr>
          <a:xfrm>
            <a:off x="6532518" y="2658295"/>
            <a:ext cx="1885800" cy="838800"/>
          </a:xfrm>
          <a:prstGeom prst="rect">
            <a:avLst/>
          </a:prstGeom>
          <a:noFill/>
          <a:ln>
            <a:noFill/>
          </a:ln>
        </p:spPr>
        <p:txBody>
          <a:bodyPr spcFirstLastPara="1" wrap="square" lIns="91425" tIns="45694" rIns="91425" bIns="45694" anchor="t" anchorCtr="0">
            <a:noAutofit/>
          </a:bodyPr>
          <a:lstStyle/>
          <a:p>
            <a:pPr algn="ctr" defTabSz="685783">
              <a:buClr>
                <a:srgbClr val="000000"/>
              </a:buClr>
              <a:defRPr/>
            </a:pPr>
            <a:r>
              <a:rPr lang="en-US" sz="1100" b="1" kern="0">
                <a:solidFill>
                  <a:srgbClr val="FFC000"/>
                </a:solidFill>
                <a:latin typeface="Arial"/>
                <a:ea typeface="Arial"/>
                <a:cs typeface="Arial"/>
                <a:sym typeface="Arial"/>
              </a:rPr>
              <a:t>Stop the spread and quickly recover clean, comprehensive data sets</a:t>
            </a:r>
            <a:endParaRPr sz="1100" b="1" kern="0">
              <a:solidFill>
                <a:srgbClr val="FFC000"/>
              </a:solidFill>
              <a:latin typeface="Arial"/>
              <a:ea typeface="Arial"/>
              <a:cs typeface="Arial"/>
              <a:sym typeface="Arial"/>
            </a:endParaRPr>
          </a:p>
        </p:txBody>
      </p:sp>
      <p:pic>
        <p:nvPicPr>
          <p:cNvPr id="649" name="Google Shape;649;p10"/>
          <p:cNvPicPr preferRelativeResize="0"/>
          <p:nvPr/>
        </p:nvPicPr>
        <p:blipFill rotWithShape="1">
          <a:blip r:embed="rId5">
            <a:alphaModFix/>
          </a:blip>
          <a:srcRect/>
          <a:stretch/>
        </p:blipFill>
        <p:spPr>
          <a:xfrm>
            <a:off x="6605246" y="1440661"/>
            <a:ext cx="390778" cy="373574"/>
          </a:xfrm>
          <a:prstGeom prst="rect">
            <a:avLst/>
          </a:prstGeom>
          <a:noFill/>
          <a:ln>
            <a:noFill/>
          </a:ln>
        </p:spPr>
      </p:pic>
      <p:sp>
        <p:nvSpPr>
          <p:cNvPr id="650" name="Google Shape;650;p10"/>
          <p:cNvSpPr txBox="1"/>
          <p:nvPr/>
        </p:nvSpPr>
        <p:spPr>
          <a:xfrm>
            <a:off x="6540693" y="1985413"/>
            <a:ext cx="1872054" cy="838800"/>
          </a:xfrm>
          <a:prstGeom prst="rect">
            <a:avLst/>
          </a:prstGeom>
          <a:noFill/>
          <a:ln>
            <a:noFill/>
          </a:ln>
        </p:spPr>
        <p:txBody>
          <a:bodyPr spcFirstLastPara="1" wrap="square" lIns="0" tIns="45694" rIns="0" bIns="45694" anchor="t" anchorCtr="0">
            <a:noAutofit/>
          </a:bodyPr>
          <a:lstStyle/>
          <a:p>
            <a:pPr algn="ctr" defTabSz="685783">
              <a:buClr>
                <a:srgbClr val="000000"/>
              </a:buClr>
              <a:defRPr/>
            </a:pPr>
            <a:r>
              <a:rPr lang="en-US" sz="1100" kern="0">
                <a:solidFill>
                  <a:srgbClr val="FFFFFF"/>
                </a:solidFill>
                <a:latin typeface="Arial"/>
                <a:ea typeface="Arial"/>
                <a:cs typeface="Arial"/>
                <a:sym typeface="Arial"/>
              </a:rPr>
              <a:t>Recovery is a long, manual process that may not restore complete/clean data</a:t>
            </a:r>
            <a:endParaRPr sz="1100" kern="0">
              <a:solidFill>
                <a:srgbClr val="FFFFFF"/>
              </a:solidFill>
              <a:latin typeface="Arial"/>
              <a:ea typeface="Arial"/>
              <a:cs typeface="Arial"/>
              <a:sym typeface="Arial"/>
            </a:endParaRPr>
          </a:p>
          <a:p>
            <a:pPr algn="ctr" defTabSz="685783">
              <a:buClr>
                <a:srgbClr val="000000"/>
              </a:buClr>
              <a:defRPr/>
            </a:pPr>
            <a:endParaRPr sz="1100" kern="0">
              <a:solidFill>
                <a:srgbClr val="FFFFFF"/>
              </a:solidFill>
              <a:latin typeface="Arial"/>
              <a:ea typeface="Arial"/>
              <a:cs typeface="Arial"/>
              <a:sym typeface="Arial"/>
            </a:endParaRPr>
          </a:p>
          <a:p>
            <a:pPr algn="ctr" defTabSz="685783">
              <a:buClr>
                <a:srgbClr val="000000"/>
              </a:buClr>
              <a:defRPr/>
            </a:pPr>
            <a:endParaRPr sz="1100" kern="0">
              <a:solidFill>
                <a:srgbClr val="FFFFFF"/>
              </a:solidFill>
              <a:latin typeface="Arial"/>
              <a:ea typeface="Arial"/>
              <a:cs typeface="Arial"/>
              <a:sym typeface="Arial"/>
            </a:endParaRPr>
          </a:p>
          <a:p>
            <a:pPr algn="ctr" defTabSz="685783">
              <a:buClr>
                <a:srgbClr val="000000"/>
              </a:buClr>
              <a:defRPr/>
            </a:pPr>
            <a:endParaRPr sz="1100" kern="0">
              <a:solidFill>
                <a:srgbClr val="FFFFFF"/>
              </a:solidFill>
              <a:latin typeface="Arial"/>
              <a:ea typeface="Arial"/>
              <a:cs typeface="Arial"/>
              <a:sym typeface="Arial"/>
            </a:endParaRPr>
          </a:p>
        </p:txBody>
      </p:sp>
      <p:pic>
        <p:nvPicPr>
          <p:cNvPr id="651" name="Google Shape;651;p10"/>
          <p:cNvPicPr preferRelativeResize="0"/>
          <p:nvPr/>
        </p:nvPicPr>
        <p:blipFill rotWithShape="1">
          <a:blip r:embed="rId6">
            <a:alphaModFix/>
          </a:blip>
          <a:srcRect l="159" r="159"/>
          <a:stretch/>
        </p:blipFill>
        <p:spPr>
          <a:xfrm>
            <a:off x="4709027" y="1466039"/>
            <a:ext cx="365760" cy="365760"/>
          </a:xfrm>
          <a:prstGeom prst="rect">
            <a:avLst/>
          </a:prstGeom>
          <a:noFill/>
          <a:ln>
            <a:noFill/>
          </a:ln>
        </p:spPr>
      </p:pic>
      <p:sp>
        <p:nvSpPr>
          <p:cNvPr id="652" name="Google Shape;652;p10"/>
          <p:cNvSpPr txBox="1"/>
          <p:nvPr/>
        </p:nvSpPr>
        <p:spPr>
          <a:xfrm>
            <a:off x="6951879" y="759211"/>
            <a:ext cx="996523" cy="253885"/>
          </a:xfrm>
          <a:prstGeom prst="rect">
            <a:avLst/>
          </a:prstGeom>
          <a:noFill/>
          <a:ln>
            <a:noFill/>
          </a:ln>
        </p:spPr>
        <p:txBody>
          <a:bodyPr spcFirstLastPara="1" wrap="square" lIns="68569" tIns="34275" rIns="68569" bIns="34275" anchor="t" anchorCtr="0">
            <a:spAutoFit/>
          </a:bodyPr>
          <a:lstStyle/>
          <a:p>
            <a:pPr defTabSz="685783">
              <a:buClr>
                <a:srgbClr val="000000"/>
              </a:buClr>
              <a:defRPr/>
            </a:pPr>
            <a:r>
              <a:rPr lang="en-US" sz="1200" kern="0">
                <a:solidFill>
                  <a:srgbClr val="FFFFFF"/>
                </a:solidFill>
                <a:latin typeface="Arial"/>
                <a:ea typeface="Arial"/>
                <a:cs typeface="Arial"/>
                <a:sym typeface="Arial"/>
              </a:rPr>
              <a:t>RECOVERY</a:t>
            </a:r>
            <a:endParaRPr sz="105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02DB1C26-9D08-0785-534D-E9E3165E6647}"/>
              </a:ext>
            </a:extLst>
          </p:cNvPr>
          <p:cNvSpPr txBox="1"/>
          <p:nvPr/>
        </p:nvSpPr>
        <p:spPr>
          <a:xfrm>
            <a:off x="2358487" y="4653836"/>
            <a:ext cx="4193887" cy="213585"/>
          </a:xfrm>
          <a:prstGeom prst="rect">
            <a:avLst/>
          </a:prstGeom>
          <a:noFill/>
        </p:spPr>
        <p:txBody>
          <a:bodyPr wrap="square">
            <a:spAutoFit/>
          </a:bodyPr>
          <a:lstStyle/>
          <a:p>
            <a:pPr algn="ctr">
              <a:defRPr/>
            </a:pPr>
            <a:r>
              <a:rPr lang="en-US" sz="788" b="1" kern="0" dirty="0">
                <a:solidFill>
                  <a:srgbClr val="FFFFFF"/>
                </a:solidFill>
                <a:latin typeface="Arial"/>
              </a:rPr>
              <a:t>Core &amp; Advanced Ransomware are not supported in GovCloud</a:t>
            </a:r>
          </a:p>
        </p:txBody>
      </p:sp>
    </p:spTree>
  </p:cSld>
  <p:clrMapOvr>
    <a:masterClrMapping/>
  </p:clrMapOvr>
  <p:transition spd="slow">
    <p:push dir="u"/>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3" name="Google Shape;153;p41"/>
          <p:cNvGraphicFramePr/>
          <p:nvPr/>
        </p:nvGraphicFramePr>
        <p:xfrm>
          <a:off x="200444" y="655456"/>
          <a:ext cx="8830269" cy="3982916"/>
        </p:xfrm>
        <a:graphic>
          <a:graphicData uri="http://schemas.openxmlformats.org/drawingml/2006/table">
            <a:tbl>
              <a:tblPr>
                <a:noFill/>
              </a:tblPr>
              <a:tblGrid>
                <a:gridCol w="2252132">
                  <a:extLst>
                    <a:ext uri="{9D8B030D-6E8A-4147-A177-3AD203B41FA5}">
                      <a16:colId xmlns:a16="http://schemas.microsoft.com/office/drawing/2014/main" val="20000"/>
                    </a:ext>
                  </a:extLst>
                </a:gridCol>
                <a:gridCol w="1399275">
                  <a:extLst>
                    <a:ext uri="{9D8B030D-6E8A-4147-A177-3AD203B41FA5}">
                      <a16:colId xmlns:a16="http://schemas.microsoft.com/office/drawing/2014/main" val="20001"/>
                    </a:ext>
                  </a:extLst>
                </a:gridCol>
                <a:gridCol w="1100691">
                  <a:extLst>
                    <a:ext uri="{9D8B030D-6E8A-4147-A177-3AD203B41FA5}">
                      <a16:colId xmlns:a16="http://schemas.microsoft.com/office/drawing/2014/main" val="20002"/>
                    </a:ext>
                  </a:extLst>
                </a:gridCol>
                <a:gridCol w="1335737">
                  <a:extLst>
                    <a:ext uri="{9D8B030D-6E8A-4147-A177-3AD203B41FA5}">
                      <a16:colId xmlns:a16="http://schemas.microsoft.com/office/drawing/2014/main" val="20003"/>
                    </a:ext>
                  </a:extLst>
                </a:gridCol>
                <a:gridCol w="1371217">
                  <a:extLst>
                    <a:ext uri="{9D8B030D-6E8A-4147-A177-3AD203B41FA5}">
                      <a16:colId xmlns:a16="http://schemas.microsoft.com/office/drawing/2014/main" val="20004"/>
                    </a:ext>
                  </a:extLst>
                </a:gridCol>
                <a:gridCol w="1371217">
                  <a:extLst>
                    <a:ext uri="{9D8B030D-6E8A-4147-A177-3AD203B41FA5}">
                      <a16:colId xmlns:a16="http://schemas.microsoft.com/office/drawing/2014/main" val="20005"/>
                    </a:ext>
                  </a:extLst>
                </a:gridCol>
              </a:tblGrid>
              <a:tr h="675641">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p>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63500" marR="63500" marT="63500" marB="635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rgbClr val="00B0F0"/>
                          </a:solidFill>
                        </a:rPr>
                        <a:t>Unusual Data Activity</a:t>
                      </a:r>
                    </a:p>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tx1"/>
                          </a:solidFill>
                          <a:latin typeface="Arial"/>
                          <a:ea typeface="Arial"/>
                          <a:cs typeface="Arial"/>
                          <a:sym typeface="Arial"/>
                        </a:rPr>
                        <a:t>(Core)</a:t>
                      </a:r>
                      <a:endParaRPr sz="1200" b="1" u="none" strike="noStrike" cap="none" dirty="0">
                        <a:solidFill>
                          <a:schemeClr val="tx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rgbClr val="00B0F0"/>
                          </a:solidFill>
                        </a:rPr>
                        <a:t>Quarantine</a:t>
                      </a:r>
                    </a:p>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tx1"/>
                          </a:solidFill>
                          <a:latin typeface="Arial"/>
                          <a:ea typeface="Arial"/>
                          <a:cs typeface="Arial"/>
                          <a:sym typeface="Arial"/>
                        </a:rPr>
                        <a:t>(Advanced)</a:t>
                      </a:r>
                      <a:endParaRPr sz="1200" b="1" u="none" strike="noStrike" cap="none" dirty="0">
                        <a:solidFill>
                          <a:schemeClr val="tx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rgbClr val="00B0F0"/>
                          </a:solidFill>
                        </a:rPr>
                        <a:t>Malicious File Scan</a:t>
                      </a:r>
                    </a:p>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tx1"/>
                          </a:solidFill>
                          <a:latin typeface="Arial"/>
                          <a:ea typeface="Arial"/>
                          <a:cs typeface="Arial"/>
                          <a:sym typeface="Arial"/>
                        </a:rPr>
                        <a:t>(Advanced)</a:t>
                      </a:r>
                      <a:endParaRPr sz="1200" b="1" u="none" strike="noStrike" cap="none" dirty="0">
                        <a:solidFill>
                          <a:schemeClr val="tx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rgbClr val="00B0F0"/>
                          </a:solidFill>
                        </a:rPr>
                        <a:t>Curated Snapshot</a:t>
                      </a:r>
                    </a:p>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tx1"/>
                          </a:solidFill>
                          <a:latin typeface="Arial"/>
                          <a:ea typeface="Arial"/>
                          <a:cs typeface="Arial"/>
                          <a:sym typeface="Arial"/>
                        </a:rPr>
                        <a:t>(Advanced)</a:t>
                      </a:r>
                      <a:endParaRPr sz="1200" b="1" u="none" strike="noStrike" cap="none" dirty="0">
                        <a:solidFill>
                          <a:schemeClr val="tx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rgbClr val="00B0F0"/>
                          </a:solidFill>
                        </a:rPr>
                        <a:t>Data Lock</a:t>
                      </a:r>
                    </a:p>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tx1"/>
                          </a:solidFill>
                          <a:latin typeface="Arial"/>
                          <a:ea typeface="Arial"/>
                          <a:cs typeface="Arial"/>
                          <a:sym typeface="Arial"/>
                        </a:rPr>
                        <a:t>(Foundational)</a:t>
                      </a:r>
                      <a:endParaRPr sz="1200" b="1" u="none" strike="noStrike" cap="none" dirty="0">
                        <a:solidFill>
                          <a:schemeClr val="tx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67475">
                <a:tc>
                  <a:txBody>
                    <a:bodyPr/>
                    <a:lstStyle/>
                    <a:p>
                      <a:pPr marL="0" marR="0" lvl="0" indent="0" algn="ctr" defTabSz="914400" rtl="0" eaLnBrk="1" fontAlgn="auto" latinLnBrk="0" hangingPunct="1">
                        <a:lnSpc>
                          <a:spcPct val="150000"/>
                        </a:lnSpc>
                        <a:spcBef>
                          <a:spcPts val="0"/>
                        </a:spcBef>
                        <a:spcAft>
                          <a:spcPts val="0"/>
                        </a:spcAft>
                        <a:buClr>
                          <a:srgbClr val="000000"/>
                        </a:buClr>
                        <a:buSzPts val="1200"/>
                        <a:buFont typeface="Arial"/>
                        <a:buNone/>
                        <a:tabLst/>
                        <a:defRPr/>
                      </a:pPr>
                      <a:r>
                        <a:rPr lang="en-US" sz="1200" b="1" u="none" strike="noStrike" cap="none">
                          <a:solidFill>
                            <a:schemeClr val="dk1"/>
                          </a:solidFill>
                        </a:rPr>
                        <a:t>Endpoints (DT/LT)</a:t>
                      </a:r>
                      <a:endParaRPr lang="en-US"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67475">
                <a:tc>
                  <a:txBody>
                    <a:bodyPr/>
                    <a:lstStyle/>
                    <a:p>
                      <a:pPr marL="0" marR="0" lvl="0" indent="0" algn="ctr" rtl="0">
                        <a:lnSpc>
                          <a:spcPct val="150000"/>
                        </a:lnSpc>
                        <a:spcBef>
                          <a:spcPts val="0"/>
                        </a:spcBef>
                        <a:spcAft>
                          <a:spcPts val="0"/>
                        </a:spcAft>
                        <a:buClr>
                          <a:srgbClr val="000000"/>
                        </a:buClr>
                        <a:buSzPts val="1200"/>
                        <a:buFont typeface="Arial"/>
                        <a:buNone/>
                      </a:pPr>
                      <a:r>
                        <a:rPr lang="en-US" sz="1200" b="1" u="none" strike="noStrike" cap="none">
                          <a:solidFill>
                            <a:schemeClr val="dk1"/>
                          </a:solidFill>
                        </a:rPr>
                        <a:t>NAS</a:t>
                      </a:r>
                      <a:endParaRPr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67475">
                <a:tc>
                  <a:txBody>
                    <a:bodyPr/>
                    <a:lstStyle/>
                    <a:p>
                      <a:pPr marL="0" marR="0" lvl="0" indent="0" algn="ctr" defTabSz="914400" rtl="0" eaLnBrk="1" fontAlgn="auto" latinLnBrk="0" hangingPunct="1">
                        <a:lnSpc>
                          <a:spcPct val="150000"/>
                        </a:lnSpc>
                        <a:spcBef>
                          <a:spcPts val="0"/>
                        </a:spcBef>
                        <a:spcAft>
                          <a:spcPts val="0"/>
                        </a:spcAft>
                        <a:buClr>
                          <a:srgbClr val="000000"/>
                        </a:buClr>
                        <a:buSzPts val="1200"/>
                        <a:buFont typeface="Arial"/>
                        <a:buNone/>
                        <a:tabLst/>
                        <a:defRPr/>
                      </a:pPr>
                      <a:r>
                        <a:rPr lang="en-US" sz="1200" b="1" u="none" strike="noStrike" cap="none">
                          <a:solidFill>
                            <a:schemeClr val="dk1"/>
                          </a:solidFill>
                          <a:latin typeface="Arial"/>
                          <a:ea typeface="Arial"/>
                          <a:cs typeface="Arial"/>
                          <a:sym typeface="Arial"/>
                        </a:rPr>
                        <a:t>Windows &amp; Linux </a:t>
                      </a:r>
                      <a:r>
                        <a:rPr lang="en-US" sz="1200" b="1">
                          <a:solidFill>
                            <a:schemeClr val="dk1"/>
                          </a:solidFill>
                        </a:rPr>
                        <a:t>FS</a:t>
                      </a:r>
                      <a:endParaRPr lang="en-US"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67475">
                <a:tc>
                  <a:txBody>
                    <a:bodyPr/>
                    <a:lstStyle/>
                    <a:p>
                      <a:pPr marL="0" marR="0" lvl="0" indent="0" algn="ctr" rtl="0">
                        <a:lnSpc>
                          <a:spcPct val="150000"/>
                        </a:lnSpc>
                        <a:spcBef>
                          <a:spcPts val="0"/>
                        </a:spcBef>
                        <a:spcAft>
                          <a:spcPts val="0"/>
                        </a:spcAft>
                        <a:buClr>
                          <a:srgbClr val="000000"/>
                        </a:buClr>
                        <a:buSzPts val="1200"/>
                        <a:buFont typeface="Arial"/>
                        <a:buNone/>
                      </a:pPr>
                      <a:r>
                        <a:rPr lang="en-US" sz="1200" b="1" u="none" strike="noStrike" cap="none">
                          <a:solidFill>
                            <a:schemeClr val="dk1"/>
                          </a:solidFill>
                        </a:rPr>
                        <a:t>VMware VM Image</a:t>
                      </a:r>
                      <a:endParaRPr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b="0" u="none" strike="noStrike" cap="none">
                          <a:solidFill>
                            <a:srgbClr val="000000"/>
                          </a:solidFill>
                        </a:rPr>
                        <a:t>❌</a:t>
                      </a:r>
                      <a:endParaRPr sz="1200" b="0" i="0" u="none" strike="noStrike" cap="none">
                        <a:solidFill>
                          <a:srgbClr val="000000"/>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b="0" i="0" u="none" strike="noStrike" cap="none">
                        <a:solidFill>
                          <a:srgbClr val="000000"/>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67475">
                <a:tc>
                  <a:txBody>
                    <a:bodyPr/>
                    <a:lstStyle/>
                    <a:p>
                      <a:pPr marL="0" marR="0" lvl="0" indent="0" algn="ctr" rtl="0">
                        <a:lnSpc>
                          <a:spcPct val="150000"/>
                        </a:lnSpc>
                        <a:spcBef>
                          <a:spcPts val="0"/>
                        </a:spcBef>
                        <a:spcAft>
                          <a:spcPts val="0"/>
                        </a:spcAft>
                        <a:buClr>
                          <a:srgbClr val="000000"/>
                        </a:buClr>
                        <a:buSzPts val="1200"/>
                        <a:buFont typeface="Arial"/>
                        <a:buNone/>
                      </a:pPr>
                      <a:r>
                        <a:rPr lang="en-US" sz="1200" b="1" u="none" strike="noStrike" cap="none">
                          <a:solidFill>
                            <a:schemeClr val="dk1"/>
                          </a:solidFill>
                        </a:rPr>
                        <a:t>SQL / Oracle / SAP HANA</a:t>
                      </a:r>
                      <a:endParaRPr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  ✅ </a:t>
                      </a:r>
                      <a:r>
                        <a:rPr lang="en-US" sz="1200" u="none" strike="noStrike" cap="none">
                          <a:solidFill>
                            <a:schemeClr val="tx1"/>
                          </a:solidFill>
                        </a:rPr>
                        <a:t>*</a:t>
                      </a:r>
                      <a:endParaRPr sz="1200" u="none" strike="noStrike" cap="none">
                        <a:solidFill>
                          <a:schemeClr val="tx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67475">
                <a:tc>
                  <a:txBody>
                    <a:bodyPr/>
                    <a:lstStyle/>
                    <a:p>
                      <a:pPr marL="0" marR="0" lvl="0" indent="0" algn="ctr" rtl="0">
                        <a:lnSpc>
                          <a:spcPct val="150000"/>
                        </a:lnSpc>
                        <a:spcBef>
                          <a:spcPts val="0"/>
                        </a:spcBef>
                        <a:spcAft>
                          <a:spcPts val="0"/>
                        </a:spcAft>
                        <a:buClr>
                          <a:srgbClr val="000000"/>
                        </a:buClr>
                        <a:buSzPts val="1200"/>
                        <a:buFont typeface="Arial"/>
                        <a:buNone/>
                      </a:pPr>
                      <a:r>
                        <a:rPr lang="en-US" sz="1200" b="1" u="none" strike="noStrike" cap="none">
                          <a:solidFill>
                            <a:schemeClr val="dk1"/>
                          </a:solidFill>
                        </a:rPr>
                        <a:t>Hyper-V / Azure Stack / AHV</a:t>
                      </a:r>
                      <a:endParaRPr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367475">
                <a:tc>
                  <a:txBody>
                    <a:bodyPr/>
                    <a:lstStyle/>
                    <a:p>
                      <a:pPr marL="0" marR="0" lvl="0" indent="0" algn="ctr" defTabSz="914400" rtl="0" eaLnBrk="1" fontAlgn="auto" latinLnBrk="0" hangingPunct="1">
                        <a:lnSpc>
                          <a:spcPct val="150000"/>
                        </a:lnSpc>
                        <a:spcBef>
                          <a:spcPts val="0"/>
                        </a:spcBef>
                        <a:spcAft>
                          <a:spcPts val="0"/>
                        </a:spcAft>
                        <a:buClr>
                          <a:srgbClr val="000000"/>
                        </a:buClr>
                        <a:buSzPts val="1200"/>
                        <a:buFont typeface="Arial"/>
                        <a:buNone/>
                        <a:tabLst/>
                        <a:defRPr/>
                      </a:pPr>
                      <a:r>
                        <a:rPr lang="en-US" sz="1200" b="1" u="none" strike="noStrike" cap="none">
                          <a:solidFill>
                            <a:schemeClr val="dk1"/>
                          </a:solidFill>
                          <a:latin typeface="Arial"/>
                          <a:ea typeface="Arial"/>
                          <a:cs typeface="Arial"/>
                          <a:sym typeface="Arial"/>
                        </a:rPr>
                        <a:t>Google Workspace</a:t>
                      </a: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mn-lt"/>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mn-lt"/>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mn-lt"/>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b="0" i="0" u="none" strike="noStrike" cap="none">
                        <a:solidFill>
                          <a:srgbClr val="000000"/>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367475">
                <a:tc>
                  <a:txBody>
                    <a:bodyPr/>
                    <a:lstStyle/>
                    <a:p>
                      <a:pPr marL="0" marR="0" lvl="0" indent="0" algn="ctr" rtl="0">
                        <a:lnSpc>
                          <a:spcPct val="150000"/>
                        </a:lnSpc>
                        <a:spcBef>
                          <a:spcPts val="0"/>
                        </a:spcBef>
                        <a:spcAft>
                          <a:spcPts val="0"/>
                        </a:spcAft>
                        <a:buClr>
                          <a:srgbClr val="000000"/>
                        </a:buClr>
                        <a:buSzPts val="1200"/>
                        <a:buFont typeface="Arial"/>
                        <a:buNone/>
                      </a:pPr>
                      <a:r>
                        <a:rPr lang="en-US" sz="1200" b="1" u="none" strike="noStrike" cap="none">
                          <a:solidFill>
                            <a:schemeClr val="dk1"/>
                          </a:solidFill>
                        </a:rPr>
                        <a:t>Microsoft 365</a:t>
                      </a:r>
                      <a:endParaRPr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 **</a:t>
                      </a:r>
                      <a:endParaRPr lang="en-US"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endParaRPr lang="en-US"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 **</a:t>
                      </a:r>
                      <a:endParaRPr lang="en-US"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200" u="none" strike="noStrike" cap="none"/>
                        <a:t>✅</a:t>
                      </a:r>
                      <a:endParaRPr sz="1200" u="none" strike="noStrike" cap="none">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367475">
                <a:tc>
                  <a:txBody>
                    <a:bodyPr/>
                    <a:lstStyle/>
                    <a:p>
                      <a:pPr marL="0" marR="0" lvl="0" indent="0" algn="ctr" rtl="0">
                        <a:lnSpc>
                          <a:spcPct val="150000"/>
                        </a:lnSpc>
                        <a:spcBef>
                          <a:spcPts val="0"/>
                        </a:spcBef>
                        <a:spcAft>
                          <a:spcPts val="0"/>
                        </a:spcAft>
                        <a:buClr>
                          <a:srgbClr val="000000"/>
                        </a:buClr>
                        <a:buSzPts val="1200"/>
                        <a:buFont typeface="Arial"/>
                        <a:buNone/>
                      </a:pPr>
                      <a:r>
                        <a:rPr lang="en-US" sz="1200" b="1" u="none" strike="noStrike" cap="none">
                          <a:solidFill>
                            <a:schemeClr val="dk1"/>
                          </a:solidFill>
                          <a:latin typeface="Arial"/>
                          <a:ea typeface="Arial"/>
                          <a:cs typeface="Arial"/>
                          <a:sym typeface="Arial"/>
                        </a:rPr>
                        <a:t>Salesforce</a:t>
                      </a:r>
                      <a:endParaRPr sz="1200" b="1" u="none" strike="noStrike" cap="none">
                        <a:solidFill>
                          <a:schemeClr val="dk1"/>
                        </a:solidFill>
                        <a:latin typeface="Arial"/>
                        <a:ea typeface="Arial"/>
                        <a:cs typeface="Arial"/>
                        <a:sym typeface="Arial"/>
                      </a:endParaRPr>
                    </a:p>
                  </a:txBody>
                  <a:tcPr marL="63500" marR="63500" marT="63500" marB="63500" anchor="ctr">
                    <a:lnL w="9525" cap="flat" cmpd="sng">
                      <a:solidFill>
                        <a:schemeClr val="lt1"/>
                      </a:solidFill>
                      <a:prstDash val="solid"/>
                      <a:round/>
                      <a:headEnd type="none" w="sm" len="sm"/>
                      <a:tailEnd type="none" w="sm" len="sm"/>
                    </a:lnL>
                    <a:lnR w="9525" cap="flat" cmpd="sng" algn="ctr">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lgn="ctr">
                      <a:solidFill>
                        <a:schemeClr val="lt1"/>
                      </a:solidFill>
                      <a:prstDash val="solid"/>
                      <a:round/>
                      <a:headEnd type="none" w="sm" len="sm"/>
                      <a:tailEnd type="none" w="sm" len="sm"/>
                    </a:lnL>
                    <a:lnR w="9525" cap="flat" cmpd="sng" algn="ctr">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lgn="ctr">
                      <a:solidFill>
                        <a:schemeClr val="lt1"/>
                      </a:solidFill>
                      <a:prstDash val="solid"/>
                      <a:round/>
                      <a:headEnd type="none" w="sm" len="sm"/>
                      <a:tailEnd type="none" w="sm" len="sm"/>
                    </a:lnL>
                    <a:lnR w="9525" cap="flat" cmpd="sng" algn="ctr">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lgn="ctr">
                      <a:solidFill>
                        <a:schemeClr val="lt1"/>
                      </a:solidFill>
                      <a:prstDash val="solid"/>
                      <a:round/>
                      <a:headEnd type="none" w="sm" len="sm"/>
                      <a:tailEnd type="none" w="sm" len="sm"/>
                    </a:lnL>
                    <a:lnR w="9525" cap="flat" cmpd="sng" algn="ctr">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a:t>❌</a:t>
                      </a:r>
                      <a:endParaRPr lang="en-US" sz="1200" u="none" strike="noStrike" cap="none">
                        <a:latin typeface="Arial"/>
                        <a:ea typeface="Arial"/>
                        <a:cs typeface="Arial"/>
                        <a:sym typeface="Arial"/>
                      </a:endParaRPr>
                    </a:p>
                  </a:txBody>
                  <a:tcPr marL="63500" marR="63500" marT="63500" marB="63500" anchor="ctr">
                    <a:lnL w="9525" cap="flat" cmpd="sng" algn="ctr">
                      <a:solidFill>
                        <a:schemeClr val="lt1"/>
                      </a:solidFill>
                      <a:prstDash val="solid"/>
                      <a:round/>
                      <a:headEnd type="none" w="sm" len="sm"/>
                      <a:tailEnd type="none" w="sm" len="sm"/>
                    </a:lnL>
                    <a:lnR w="9525" cap="flat" cmpd="sng" algn="ctr">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lang="en-US" sz="1200" u="none" strike="noStrike" cap="none" dirty="0"/>
                        <a:t>❌</a:t>
                      </a:r>
                      <a:endParaRPr lang="en-US" sz="1200" u="none" strike="noStrike" cap="none" dirty="0">
                        <a:latin typeface="Arial"/>
                        <a:ea typeface="Arial"/>
                        <a:cs typeface="Arial"/>
                        <a:sym typeface="Arial"/>
                      </a:endParaRPr>
                    </a:p>
                  </a:txBody>
                  <a:tcPr marL="63500" marR="63500" marT="63500" marB="63500" anchor="ctr">
                    <a:lnL w="9525" cap="flat" cmpd="sng" algn="ctr">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2405089460"/>
                  </a:ext>
                </a:extLst>
              </a:tr>
            </a:tbl>
          </a:graphicData>
        </a:graphic>
      </p:graphicFrame>
      <p:sp>
        <p:nvSpPr>
          <p:cNvPr id="155" name="Google Shape;155;p41"/>
          <p:cNvSpPr txBox="1"/>
          <p:nvPr/>
        </p:nvSpPr>
        <p:spPr>
          <a:xfrm>
            <a:off x="200445" y="200457"/>
            <a:ext cx="8559800" cy="328800"/>
          </a:xfrm>
          <a:prstGeom prst="rect">
            <a:avLst/>
          </a:prstGeom>
          <a:noFill/>
          <a:ln>
            <a:noFill/>
          </a:ln>
        </p:spPr>
        <p:txBody>
          <a:bodyPr spcFirstLastPara="1" wrap="square" lIns="0" tIns="0" rIns="0" bIns="45700" anchor="t" anchorCtr="0">
            <a:noAutofit/>
          </a:bodyPr>
          <a:lstStyle/>
          <a:p>
            <a:pPr defTabSz="914378">
              <a:lnSpc>
                <a:spcPct val="90000"/>
              </a:lnSpc>
              <a:buClr>
                <a:srgbClr val="00447C"/>
              </a:buClr>
              <a:buSzPts val="1800"/>
              <a:defRPr/>
            </a:pPr>
            <a:r>
              <a:rPr lang="en-US" sz="2500" kern="0">
                <a:solidFill>
                  <a:srgbClr val="FFFFFF"/>
                </a:solidFill>
                <a:latin typeface="Arial"/>
                <a:ea typeface="Arial"/>
                <a:cs typeface="Arial"/>
                <a:sym typeface="Arial"/>
              </a:rPr>
              <a:t>Cyber Resiliency: Supported / Planned Workloads</a:t>
            </a:r>
            <a:endParaRPr sz="1400" kern="0">
              <a:solidFill>
                <a:srgbClr val="000000"/>
              </a:solidFill>
              <a:latin typeface="Arial"/>
              <a:ea typeface="Arial"/>
              <a:cs typeface="Arial"/>
              <a:sym typeface="Arial"/>
            </a:endParaRPr>
          </a:p>
        </p:txBody>
      </p:sp>
      <p:pic>
        <p:nvPicPr>
          <p:cNvPr id="2" name="Graphic 1" descr="Circle with left arrow outline">
            <a:extLst>
              <a:ext uri="{FF2B5EF4-FFF2-40B4-BE49-F238E27FC236}">
                <a16:creationId xmlns:a16="http://schemas.microsoft.com/office/drawing/2014/main" id="{78D2E153-3129-0373-840A-CADE2CCBFC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123" y="4775013"/>
            <a:ext cx="168030" cy="168030"/>
          </a:xfrm>
          <a:prstGeom prst="rect">
            <a:avLst/>
          </a:prstGeom>
        </p:spPr>
      </p:pic>
      <p:sp>
        <p:nvSpPr>
          <p:cNvPr id="3" name="TextBox 2">
            <a:extLst>
              <a:ext uri="{FF2B5EF4-FFF2-40B4-BE49-F238E27FC236}">
                <a16:creationId xmlns:a16="http://schemas.microsoft.com/office/drawing/2014/main" id="{2BEDEDE3-287F-798E-E66A-F74F448DC374}"/>
              </a:ext>
            </a:extLst>
          </p:cNvPr>
          <p:cNvSpPr txBox="1"/>
          <p:nvPr/>
        </p:nvSpPr>
        <p:spPr>
          <a:xfrm>
            <a:off x="2476781" y="4760198"/>
            <a:ext cx="1085554" cy="215444"/>
          </a:xfrm>
          <a:prstGeom prst="rect">
            <a:avLst/>
          </a:prstGeom>
          <a:noFill/>
        </p:spPr>
        <p:txBody>
          <a:bodyPr wrap="none" rtlCol="0">
            <a:spAutoFit/>
          </a:bodyPr>
          <a:lstStyle/>
          <a:p>
            <a:pPr defTabSz="914378">
              <a:buClr>
                <a:srgbClr val="000000"/>
              </a:buClr>
              <a:defRPr/>
            </a:pPr>
            <a:r>
              <a:rPr lang="en-US" sz="800" kern="0">
                <a:solidFill>
                  <a:srgbClr val="FFFFFF"/>
                </a:solidFill>
                <a:latin typeface="Arial"/>
                <a:cs typeface="Arial"/>
                <a:sym typeface="Arial"/>
              </a:rPr>
              <a:t>Under development</a:t>
            </a:r>
          </a:p>
        </p:txBody>
      </p:sp>
      <p:sp>
        <p:nvSpPr>
          <p:cNvPr id="4" name="TextBox 3">
            <a:extLst>
              <a:ext uri="{FF2B5EF4-FFF2-40B4-BE49-F238E27FC236}">
                <a16:creationId xmlns:a16="http://schemas.microsoft.com/office/drawing/2014/main" id="{8464ADC1-CAFE-2564-EC0C-0CC5199D407D}"/>
              </a:ext>
            </a:extLst>
          </p:cNvPr>
          <p:cNvSpPr txBox="1"/>
          <p:nvPr/>
        </p:nvSpPr>
        <p:spPr>
          <a:xfrm>
            <a:off x="1055198" y="4751306"/>
            <a:ext cx="885179" cy="215444"/>
          </a:xfrm>
          <a:prstGeom prst="rect">
            <a:avLst/>
          </a:prstGeom>
          <a:noFill/>
        </p:spPr>
        <p:txBody>
          <a:bodyPr wrap="none" rtlCol="0">
            <a:spAutoFit/>
          </a:bodyPr>
          <a:lstStyle/>
          <a:p>
            <a:pPr defTabSz="914378">
              <a:buClr>
                <a:srgbClr val="000000"/>
              </a:buClr>
              <a:defRPr/>
            </a:pPr>
            <a:r>
              <a:rPr lang="en-US" sz="800" kern="0">
                <a:solidFill>
                  <a:srgbClr val="FFFFFF"/>
                </a:solidFill>
                <a:latin typeface="Arial"/>
                <a:cs typeface="Arial"/>
                <a:sym typeface="Arial"/>
              </a:rPr>
              <a:t>Available today</a:t>
            </a:r>
          </a:p>
        </p:txBody>
      </p:sp>
      <p:sp>
        <p:nvSpPr>
          <p:cNvPr id="6" name="TextBox 5">
            <a:extLst>
              <a:ext uri="{FF2B5EF4-FFF2-40B4-BE49-F238E27FC236}">
                <a16:creationId xmlns:a16="http://schemas.microsoft.com/office/drawing/2014/main" id="{48E4F241-5E7C-AF9C-02CF-0152212E7739}"/>
              </a:ext>
            </a:extLst>
          </p:cNvPr>
          <p:cNvSpPr txBox="1"/>
          <p:nvPr/>
        </p:nvSpPr>
        <p:spPr>
          <a:xfrm>
            <a:off x="940638" y="4751307"/>
            <a:ext cx="211972" cy="253916"/>
          </a:xfrm>
          <a:prstGeom prst="rect">
            <a:avLst/>
          </a:prstGeom>
          <a:noFill/>
        </p:spPr>
        <p:txBody>
          <a:bodyPr wrap="square">
            <a:spAutoFit/>
          </a:bodyPr>
          <a:lstStyle/>
          <a:p>
            <a:pPr algn="ctr" defTabSz="914378">
              <a:buClr>
                <a:srgbClr val="000000"/>
              </a:buClr>
              <a:buSzPts val="1000"/>
              <a:defRPr/>
            </a:pPr>
            <a:r>
              <a:rPr lang="en-US" sz="1050" kern="0">
                <a:solidFill>
                  <a:srgbClr val="000000"/>
                </a:solidFill>
                <a:latin typeface="Arial"/>
                <a:cs typeface="Arial"/>
                <a:sym typeface="Arial"/>
              </a:rPr>
              <a:t>✅</a:t>
            </a:r>
            <a:endParaRPr lang="en-US" sz="1050" kern="0">
              <a:solidFill>
                <a:srgbClr val="000000"/>
              </a:solidFill>
              <a:latin typeface="Arial"/>
              <a:ea typeface="Arial"/>
              <a:cs typeface="Arial"/>
              <a:sym typeface="Arial"/>
            </a:endParaRPr>
          </a:p>
        </p:txBody>
      </p:sp>
      <p:sp>
        <p:nvSpPr>
          <p:cNvPr id="7" name="TextBox 6">
            <a:extLst>
              <a:ext uri="{FF2B5EF4-FFF2-40B4-BE49-F238E27FC236}">
                <a16:creationId xmlns:a16="http://schemas.microsoft.com/office/drawing/2014/main" id="{949DE5C3-EF04-6436-1C22-3750F66B1509}"/>
              </a:ext>
            </a:extLst>
          </p:cNvPr>
          <p:cNvSpPr txBox="1"/>
          <p:nvPr/>
        </p:nvSpPr>
        <p:spPr>
          <a:xfrm>
            <a:off x="4011680" y="4752187"/>
            <a:ext cx="780983" cy="215444"/>
          </a:xfrm>
          <a:prstGeom prst="rect">
            <a:avLst/>
          </a:prstGeom>
          <a:noFill/>
        </p:spPr>
        <p:txBody>
          <a:bodyPr wrap="none" rtlCol="0">
            <a:spAutoFit/>
          </a:bodyPr>
          <a:lstStyle/>
          <a:p>
            <a:pPr defTabSz="914378">
              <a:buClr>
                <a:srgbClr val="000000"/>
              </a:buClr>
              <a:defRPr/>
            </a:pPr>
            <a:r>
              <a:rPr lang="en-US" sz="800" kern="0">
                <a:solidFill>
                  <a:srgbClr val="FFFFFF"/>
                </a:solidFill>
                <a:latin typeface="Arial"/>
                <a:cs typeface="Arial"/>
                <a:sym typeface="Arial"/>
              </a:rPr>
              <a:t>Not available</a:t>
            </a:r>
          </a:p>
        </p:txBody>
      </p:sp>
      <p:sp>
        <p:nvSpPr>
          <p:cNvPr id="14" name="TextBox 13">
            <a:extLst>
              <a:ext uri="{FF2B5EF4-FFF2-40B4-BE49-F238E27FC236}">
                <a16:creationId xmlns:a16="http://schemas.microsoft.com/office/drawing/2014/main" id="{7DAC1C2C-D803-838E-EFA3-C9F85C9F5F3A}"/>
              </a:ext>
            </a:extLst>
          </p:cNvPr>
          <p:cNvSpPr txBox="1"/>
          <p:nvPr/>
        </p:nvSpPr>
        <p:spPr>
          <a:xfrm>
            <a:off x="3838325" y="4766696"/>
            <a:ext cx="211971" cy="246221"/>
          </a:xfrm>
          <a:prstGeom prst="rect">
            <a:avLst/>
          </a:prstGeom>
          <a:noFill/>
        </p:spPr>
        <p:txBody>
          <a:bodyPr wrap="square">
            <a:spAutoFit/>
          </a:bodyPr>
          <a:lstStyle/>
          <a:p>
            <a:pPr algn="ctr" defTabSz="914378">
              <a:buClr>
                <a:srgbClr val="000000"/>
              </a:buClr>
              <a:buSzPts val="1000"/>
              <a:defRPr/>
            </a:pPr>
            <a:r>
              <a:rPr lang="en-US" sz="1000" kern="0">
                <a:solidFill>
                  <a:srgbClr val="000000"/>
                </a:solidFill>
                <a:latin typeface="Arial"/>
                <a:cs typeface="Arial"/>
                <a:sym typeface="Arial"/>
              </a:rPr>
              <a:t>❌</a:t>
            </a:r>
            <a:endParaRPr lang="en-US" sz="1000" kern="0">
              <a:solidFill>
                <a:srgbClr val="000000"/>
              </a:solidFill>
              <a:latin typeface="Arial"/>
              <a:ea typeface="Arial"/>
              <a:cs typeface="Arial"/>
              <a:sym typeface="Arial"/>
            </a:endParaRPr>
          </a:p>
        </p:txBody>
      </p:sp>
      <p:sp>
        <p:nvSpPr>
          <p:cNvPr id="16" name="TextBox 15">
            <a:extLst>
              <a:ext uri="{FF2B5EF4-FFF2-40B4-BE49-F238E27FC236}">
                <a16:creationId xmlns:a16="http://schemas.microsoft.com/office/drawing/2014/main" id="{DE12242A-2360-1024-04D2-2813A6995C08}"/>
              </a:ext>
            </a:extLst>
          </p:cNvPr>
          <p:cNvSpPr txBox="1"/>
          <p:nvPr/>
        </p:nvSpPr>
        <p:spPr>
          <a:xfrm>
            <a:off x="5088154" y="4682056"/>
            <a:ext cx="2520242" cy="415498"/>
          </a:xfrm>
          <a:prstGeom prst="rect">
            <a:avLst/>
          </a:prstGeom>
          <a:noFill/>
        </p:spPr>
        <p:txBody>
          <a:bodyPr wrap="none" rtlCol="0">
            <a:spAutoFit/>
          </a:bodyPr>
          <a:lstStyle/>
          <a:p>
            <a:pPr defTabSz="1219139">
              <a:buClr>
                <a:srgbClr val="000000"/>
              </a:buClr>
              <a:defRPr/>
            </a:pPr>
            <a:r>
              <a:rPr lang="en-US" sz="700" kern="0" dirty="0">
                <a:solidFill>
                  <a:srgbClr val="FFFFFF"/>
                </a:solidFill>
                <a:latin typeface="Arial"/>
                <a:cs typeface="Arial"/>
                <a:sym typeface="Arial"/>
              </a:rPr>
              <a:t>* SAP HANA does not currently support Data Lock</a:t>
            </a:r>
          </a:p>
          <a:p>
            <a:pPr defTabSz="1219139">
              <a:buClr>
                <a:srgbClr val="000000"/>
              </a:buClr>
              <a:defRPr/>
            </a:pPr>
            <a:r>
              <a:rPr lang="en-US" sz="700" kern="0" dirty="0">
                <a:solidFill>
                  <a:srgbClr val="FFFFFF"/>
                </a:solidFill>
                <a:latin typeface="Arial"/>
                <a:cs typeface="Arial"/>
                <a:sym typeface="Arial"/>
              </a:rPr>
              <a:t>** Scheduled for August Cloud Pushes</a:t>
            </a:r>
          </a:p>
          <a:p>
            <a:pPr defTabSz="1219139">
              <a:buClr>
                <a:srgbClr val="000000"/>
              </a:buClr>
              <a:defRPr/>
            </a:pPr>
            <a:r>
              <a:rPr lang="en-US" sz="700" kern="0" dirty="0">
                <a:solidFill>
                  <a:srgbClr val="FFFFFF"/>
                </a:solidFill>
                <a:latin typeface="Arial"/>
                <a:cs typeface="Arial"/>
                <a:sym typeface="Arial"/>
              </a:rPr>
              <a:t>Ransomware Recovery Add-ons not available in GovCloud</a:t>
            </a:r>
          </a:p>
        </p:txBody>
      </p:sp>
      <p:pic>
        <p:nvPicPr>
          <p:cNvPr id="5" name="Graphic 4" descr="Circle with left arrow outline">
            <a:extLst>
              <a:ext uri="{FF2B5EF4-FFF2-40B4-BE49-F238E27FC236}">
                <a16:creationId xmlns:a16="http://schemas.microsoft.com/office/drawing/2014/main" id="{F0AAE43D-0F5C-1582-588E-2FAE137366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2162" y="3938048"/>
            <a:ext cx="282715" cy="282715"/>
          </a:xfrm>
          <a:prstGeom prst="rect">
            <a:avLst/>
          </a:prstGeom>
        </p:spPr>
      </p:pic>
    </p:spTree>
    <p:extLst>
      <p:ext uri="{BB962C8B-B14F-4D97-AF65-F5344CB8AC3E}">
        <p14:creationId xmlns:p14="http://schemas.microsoft.com/office/powerpoint/2010/main" val="142729044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Licensing</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pl-PL" sz="2400" b="0" i="0" u="none" strike="noStrike" kern="1200" cap="none" spc="0" normalizeH="0" baseline="0" noProof="0" dirty="0">
                <a:ln>
                  <a:noFill/>
                </a:ln>
                <a:solidFill>
                  <a:srgbClr val="444444"/>
                </a:solidFill>
                <a:effectLst/>
                <a:uLnTx/>
                <a:uFillTx/>
                <a:latin typeface="Arial"/>
                <a:ea typeface="+mn-ea"/>
                <a:cs typeface="+mn-cs"/>
              </a:rPr>
              <a:t>50GB / </a:t>
            </a:r>
            <a:r>
              <a:rPr kumimoji="0" lang="pl-PL" sz="2400" b="0" i="0" u="none" strike="noStrike" kern="1200" cap="none" spc="0" normalizeH="0" baseline="0" noProof="0" dirty="0" err="1">
                <a:ln>
                  <a:noFill/>
                </a:ln>
                <a:solidFill>
                  <a:srgbClr val="444444"/>
                </a:solidFill>
                <a:effectLst/>
                <a:uLnTx/>
                <a:uFillTx/>
                <a:latin typeface="Arial"/>
                <a:ea typeface="+mn-ea"/>
                <a:cs typeface="+mn-cs"/>
              </a:rPr>
              <a:t>user</a:t>
            </a:r>
            <a:endParaRPr kumimoji="0" lang="pl-PL" sz="2400" b="0" i="0" u="none" strike="noStrike" kern="1200" cap="none" spc="0" normalizeH="0" baseline="0" noProof="0" dirty="0">
              <a:ln>
                <a:noFill/>
              </a:ln>
              <a:solidFill>
                <a:srgbClr val="444444"/>
              </a:solidFill>
              <a:effectLst/>
              <a:uLnTx/>
              <a:uFillTx/>
              <a:latin typeface="Arial"/>
              <a:ea typeface="+mn-ea"/>
              <a:cs typeface="+mn-cs"/>
            </a:endParaRPr>
          </a:p>
          <a:p>
            <a:pPr lvl="0">
              <a:spcBef>
                <a:spcPts val="1800"/>
              </a:spcBef>
              <a:defRPr/>
            </a:pPr>
            <a:r>
              <a:rPr lang="pl-PL" sz="2400" dirty="0">
                <a:solidFill>
                  <a:srgbClr val="444444"/>
                </a:solidFill>
                <a:latin typeface="Arial"/>
              </a:rPr>
              <a:t>300GB / </a:t>
            </a:r>
            <a:r>
              <a:rPr lang="pl-PL" sz="2400" dirty="0" err="1">
                <a:solidFill>
                  <a:srgbClr val="444444"/>
                </a:solidFill>
                <a:latin typeface="Arial"/>
              </a:rPr>
              <a:t>user</a:t>
            </a:r>
            <a:endParaRPr lang="pl-PL" sz="2400" dirty="0">
              <a:solidFill>
                <a:srgbClr val="444444"/>
              </a:solidFill>
              <a:latin typeface="Arial"/>
            </a:endParaRPr>
          </a:p>
          <a:p>
            <a:pPr lvl="0">
              <a:spcBef>
                <a:spcPts val="1800"/>
              </a:spcBef>
              <a:defRPr/>
            </a:pPr>
            <a:r>
              <a:rPr kumimoji="0" lang="pl-PL" sz="2400" b="0" i="0" u="none" strike="noStrike" kern="1200" cap="none" spc="0" normalizeH="0" baseline="0" noProof="0" dirty="0">
                <a:ln>
                  <a:noFill/>
                </a:ln>
                <a:solidFill>
                  <a:srgbClr val="444444"/>
                </a:solidFill>
                <a:effectLst/>
                <a:uLnTx/>
                <a:uFillTx/>
                <a:latin typeface="Arial"/>
                <a:ea typeface="+mn-ea"/>
                <a:cs typeface="+mn-cs"/>
              </a:rPr>
              <a:t>10TB Storage </a:t>
            </a:r>
            <a:r>
              <a:rPr kumimoji="0" lang="pl-PL" sz="2400" b="0" i="0" u="none" strike="noStrike" kern="1200" cap="none" spc="0" normalizeH="0" baseline="0" noProof="0" dirty="0" err="1">
                <a:ln>
                  <a:noFill/>
                </a:ln>
                <a:solidFill>
                  <a:srgbClr val="444444"/>
                </a:solidFill>
                <a:effectLst/>
                <a:uLnTx/>
                <a:uFillTx/>
                <a:latin typeface="Arial"/>
                <a:ea typeface="+mn-ea"/>
                <a:cs typeface="+mn-cs"/>
              </a:rPr>
              <a:t>packs</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43333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Licensing</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err="1">
                <a:ln>
                  <a:noFill/>
                </a:ln>
                <a:solidFill>
                  <a:srgbClr val="444444"/>
                </a:solidFill>
                <a:effectLst/>
                <a:uLnTx/>
                <a:uFillTx/>
                <a:latin typeface="Arial"/>
                <a:ea typeface="+mn-ea"/>
                <a:cs typeface="+mn-cs"/>
              </a:rPr>
              <a:t>Preserved</a:t>
            </a:r>
            <a:r>
              <a:rPr kumimoji="0" lang="pl-PL" sz="2400" b="0" i="0" u="none" strike="noStrike" kern="1200" cap="none" spc="0" normalizeH="0" baseline="0" noProof="0" dirty="0">
                <a:ln>
                  <a:noFill/>
                </a:ln>
                <a:solidFill>
                  <a:srgbClr val="444444"/>
                </a:solidFill>
                <a:effectLst/>
                <a:uLnTx/>
                <a:uFillTx/>
                <a:latin typeface="Arial"/>
                <a:ea typeface="+mn-ea"/>
                <a:cs typeface="+mn-cs"/>
              </a:rPr>
              <a:t> </a:t>
            </a:r>
            <a:r>
              <a:rPr kumimoji="0" lang="pl-PL" sz="2400" b="0" i="0" u="none" strike="noStrike" kern="1200" cap="none" spc="0" normalizeH="0" baseline="0" noProof="0" dirty="0" err="1">
                <a:ln>
                  <a:noFill/>
                </a:ln>
                <a:solidFill>
                  <a:srgbClr val="444444"/>
                </a:solidFill>
                <a:effectLst/>
                <a:uLnTx/>
                <a:uFillTx/>
                <a:latin typeface="Arial"/>
                <a:ea typeface="+mn-ea"/>
                <a:cs typeface="+mn-cs"/>
              </a:rPr>
              <a:t>users</a:t>
            </a:r>
            <a:endParaRPr kumimoji="0" lang="pl-PL" sz="2400" b="0" i="0" u="none" strike="noStrike" kern="1200" cap="none" spc="0" normalizeH="0" baseline="0" noProof="0" dirty="0">
              <a:ln>
                <a:noFill/>
              </a:ln>
              <a:solidFill>
                <a:srgbClr val="444444"/>
              </a:solidFill>
              <a:effectLst/>
              <a:uLnTx/>
              <a:uFillTx/>
              <a:latin typeface="Arial"/>
              <a:ea typeface="+mn-ea"/>
              <a:cs typeface="+mn-cs"/>
            </a:endParaRPr>
          </a:p>
          <a:p>
            <a:pPr marL="514350" marR="0" lvl="1"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444444"/>
                </a:solidFill>
                <a:effectLst/>
                <a:uLnTx/>
                <a:uFillTx/>
                <a:latin typeface="Arial"/>
                <a:ea typeface="+mn-ea"/>
                <a:cs typeface="+mn-cs"/>
              </a:rPr>
              <a:t>10% </a:t>
            </a:r>
            <a:r>
              <a:rPr kumimoji="0" lang="pl-PL" sz="1800" b="0" i="0" u="none" strike="noStrike" kern="1200" cap="none" spc="0" normalizeH="0" baseline="0" noProof="0" dirty="0" err="1">
                <a:ln>
                  <a:noFill/>
                </a:ln>
                <a:solidFill>
                  <a:srgbClr val="444444"/>
                </a:solidFill>
                <a:effectLst/>
                <a:uLnTx/>
                <a:uFillTx/>
                <a:latin typeface="Arial"/>
                <a:ea typeface="+mn-ea"/>
                <a:cs typeface="+mn-cs"/>
              </a:rPr>
              <a:t>free</a:t>
            </a:r>
            <a:endParaRPr kumimoji="0" lang="pl-PL" sz="1800" b="0" i="0" u="none" strike="noStrike" kern="1200" cap="none" spc="0" normalizeH="0" baseline="0" noProof="0" dirty="0">
              <a:ln>
                <a:noFill/>
              </a:ln>
              <a:solidFill>
                <a:srgbClr val="444444"/>
              </a:solidFill>
              <a:effectLst/>
              <a:uLnTx/>
              <a:uFillTx/>
              <a:latin typeface="Arial"/>
              <a:ea typeface="+mn-ea"/>
              <a:cs typeface="+mn-cs"/>
            </a:endParaRPr>
          </a:p>
          <a:p>
            <a:pPr marL="514350" marR="0" lvl="1"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444444"/>
                </a:solidFill>
                <a:effectLst/>
                <a:uLnTx/>
                <a:uFillTx/>
                <a:latin typeface="Arial"/>
                <a:ea typeface="+mn-ea"/>
                <a:cs typeface="+mn-cs"/>
              </a:rPr>
              <a:t>Special </a:t>
            </a:r>
            <a:r>
              <a:rPr kumimoji="0" lang="pl-PL" sz="1800" b="0" i="0" u="none" strike="noStrike" kern="1200" cap="none" spc="0" normalizeH="0" baseline="0" noProof="0" dirty="0" err="1">
                <a:ln>
                  <a:noFill/>
                </a:ln>
                <a:solidFill>
                  <a:srgbClr val="444444"/>
                </a:solidFill>
                <a:effectLst/>
                <a:uLnTx/>
                <a:uFillTx/>
                <a:latin typeface="Arial"/>
                <a:ea typeface="+mn-ea"/>
                <a:cs typeface="+mn-cs"/>
              </a:rPr>
              <a:t>low</a:t>
            </a:r>
            <a:r>
              <a:rPr kumimoji="0" lang="pl-PL" sz="1800" b="0" i="0" u="none" strike="noStrike" kern="1200" cap="none" spc="0" normalizeH="0" baseline="0" noProof="0" dirty="0">
                <a:ln>
                  <a:noFill/>
                </a:ln>
                <a:solidFill>
                  <a:srgbClr val="444444"/>
                </a:solidFill>
                <a:effectLst/>
                <a:uLnTx/>
                <a:uFillTx/>
                <a:latin typeface="Arial"/>
                <a:ea typeface="+mn-ea"/>
                <a:cs typeface="+mn-cs"/>
              </a:rPr>
              <a:t> </a:t>
            </a:r>
            <a:r>
              <a:rPr kumimoji="0" lang="pl-PL" sz="1800" b="0" i="0" u="none" strike="noStrike" kern="1200" cap="none" spc="0" normalizeH="0" baseline="0" noProof="0" dirty="0" err="1">
                <a:ln>
                  <a:noFill/>
                </a:ln>
                <a:solidFill>
                  <a:srgbClr val="444444"/>
                </a:solidFill>
                <a:effectLst/>
                <a:uLnTx/>
                <a:uFillTx/>
                <a:latin typeface="Arial"/>
                <a:ea typeface="+mn-ea"/>
                <a:cs typeface="+mn-cs"/>
              </a:rPr>
              <a:t>price</a:t>
            </a:r>
            <a:r>
              <a:rPr kumimoji="0" lang="pl-PL" sz="1800" b="0" i="0" u="none" strike="noStrike" kern="1200" cap="none" spc="0" normalizeH="0" baseline="0" noProof="0" dirty="0">
                <a:ln>
                  <a:noFill/>
                </a:ln>
                <a:solidFill>
                  <a:srgbClr val="444444"/>
                </a:solidFill>
                <a:effectLst/>
                <a:uLnTx/>
                <a:uFillTx/>
                <a:latin typeface="Arial"/>
                <a:ea typeface="+mn-ea"/>
                <a:cs typeface="+mn-cs"/>
              </a:rPr>
              <a:t> for </a:t>
            </a:r>
            <a:r>
              <a:rPr kumimoji="0" lang="pl-PL" sz="1800" b="0" i="0" u="none" strike="noStrike" kern="1200" cap="none" spc="0" normalizeH="0" baseline="0" noProof="0" dirty="0" err="1">
                <a:ln>
                  <a:noFill/>
                </a:ln>
                <a:solidFill>
                  <a:srgbClr val="444444"/>
                </a:solidFill>
                <a:effectLst/>
                <a:uLnTx/>
                <a:uFillTx/>
                <a:latin typeface="Arial"/>
                <a:ea typeface="+mn-ea"/>
                <a:cs typeface="+mn-cs"/>
              </a:rPr>
              <a:t>additional</a:t>
            </a:r>
            <a:r>
              <a:rPr kumimoji="0" lang="pl-PL" sz="1800" b="0" i="0" u="none" strike="noStrike" kern="1200" cap="none" spc="0" normalizeH="0" baseline="0" noProof="0" dirty="0">
                <a:ln>
                  <a:noFill/>
                </a:ln>
                <a:solidFill>
                  <a:srgbClr val="444444"/>
                </a:solidFill>
                <a:effectLst/>
                <a:uLnTx/>
                <a:uFillTx/>
                <a:latin typeface="Arial"/>
                <a:ea typeface="+mn-ea"/>
                <a:cs typeface="+mn-cs"/>
              </a:rPr>
              <a:t> </a:t>
            </a:r>
            <a:r>
              <a:rPr kumimoji="0" lang="pl-PL" sz="1800" b="0" i="0" u="none" strike="noStrike" kern="1200" cap="none" spc="0" normalizeH="0" baseline="0" noProof="0" dirty="0" err="1">
                <a:ln>
                  <a:noFill/>
                </a:ln>
                <a:solidFill>
                  <a:srgbClr val="444444"/>
                </a:solidFill>
                <a:effectLst/>
                <a:uLnTx/>
                <a:uFillTx/>
                <a:latin typeface="Arial"/>
                <a:ea typeface="+mn-ea"/>
                <a:cs typeface="+mn-cs"/>
              </a:rPr>
              <a:t>ones</a:t>
            </a:r>
            <a:endParaRPr kumimoji="0" lang="pl-PL" sz="1800" b="0" i="0" u="none" strike="noStrike" kern="1200" cap="none" spc="0" normalizeH="0" baseline="0" noProof="0" dirty="0">
              <a:ln>
                <a:noFill/>
              </a:ln>
              <a:solidFill>
                <a:srgbClr val="444444"/>
              </a:solidFill>
              <a:effectLst/>
              <a:uLnTx/>
              <a:uFillTx/>
              <a:latin typeface="Arial"/>
              <a:ea typeface="+mn-ea"/>
              <a:cs typeface="+mn-cs"/>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pl-PL" sz="2400" b="0" i="0" u="none" strike="noStrike" kern="1200" cap="none" spc="0" normalizeH="0" baseline="0" noProof="0" dirty="0" err="1">
                <a:ln>
                  <a:noFill/>
                </a:ln>
                <a:solidFill>
                  <a:srgbClr val="444444"/>
                </a:solidFill>
                <a:effectLst/>
                <a:uLnTx/>
                <a:uFillTx/>
                <a:latin typeface="Arial"/>
                <a:ea typeface="+mn-ea"/>
                <a:cs typeface="+mn-cs"/>
              </a:rPr>
              <a:t>Shared</a:t>
            </a:r>
            <a:r>
              <a:rPr kumimoji="0" lang="pl-PL" sz="2400" b="0" i="0" u="none" strike="noStrike" kern="1200" cap="none" spc="0" normalizeH="0" baseline="0" noProof="0" dirty="0">
                <a:ln>
                  <a:noFill/>
                </a:ln>
                <a:solidFill>
                  <a:srgbClr val="444444"/>
                </a:solidFill>
                <a:effectLst/>
                <a:uLnTx/>
                <a:uFillTx/>
                <a:latin typeface="Arial"/>
                <a:ea typeface="+mn-ea"/>
                <a:cs typeface="+mn-cs"/>
              </a:rPr>
              <a:t> </a:t>
            </a:r>
            <a:r>
              <a:rPr kumimoji="0" lang="pl-PL" sz="2400" b="0" i="0" u="none" strike="noStrike" kern="1200" cap="none" spc="0" normalizeH="0" baseline="0" noProof="0" dirty="0" err="1">
                <a:ln>
                  <a:noFill/>
                </a:ln>
                <a:solidFill>
                  <a:srgbClr val="444444"/>
                </a:solidFill>
                <a:effectLst/>
                <a:uLnTx/>
                <a:uFillTx/>
                <a:latin typeface="Arial"/>
                <a:ea typeface="+mn-ea"/>
                <a:cs typeface="+mn-cs"/>
              </a:rPr>
              <a:t>mailboxes</a:t>
            </a:r>
            <a:endParaRPr kumimoji="0" lang="pl-PL" sz="2400" b="0" i="0" u="none" strike="noStrike" kern="1200" cap="none" spc="0" normalizeH="0" baseline="0" noProof="0" dirty="0">
              <a:ln>
                <a:noFill/>
              </a:ln>
              <a:solidFill>
                <a:srgbClr val="444444"/>
              </a:solidFill>
              <a:effectLst/>
              <a:uLnTx/>
              <a:uFillTx/>
              <a:latin typeface="Arial"/>
              <a:ea typeface="+mn-ea"/>
              <a:cs typeface="+mn-cs"/>
            </a:endParaRPr>
          </a:p>
          <a:p>
            <a:pPr marL="514350" marR="0" lvl="1"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pl-PL" sz="2100" b="0" i="0" u="none" strike="noStrike" kern="1200" cap="none" spc="0" normalizeH="0" baseline="0" noProof="0" dirty="0">
                <a:ln>
                  <a:noFill/>
                </a:ln>
                <a:solidFill>
                  <a:srgbClr val="444444"/>
                </a:solidFill>
                <a:effectLst/>
                <a:uLnTx/>
                <a:uFillTx/>
                <a:latin typeface="Arial"/>
                <a:ea typeface="+mn-ea"/>
                <a:cs typeface="+mn-cs"/>
              </a:rPr>
              <a:t>50% </a:t>
            </a:r>
            <a:r>
              <a:rPr kumimoji="0" lang="pl-PL" sz="2100" b="0" i="0" u="none" strike="noStrike" kern="1200" cap="none" spc="0" normalizeH="0" baseline="0" noProof="0" dirty="0" err="1">
                <a:ln>
                  <a:noFill/>
                </a:ln>
                <a:solidFill>
                  <a:srgbClr val="444444"/>
                </a:solidFill>
                <a:effectLst/>
                <a:uLnTx/>
                <a:uFillTx/>
                <a:latin typeface="Arial"/>
                <a:ea typeface="+mn-ea"/>
                <a:cs typeface="+mn-cs"/>
              </a:rPr>
              <a:t>free</a:t>
            </a:r>
            <a:endParaRPr kumimoji="0" lang="pl-PL" sz="2100" b="0" i="0" u="none" strike="noStrike" kern="1200" cap="none" spc="0" normalizeH="0" baseline="0" noProof="0" dirty="0">
              <a:ln>
                <a:noFill/>
              </a:ln>
              <a:solidFill>
                <a:srgbClr val="444444"/>
              </a:solidFill>
              <a:effectLst/>
              <a:uLnTx/>
              <a:uFillTx/>
              <a:latin typeface="Arial"/>
              <a:ea typeface="+mn-ea"/>
              <a:cs typeface="+mn-cs"/>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01150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4D11E9-2DBC-48E2-96CD-7EC4AA1F13B3}"/>
              </a:ext>
            </a:extLst>
          </p:cNvPr>
          <p:cNvSpPr txBox="1"/>
          <p:nvPr/>
        </p:nvSpPr>
        <p:spPr>
          <a:xfrm>
            <a:off x="107504" y="195486"/>
            <a:ext cx="8640960" cy="3016210"/>
          </a:xfrm>
          <a:prstGeom prst="rect">
            <a:avLst/>
          </a:prstGeom>
          <a:noFill/>
        </p:spPr>
        <p:txBody>
          <a:bodyPr wrap="square">
            <a:spAutoFit/>
          </a:bodyPr>
          <a:lstStyle/>
          <a:p>
            <a:pPr lvl="0"/>
            <a:r>
              <a:rPr lang="en-US" sz="1900" dirty="0">
                <a:effectLst/>
                <a:latin typeface="Calibri" panose="020F0502020204030204" pitchFamily="34" charset="0"/>
                <a:ea typeface="Times New Roman" panose="02020603050405020304" pitchFamily="18" charset="0"/>
              </a:rPr>
              <a:t>Premium subscriptions have no equivalent at </a:t>
            </a:r>
            <a:r>
              <a:rPr lang="pl-PL" sz="1900" dirty="0">
                <a:effectLst/>
                <a:latin typeface="Calibri" panose="020F0502020204030204" pitchFamily="34" charset="0"/>
                <a:ea typeface="Times New Roman" panose="02020603050405020304" pitchFamily="18" charset="0"/>
              </a:rPr>
              <a:t>market</a:t>
            </a:r>
            <a:r>
              <a:rPr lang="en-US" sz="1900" dirty="0">
                <a:effectLst/>
                <a:latin typeface="Calibri" panose="020F0502020204030204" pitchFamily="34" charset="0"/>
                <a:ea typeface="Times New Roman" panose="02020603050405020304" pitchFamily="18" charset="0"/>
              </a:rPr>
              <a:t>. Premium give</a:t>
            </a:r>
            <a:r>
              <a:rPr lang="pl-PL" sz="1900" dirty="0">
                <a:effectLst/>
                <a:latin typeface="Calibri" panose="020F0502020204030204" pitchFamily="34" charset="0"/>
                <a:ea typeface="Times New Roman" panose="02020603050405020304" pitchFamily="18" charset="0"/>
              </a:rPr>
              <a:t>s</a:t>
            </a:r>
            <a:r>
              <a:rPr lang="en-US" sz="1900" dirty="0">
                <a:effectLst/>
                <a:latin typeface="Calibri" panose="020F0502020204030204" pitchFamily="34" charset="0"/>
                <a:ea typeface="Times New Roman" panose="02020603050405020304" pitchFamily="18" charset="0"/>
              </a:rPr>
              <a:t> the following:</a:t>
            </a:r>
            <a:endParaRPr lang="en-US" sz="1900" dirty="0">
              <a:effectLst/>
              <a:latin typeface="Calibri" panose="020F0502020204030204" pitchFamily="34" charset="0"/>
              <a:ea typeface="DengXian" panose="020B0503020204020204" pitchFamily="2" charset="-122"/>
            </a:endParaRPr>
          </a:p>
          <a:p>
            <a:pPr marL="742950" lvl="1" indent="-285750">
              <a:buFont typeface="Courier New" panose="02070309020205020404" pitchFamily="49" charset="0"/>
              <a:buChar char="o"/>
            </a:pPr>
            <a:r>
              <a:rPr lang="en-US" sz="1900" dirty="0">
                <a:effectLst/>
                <a:latin typeface="Calibri" panose="020F0502020204030204" pitchFamily="34" charset="0"/>
                <a:ea typeface="Times New Roman" panose="02020603050405020304" pitchFamily="18" charset="0"/>
              </a:rPr>
              <a:t>Legal hold (data analysis and classification for legal purposes) usually customer need to pay an option with Microsoft Exchange plan to get this. </a:t>
            </a:r>
            <a:endParaRPr lang="en-US" sz="19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900" dirty="0">
                <a:effectLst/>
                <a:latin typeface="Calibri" panose="020F0502020204030204" pitchFamily="34" charset="0"/>
                <a:ea typeface="Times New Roman" panose="02020603050405020304" pitchFamily="18" charset="0"/>
              </a:rPr>
              <a:t>Federated search (cross search if you have also purchased the End Point solution)</a:t>
            </a:r>
            <a:endParaRPr lang="en-US" sz="19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900" dirty="0">
                <a:effectLst/>
                <a:latin typeface="Calibri" panose="020F0502020204030204" pitchFamily="34" charset="0"/>
                <a:ea typeface="Times New Roman" panose="02020603050405020304" pitchFamily="18" charset="0"/>
              </a:rPr>
              <a:t>Right to forget (ability to delete specific data form backups) (ex. GDPR rule) This last point is however questionable as the GDPR right to forget impacts production data, usually not emails. Companies usually do not store employee private data on Microsoft 365, and if they do, they should remove it from production, then backup would not copy them.</a:t>
            </a:r>
            <a:endParaRPr lang="en-US" sz="19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530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5A1E86D-556F-44B3-9659-DE7F922BBD05}"/>
              </a:ext>
            </a:extLst>
          </p:cNvPr>
          <p:cNvSpPr>
            <a:spLocks noGrp="1"/>
          </p:cNvSpPr>
          <p:nvPr>
            <p:ph type="title"/>
          </p:nvPr>
        </p:nvSpPr>
        <p:spPr>
          <a:xfrm>
            <a:off x="285750" y="228600"/>
            <a:ext cx="8572500" cy="387798"/>
          </a:xfrm>
        </p:spPr>
        <p:txBody>
          <a:bodyPr/>
          <a:lstStyle/>
          <a:p>
            <a:r>
              <a:rPr lang="pl-PL" dirty="0"/>
              <a:t>Licensing</a:t>
            </a:r>
            <a:r>
              <a:rPr lang="en-US" dirty="0"/>
              <a:t> - explanation</a:t>
            </a:r>
          </a:p>
        </p:txBody>
      </p:sp>
      <p:sp>
        <p:nvSpPr>
          <p:cNvPr id="5" name="Content Placeholder 5">
            <a:extLst>
              <a:ext uri="{FF2B5EF4-FFF2-40B4-BE49-F238E27FC236}">
                <a16:creationId xmlns:a16="http://schemas.microsoft.com/office/drawing/2014/main" id="{FA8A8B4B-819D-4515-AAC2-5B4245FDB5D5}"/>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a:solidFill>
                  <a:srgbClr val="444444"/>
                </a:solidFill>
              </a:rPr>
              <a:t>5</a:t>
            </a:r>
            <a:r>
              <a:rPr lang="en-US" sz="2400" dirty="0">
                <a:solidFill>
                  <a:srgbClr val="444444"/>
                </a:solidFill>
              </a:rPr>
              <a:t>0 Front End GB per </a:t>
            </a:r>
            <a:r>
              <a:rPr lang="en-US" sz="2400" dirty="0" err="1">
                <a:solidFill>
                  <a:srgbClr val="444444"/>
                </a:solidFill>
              </a:rPr>
              <a:t>inSync</a:t>
            </a:r>
            <a:r>
              <a:rPr lang="en-US" sz="2400" dirty="0">
                <a:solidFill>
                  <a:srgbClr val="444444"/>
                </a:solidFill>
              </a:rPr>
              <a:t> user (including M365, Google Workspace and Salesforce) is included.  </a:t>
            </a:r>
            <a:endParaRPr lang="pl-PL" sz="2400" dirty="0">
              <a:solidFill>
                <a:srgbClr val="444444"/>
              </a:solidFill>
            </a:endParaRPr>
          </a:p>
          <a:p>
            <a:pPr lvl="1">
              <a:spcBef>
                <a:spcPts val="1200"/>
              </a:spcBef>
              <a:defRPr/>
            </a:pPr>
            <a:r>
              <a:rPr lang="en-US" sz="2100" dirty="0">
                <a:solidFill>
                  <a:srgbClr val="444444"/>
                </a:solidFill>
              </a:rPr>
              <a:t>Capacity is shared and managed across all users.  </a:t>
            </a:r>
          </a:p>
          <a:p>
            <a:pPr lvl="1">
              <a:spcBef>
                <a:spcPts val="1200"/>
              </a:spcBef>
              <a:defRPr/>
            </a:pPr>
            <a:r>
              <a:rPr lang="en-US" sz="2100" dirty="0">
                <a:solidFill>
                  <a:srgbClr val="444444"/>
                </a:solidFill>
              </a:rPr>
              <a:t>For example: 1000 users would include </a:t>
            </a:r>
            <a:r>
              <a:rPr lang="pl-PL" sz="2100" dirty="0">
                <a:solidFill>
                  <a:srgbClr val="444444"/>
                </a:solidFill>
              </a:rPr>
              <a:t>5</a:t>
            </a:r>
            <a:r>
              <a:rPr lang="en-US" sz="2100" dirty="0">
                <a:solidFill>
                  <a:srgbClr val="444444"/>
                </a:solidFill>
              </a:rPr>
              <a:t>0</a:t>
            </a:r>
            <a:r>
              <a:rPr lang="pl-PL" sz="2100" dirty="0">
                <a:solidFill>
                  <a:srgbClr val="444444"/>
                </a:solidFill>
              </a:rPr>
              <a:t>TB</a:t>
            </a:r>
            <a:r>
              <a:rPr lang="en-US" sz="2100" dirty="0">
                <a:solidFill>
                  <a:srgbClr val="444444"/>
                </a:solidFill>
              </a:rPr>
              <a:t> Front End.</a:t>
            </a:r>
            <a:endParaRPr lang="pl-PL" sz="2100" dirty="0">
              <a:solidFill>
                <a:srgbClr val="444444"/>
              </a:solidFill>
            </a:endParaRPr>
          </a:p>
          <a:p>
            <a:pPr lvl="0">
              <a:spcBef>
                <a:spcPts val="2400"/>
              </a:spcBef>
              <a:defRPr/>
            </a:pPr>
            <a:r>
              <a:rPr lang="en-US" sz="2400" dirty="0">
                <a:solidFill>
                  <a:srgbClr val="444444"/>
                </a:solidFill>
              </a:rPr>
              <a:t>50 Front End GB per </a:t>
            </a:r>
            <a:r>
              <a:rPr lang="en-US" sz="2400" dirty="0" err="1">
                <a:solidFill>
                  <a:srgbClr val="444444"/>
                </a:solidFill>
              </a:rPr>
              <a:t>inSync</a:t>
            </a:r>
            <a:r>
              <a:rPr lang="en-US" sz="2400" dirty="0">
                <a:solidFill>
                  <a:srgbClr val="444444"/>
                </a:solidFill>
              </a:rPr>
              <a:t> Endpoint user is included.  </a:t>
            </a:r>
          </a:p>
          <a:p>
            <a:pPr lvl="1">
              <a:spcBef>
                <a:spcPts val="1200"/>
              </a:spcBef>
              <a:defRPr/>
            </a:pPr>
            <a:r>
              <a:rPr lang="en-US" sz="2100" dirty="0">
                <a:solidFill>
                  <a:srgbClr val="444444"/>
                </a:solidFill>
              </a:rPr>
              <a:t>User capacity is for all user devices.  User can protect unlimited devices. </a:t>
            </a:r>
          </a:p>
          <a:p>
            <a:pPr lvl="1">
              <a:spcBef>
                <a:spcPts val="1200"/>
              </a:spcBef>
              <a:defRPr/>
            </a:pPr>
            <a:r>
              <a:rPr lang="en-US" sz="2100" dirty="0">
                <a:solidFill>
                  <a:srgbClr val="444444"/>
                </a:solidFill>
              </a:rPr>
              <a:t>Capacity is shared and managed across all users.  For example, 1000 users would include 50 </a:t>
            </a:r>
            <a:r>
              <a:rPr lang="pl-PL" sz="2100" dirty="0">
                <a:solidFill>
                  <a:srgbClr val="444444"/>
                </a:solidFill>
              </a:rPr>
              <a:t>TB </a:t>
            </a:r>
            <a:r>
              <a:rPr lang="en-US" sz="2100" dirty="0">
                <a:solidFill>
                  <a:srgbClr val="444444"/>
                </a:solidFill>
              </a:rPr>
              <a:t>Front </a:t>
            </a:r>
            <a:r>
              <a:rPr lang="en-US" sz="2100" dirty="0" err="1">
                <a:solidFill>
                  <a:srgbClr val="444444"/>
                </a:solidFill>
              </a:rPr>
              <a:t>En</a:t>
            </a:r>
            <a:endParaRPr lang="en-US" sz="2100" dirty="0">
              <a:solidFill>
                <a:srgbClr val="444444"/>
              </a:solidFill>
            </a:endParaRPr>
          </a:p>
        </p:txBody>
      </p:sp>
    </p:spTree>
    <p:extLst>
      <p:ext uri="{BB962C8B-B14F-4D97-AF65-F5344CB8AC3E}">
        <p14:creationId xmlns:p14="http://schemas.microsoft.com/office/powerpoint/2010/main" val="177156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5A1E86D-556F-44B3-9659-DE7F922BBD05}"/>
              </a:ext>
            </a:extLst>
          </p:cNvPr>
          <p:cNvSpPr>
            <a:spLocks noGrp="1"/>
          </p:cNvSpPr>
          <p:nvPr>
            <p:ph type="title"/>
          </p:nvPr>
        </p:nvSpPr>
        <p:spPr>
          <a:xfrm>
            <a:off x="285750" y="228600"/>
            <a:ext cx="8572500" cy="387798"/>
          </a:xfrm>
        </p:spPr>
        <p:txBody>
          <a:bodyPr/>
          <a:lstStyle/>
          <a:p>
            <a:r>
              <a:rPr lang="en-US"/>
              <a:t>Licensing - explanation</a:t>
            </a:r>
          </a:p>
        </p:txBody>
      </p:sp>
      <p:sp>
        <p:nvSpPr>
          <p:cNvPr id="5" name="Content Placeholder 5">
            <a:extLst>
              <a:ext uri="{FF2B5EF4-FFF2-40B4-BE49-F238E27FC236}">
                <a16:creationId xmlns:a16="http://schemas.microsoft.com/office/drawing/2014/main" id="{FA8A8B4B-819D-4515-AAC2-5B4245FDB5D5}"/>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a:solidFill>
                  <a:srgbClr val="444444"/>
                </a:solidFill>
              </a:rPr>
              <a:t>We as Customer, we see all capacity of all workloads and we can share tchem as we want across users</a:t>
            </a:r>
            <a:endParaRPr lang="en-US" sz="2100">
              <a:solidFill>
                <a:srgbClr val="444444"/>
              </a:solidFill>
            </a:endParaRPr>
          </a:p>
        </p:txBody>
      </p:sp>
    </p:spTree>
    <p:extLst>
      <p:ext uri="{BB962C8B-B14F-4D97-AF65-F5344CB8AC3E}">
        <p14:creationId xmlns:p14="http://schemas.microsoft.com/office/powerpoint/2010/main" val="278892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B9D49BD-4035-4657-BEE3-59F4497F1FD2}"/>
              </a:ext>
            </a:extLst>
          </p:cNvPr>
          <p:cNvSpPr>
            <a:spLocks noGrp="1"/>
          </p:cNvSpPr>
          <p:nvPr>
            <p:ph type="title"/>
          </p:nvPr>
        </p:nvSpPr>
        <p:spPr>
          <a:xfrm>
            <a:off x="285750" y="228600"/>
            <a:ext cx="8572500" cy="387798"/>
          </a:xfrm>
        </p:spPr>
        <p:txBody>
          <a:bodyPr/>
          <a:lstStyle/>
          <a:p>
            <a:r>
              <a:rPr lang="en-US" dirty="0"/>
              <a:t>Average storage usage</a:t>
            </a:r>
          </a:p>
        </p:txBody>
      </p:sp>
      <p:sp>
        <p:nvSpPr>
          <p:cNvPr id="7" name="Content Placeholder 5">
            <a:extLst>
              <a:ext uri="{FF2B5EF4-FFF2-40B4-BE49-F238E27FC236}">
                <a16:creationId xmlns:a16="http://schemas.microsoft.com/office/drawing/2014/main" id="{1B739B78-8CAF-41A8-BFB2-7F2EA37EA35E}"/>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rPr>
              <a:t>For Cloud Apps average storage usage is less than 10GB per user</a:t>
            </a:r>
            <a:endParaRPr lang="en-US" sz="2100" dirty="0">
              <a:solidFill>
                <a:srgbClr val="444444"/>
              </a:solidFill>
            </a:endParaRPr>
          </a:p>
        </p:txBody>
      </p:sp>
    </p:spTree>
    <p:extLst>
      <p:ext uri="{BB962C8B-B14F-4D97-AF65-F5344CB8AC3E}">
        <p14:creationId xmlns:p14="http://schemas.microsoft.com/office/powerpoint/2010/main" val="377489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APEX Backup Services?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Do nothing – just backup</a:t>
            </a:r>
          </a:p>
          <a:p>
            <a:pPr lvl="0">
              <a:spcBef>
                <a:spcPts val="1800"/>
              </a:spcBef>
              <a:defRPr/>
            </a:pPr>
            <a:r>
              <a:rPr lang="en-US" sz="2400" dirty="0">
                <a:solidFill>
                  <a:srgbClr val="444444"/>
                </a:solidFill>
                <a:latin typeface="Arial"/>
              </a:rPr>
              <a:t>Eliminate all not necessary cost</a:t>
            </a:r>
          </a:p>
          <a:p>
            <a:pPr lvl="0">
              <a:spcBef>
                <a:spcPts val="1800"/>
              </a:spcBef>
              <a:defRPr/>
            </a:pPr>
            <a:r>
              <a:rPr lang="en-US" sz="2400" dirty="0">
                <a:solidFill>
                  <a:srgbClr val="444444"/>
                </a:solidFill>
                <a:latin typeface="Arial"/>
              </a:rPr>
              <a:t>Make it simple</a:t>
            </a:r>
          </a:p>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Pay for what you use</a:t>
            </a:r>
          </a:p>
          <a:p>
            <a:pPr lvl="0">
              <a:spcBef>
                <a:spcPts val="1800"/>
              </a:spcBef>
              <a:defRPr/>
            </a:pPr>
            <a:r>
              <a:rPr lang="en-US" sz="2400" dirty="0">
                <a:solidFill>
                  <a:srgbClr val="444444"/>
                </a:solidFill>
                <a:latin typeface="Arial"/>
              </a:rPr>
              <a:t>Scalability? Why do we talk about</a:t>
            </a:r>
          </a:p>
          <a:p>
            <a:pPr lvl="1">
              <a:spcBef>
                <a:spcPts val="1800"/>
              </a:spcBef>
              <a:defRPr/>
            </a:pPr>
            <a:r>
              <a:rPr kumimoji="0" lang="en-US" sz="2100" b="0" i="0" u="none" strike="noStrike" kern="1200" cap="none" spc="0" normalizeH="0" baseline="0" noProof="0" dirty="0">
                <a:ln>
                  <a:noFill/>
                </a:ln>
                <a:solidFill>
                  <a:srgbClr val="444444"/>
                </a:solidFill>
                <a:effectLst/>
                <a:uLnTx/>
                <a:uFillTx/>
                <a:latin typeface="Arial"/>
                <a:ea typeface="+mn-ea"/>
                <a:cs typeface="+mn-cs"/>
              </a:rPr>
              <a:t>New user?</a:t>
            </a:r>
          </a:p>
          <a:p>
            <a:pPr lvl="1">
              <a:spcBef>
                <a:spcPts val="1800"/>
              </a:spcBef>
              <a:defRPr/>
            </a:pPr>
            <a:r>
              <a:rPr kumimoji="0" lang="en-US" sz="2100" b="0" i="0" u="none" strike="noStrike" kern="1200" cap="none" spc="0" normalizeH="0" baseline="0" noProof="0" dirty="0">
                <a:ln>
                  <a:noFill/>
                </a:ln>
                <a:solidFill>
                  <a:srgbClr val="444444"/>
                </a:solidFill>
                <a:effectLst/>
                <a:uLnTx/>
                <a:uFillTx/>
                <a:latin typeface="Arial"/>
                <a:ea typeface="+mn-ea"/>
                <a:cs typeface="+mn-cs"/>
              </a:rPr>
              <a:t>10 000 new employees?</a:t>
            </a:r>
          </a:p>
          <a:p>
            <a:pPr lvl="1">
              <a:spcBef>
                <a:spcPts val="1800"/>
              </a:spcBef>
              <a:defRPr/>
            </a:pPr>
            <a:r>
              <a:rPr lang="en-US" sz="2100" dirty="0">
                <a:solidFill>
                  <a:srgbClr val="444444"/>
                </a:solidFill>
                <a:latin typeface="Arial"/>
              </a:rPr>
              <a:t>Immediately</a:t>
            </a:r>
            <a:endParaRPr kumimoji="0" lang="en-US" sz="21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411444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en-US" sz="4800" dirty="0"/>
              <a:t>Sensitive data</a:t>
            </a:r>
            <a:br>
              <a:rPr lang="en-US" sz="4800" dirty="0"/>
            </a:br>
            <a:r>
              <a:rPr lang="en-US" sz="4800" dirty="0">
                <a:solidFill>
                  <a:srgbClr val="FFFF00"/>
                </a:solidFill>
              </a:rPr>
              <a:t>Compliance</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22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B9D49BD-4035-4657-BEE3-59F4497F1FD2}"/>
              </a:ext>
            </a:extLst>
          </p:cNvPr>
          <p:cNvSpPr>
            <a:spLocks noGrp="1"/>
          </p:cNvSpPr>
          <p:nvPr>
            <p:ph type="title"/>
          </p:nvPr>
        </p:nvSpPr>
        <p:spPr>
          <a:xfrm>
            <a:off x="285750" y="228600"/>
            <a:ext cx="8572500" cy="387798"/>
          </a:xfrm>
        </p:spPr>
        <p:txBody>
          <a:bodyPr/>
          <a:lstStyle/>
          <a:p>
            <a:r>
              <a:rPr lang="en-US" dirty="0"/>
              <a:t>Compliance</a:t>
            </a:r>
          </a:p>
        </p:txBody>
      </p:sp>
      <p:sp>
        <p:nvSpPr>
          <p:cNvPr id="7" name="Content Placeholder 5">
            <a:extLst>
              <a:ext uri="{FF2B5EF4-FFF2-40B4-BE49-F238E27FC236}">
                <a16:creationId xmlns:a16="http://schemas.microsoft.com/office/drawing/2014/main" id="{1B739B78-8CAF-41A8-BFB2-7F2EA37EA35E}"/>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rPr>
              <a:t>Defines sensitive data </a:t>
            </a:r>
          </a:p>
          <a:p>
            <a:pPr lvl="0">
              <a:spcBef>
                <a:spcPts val="1800"/>
              </a:spcBef>
              <a:defRPr/>
            </a:pPr>
            <a:r>
              <a:rPr lang="en-US" sz="2400" dirty="0">
                <a:solidFill>
                  <a:srgbClr val="444444"/>
                </a:solidFill>
              </a:rPr>
              <a:t>Scans user data for compliance violations or risks of violations.</a:t>
            </a:r>
          </a:p>
          <a:p>
            <a:pPr lvl="0">
              <a:spcBef>
                <a:spcPts val="1800"/>
              </a:spcBef>
              <a:defRPr/>
            </a:pPr>
            <a:r>
              <a:rPr lang="en-US" sz="2400" dirty="0">
                <a:solidFill>
                  <a:srgbClr val="444444"/>
                </a:solidFill>
              </a:rPr>
              <a:t>Locates end-user data that has violated a compliance policy</a:t>
            </a:r>
          </a:p>
          <a:p>
            <a:pPr lvl="0">
              <a:spcBef>
                <a:spcPts val="1800"/>
              </a:spcBef>
              <a:defRPr/>
            </a:pPr>
            <a:r>
              <a:rPr lang="en-US" sz="2400" dirty="0">
                <a:solidFill>
                  <a:srgbClr val="444444"/>
                </a:solidFill>
              </a:rPr>
              <a:t>Generate a non-compliance report</a:t>
            </a:r>
          </a:p>
          <a:p>
            <a:pPr lvl="1">
              <a:spcBef>
                <a:spcPts val="1800"/>
              </a:spcBef>
              <a:defRPr/>
            </a:pPr>
            <a:r>
              <a:rPr lang="en-US" sz="2100" dirty="0">
                <a:solidFill>
                  <a:srgbClr val="444444"/>
                </a:solidFill>
              </a:rPr>
              <a:t>Which regulations has been broken</a:t>
            </a:r>
          </a:p>
        </p:txBody>
      </p:sp>
    </p:spTree>
    <p:extLst>
      <p:ext uri="{BB962C8B-B14F-4D97-AF65-F5344CB8AC3E}">
        <p14:creationId xmlns:p14="http://schemas.microsoft.com/office/powerpoint/2010/main" val="33724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FA947-CA29-28B5-3935-D53B96F6FC0D}"/>
              </a:ext>
            </a:extLst>
          </p:cNvPr>
          <p:cNvPicPr>
            <a:picLocks noChangeAspect="1"/>
          </p:cNvPicPr>
          <p:nvPr/>
        </p:nvPicPr>
        <p:blipFill>
          <a:blip r:embed="rId2"/>
          <a:stretch>
            <a:fillRect/>
          </a:stretch>
        </p:blipFill>
        <p:spPr>
          <a:xfrm>
            <a:off x="1251397" y="0"/>
            <a:ext cx="6641206" cy="5143500"/>
          </a:xfrm>
          <a:prstGeom prst="rect">
            <a:avLst/>
          </a:prstGeom>
        </p:spPr>
      </p:pic>
    </p:spTree>
    <p:extLst>
      <p:ext uri="{BB962C8B-B14F-4D97-AF65-F5344CB8AC3E}">
        <p14:creationId xmlns:p14="http://schemas.microsoft.com/office/powerpoint/2010/main" val="26830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83195-252F-137D-31A9-7BEBC41F92F2}"/>
              </a:ext>
            </a:extLst>
          </p:cNvPr>
          <p:cNvPicPr>
            <a:picLocks noChangeAspect="1"/>
          </p:cNvPicPr>
          <p:nvPr/>
        </p:nvPicPr>
        <p:blipFill>
          <a:blip r:embed="rId2"/>
          <a:stretch>
            <a:fillRect/>
          </a:stretch>
        </p:blipFill>
        <p:spPr>
          <a:xfrm>
            <a:off x="1338239" y="540529"/>
            <a:ext cx="6467522" cy="4062442"/>
          </a:xfrm>
          <a:prstGeom prst="rect">
            <a:avLst/>
          </a:prstGeom>
        </p:spPr>
      </p:pic>
    </p:spTree>
    <p:extLst>
      <p:ext uri="{BB962C8B-B14F-4D97-AF65-F5344CB8AC3E}">
        <p14:creationId xmlns:p14="http://schemas.microsoft.com/office/powerpoint/2010/main" val="8624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33AC4-73E7-BD02-6D98-1396D2857B84}"/>
              </a:ext>
            </a:extLst>
          </p:cNvPr>
          <p:cNvPicPr>
            <a:picLocks noChangeAspect="1"/>
          </p:cNvPicPr>
          <p:nvPr/>
        </p:nvPicPr>
        <p:blipFill>
          <a:blip r:embed="rId2"/>
          <a:stretch>
            <a:fillRect/>
          </a:stretch>
        </p:blipFill>
        <p:spPr>
          <a:xfrm>
            <a:off x="395536" y="483518"/>
            <a:ext cx="8150841" cy="2088232"/>
          </a:xfrm>
          <a:prstGeom prst="rect">
            <a:avLst/>
          </a:prstGeom>
        </p:spPr>
      </p:pic>
    </p:spTree>
    <p:extLst>
      <p:ext uri="{BB962C8B-B14F-4D97-AF65-F5344CB8AC3E}">
        <p14:creationId xmlns:p14="http://schemas.microsoft.com/office/powerpoint/2010/main" val="239301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CD3870-D6A0-DC3F-EAA4-E75FD8E81ACF}"/>
              </a:ext>
            </a:extLst>
          </p:cNvPr>
          <p:cNvPicPr>
            <a:picLocks noChangeAspect="1"/>
          </p:cNvPicPr>
          <p:nvPr/>
        </p:nvPicPr>
        <p:blipFill>
          <a:blip r:embed="rId2"/>
          <a:stretch>
            <a:fillRect/>
          </a:stretch>
        </p:blipFill>
        <p:spPr>
          <a:xfrm>
            <a:off x="395535" y="123478"/>
            <a:ext cx="7932985" cy="4392488"/>
          </a:xfrm>
          <a:prstGeom prst="rect">
            <a:avLst/>
          </a:prstGeom>
        </p:spPr>
      </p:pic>
    </p:spTree>
    <p:extLst>
      <p:ext uri="{BB962C8B-B14F-4D97-AF65-F5344CB8AC3E}">
        <p14:creationId xmlns:p14="http://schemas.microsoft.com/office/powerpoint/2010/main" val="234460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E07709-6F59-1F13-7042-8D3A7861FFB7}"/>
              </a:ext>
            </a:extLst>
          </p:cNvPr>
          <p:cNvPicPr>
            <a:picLocks noChangeAspect="1"/>
          </p:cNvPicPr>
          <p:nvPr/>
        </p:nvPicPr>
        <p:blipFill>
          <a:blip r:embed="rId2"/>
          <a:stretch>
            <a:fillRect/>
          </a:stretch>
        </p:blipFill>
        <p:spPr>
          <a:xfrm>
            <a:off x="467544" y="195486"/>
            <a:ext cx="7716389" cy="4392488"/>
          </a:xfrm>
          <a:prstGeom prst="rect">
            <a:avLst/>
          </a:prstGeom>
        </p:spPr>
      </p:pic>
    </p:spTree>
    <p:extLst>
      <p:ext uri="{BB962C8B-B14F-4D97-AF65-F5344CB8AC3E}">
        <p14:creationId xmlns:p14="http://schemas.microsoft.com/office/powerpoint/2010/main" val="243871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7DDC9-158C-1D98-A022-BEED8EE8E91D}"/>
              </a:ext>
            </a:extLst>
          </p:cNvPr>
          <p:cNvPicPr>
            <a:picLocks noChangeAspect="1"/>
          </p:cNvPicPr>
          <p:nvPr/>
        </p:nvPicPr>
        <p:blipFill>
          <a:blip r:embed="rId2"/>
          <a:stretch>
            <a:fillRect/>
          </a:stretch>
        </p:blipFill>
        <p:spPr>
          <a:xfrm>
            <a:off x="395536" y="51470"/>
            <a:ext cx="8473342" cy="4248472"/>
          </a:xfrm>
          <a:prstGeom prst="rect">
            <a:avLst/>
          </a:prstGeom>
        </p:spPr>
      </p:pic>
    </p:spTree>
    <p:extLst>
      <p:ext uri="{BB962C8B-B14F-4D97-AF65-F5344CB8AC3E}">
        <p14:creationId xmlns:p14="http://schemas.microsoft.com/office/powerpoint/2010/main" val="17182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670F1-9CF0-95F0-7D09-968033324F3D}"/>
              </a:ext>
            </a:extLst>
          </p:cNvPr>
          <p:cNvPicPr>
            <a:picLocks noChangeAspect="1"/>
          </p:cNvPicPr>
          <p:nvPr/>
        </p:nvPicPr>
        <p:blipFill>
          <a:blip r:embed="rId2"/>
          <a:stretch>
            <a:fillRect/>
          </a:stretch>
        </p:blipFill>
        <p:spPr>
          <a:xfrm>
            <a:off x="2627784" y="267494"/>
            <a:ext cx="6041563" cy="4324000"/>
          </a:xfrm>
          <a:prstGeom prst="rect">
            <a:avLst/>
          </a:prstGeom>
        </p:spPr>
      </p:pic>
      <p:sp>
        <p:nvSpPr>
          <p:cNvPr id="5" name="TextBox 4">
            <a:extLst>
              <a:ext uri="{FF2B5EF4-FFF2-40B4-BE49-F238E27FC236}">
                <a16:creationId xmlns:a16="http://schemas.microsoft.com/office/drawing/2014/main" id="{F5D70544-3F72-85F9-7DF4-F00DE59D57A4}"/>
              </a:ext>
            </a:extLst>
          </p:cNvPr>
          <p:cNvSpPr txBox="1"/>
          <p:nvPr/>
        </p:nvSpPr>
        <p:spPr>
          <a:xfrm>
            <a:off x="378248" y="1419622"/>
            <a:ext cx="948979" cy="276999"/>
          </a:xfrm>
          <a:prstGeom prst="rect">
            <a:avLst/>
          </a:prstGeom>
          <a:noFill/>
        </p:spPr>
        <p:txBody>
          <a:bodyPr wrap="none" lIns="0" tIns="0" rIns="0" bIns="0" rtlCol="0">
            <a:spAutoFit/>
          </a:bodyPr>
          <a:lstStyle/>
          <a:p>
            <a:pPr algn="ctr"/>
            <a:r>
              <a:rPr lang="pl-PL" sz="1800" dirty="0" err="1"/>
              <a:t>WhiteList</a:t>
            </a:r>
            <a:endParaRPr lang="en-US" sz="1800" dirty="0"/>
          </a:p>
        </p:txBody>
      </p:sp>
    </p:spTree>
    <p:extLst>
      <p:ext uri="{BB962C8B-B14F-4D97-AF65-F5344CB8AC3E}">
        <p14:creationId xmlns:p14="http://schemas.microsoft.com/office/powerpoint/2010/main" val="362586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BBC05-C95A-3C5E-C883-B24A72A9C887}"/>
              </a:ext>
            </a:extLst>
          </p:cNvPr>
          <p:cNvPicPr>
            <a:picLocks noChangeAspect="1"/>
          </p:cNvPicPr>
          <p:nvPr/>
        </p:nvPicPr>
        <p:blipFill>
          <a:blip r:embed="rId2"/>
          <a:stretch>
            <a:fillRect/>
          </a:stretch>
        </p:blipFill>
        <p:spPr>
          <a:xfrm>
            <a:off x="89756" y="195486"/>
            <a:ext cx="8964488" cy="1701340"/>
          </a:xfrm>
          <a:prstGeom prst="rect">
            <a:avLst/>
          </a:prstGeom>
        </p:spPr>
      </p:pic>
      <p:sp>
        <p:nvSpPr>
          <p:cNvPr id="9" name="TextBox 8">
            <a:extLst>
              <a:ext uri="{FF2B5EF4-FFF2-40B4-BE49-F238E27FC236}">
                <a16:creationId xmlns:a16="http://schemas.microsoft.com/office/drawing/2014/main" id="{3E5AAA6C-ACBB-05DB-AC8E-0A0F64A5E483}"/>
              </a:ext>
            </a:extLst>
          </p:cNvPr>
          <p:cNvSpPr txBox="1"/>
          <p:nvPr/>
        </p:nvSpPr>
        <p:spPr>
          <a:xfrm>
            <a:off x="323528" y="2628736"/>
            <a:ext cx="2304222" cy="276999"/>
          </a:xfrm>
          <a:prstGeom prst="rect">
            <a:avLst/>
          </a:prstGeom>
          <a:noFill/>
        </p:spPr>
        <p:txBody>
          <a:bodyPr wrap="none" lIns="0" tIns="0" rIns="0" bIns="0" rtlCol="0">
            <a:spAutoFit/>
          </a:bodyPr>
          <a:lstStyle/>
          <a:p>
            <a:r>
              <a:rPr lang="pl-PL" sz="1800" dirty="0"/>
              <a:t>Critical </a:t>
            </a:r>
            <a:r>
              <a:rPr lang="pl-PL" sz="1800" dirty="0" err="1"/>
              <a:t>Violations</a:t>
            </a:r>
            <a:r>
              <a:rPr lang="pl-PL" sz="1800" dirty="0"/>
              <a:t> </a:t>
            </a:r>
            <a:r>
              <a:rPr lang="pl-PL" sz="1800" dirty="0" err="1"/>
              <a:t>After</a:t>
            </a:r>
            <a:endParaRPr lang="en-US" sz="1800" dirty="0"/>
          </a:p>
        </p:txBody>
      </p:sp>
    </p:spTree>
    <p:extLst>
      <p:ext uri="{BB962C8B-B14F-4D97-AF65-F5344CB8AC3E}">
        <p14:creationId xmlns:p14="http://schemas.microsoft.com/office/powerpoint/2010/main" val="122962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APEX Backup Services?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All costs included</a:t>
            </a:r>
          </a:p>
          <a:p>
            <a:pPr lvl="1">
              <a:spcBef>
                <a:spcPts val="1800"/>
              </a:spcBef>
              <a:defRPr/>
            </a:pPr>
            <a:r>
              <a:rPr lang="en-US" sz="2100" dirty="0">
                <a:solidFill>
                  <a:srgbClr val="444444"/>
                </a:solidFill>
                <a:latin typeface="Arial"/>
              </a:rPr>
              <a:t>Network / download / licenses / etc.</a:t>
            </a:r>
          </a:p>
          <a:p>
            <a:pPr lvl="1">
              <a:spcBef>
                <a:spcPts val="1800"/>
              </a:spcBef>
              <a:defRPr/>
            </a:pPr>
            <a:r>
              <a:rPr lang="en-US" sz="2100" dirty="0">
                <a:solidFill>
                  <a:srgbClr val="444444"/>
                </a:solidFill>
                <a:latin typeface="Arial"/>
              </a:rPr>
              <a:t>Upgrades / maintenance / workings / 99.9s</a:t>
            </a:r>
          </a:p>
          <a:p>
            <a:pPr lvl="1">
              <a:spcBef>
                <a:spcPts val="1800"/>
              </a:spcBef>
              <a:defRPr/>
            </a:pPr>
            <a:r>
              <a:rPr lang="en-US" sz="2100" dirty="0">
                <a:solidFill>
                  <a:srgbClr val="444444"/>
                </a:solidFill>
                <a:latin typeface="Arial"/>
              </a:rPr>
              <a:t>Add on services – ransomware for all use cases</a:t>
            </a:r>
          </a:p>
          <a:p>
            <a:pPr lvl="1">
              <a:spcBef>
                <a:spcPts val="1800"/>
              </a:spcBef>
              <a:defRPr/>
            </a:pPr>
            <a:r>
              <a:rPr lang="en-US" sz="2100" dirty="0">
                <a:solidFill>
                  <a:srgbClr val="444444"/>
                </a:solidFill>
                <a:latin typeface="Arial"/>
              </a:rPr>
              <a:t>No chanced that there will be any admin with single tool that provide all the services within the price</a:t>
            </a:r>
          </a:p>
          <a:p>
            <a:pPr lvl="1">
              <a:spcBef>
                <a:spcPts val="1800"/>
              </a:spcBef>
              <a:defRPr/>
            </a:pPr>
            <a:r>
              <a:rPr lang="en-US" sz="2100" dirty="0">
                <a:solidFill>
                  <a:srgbClr val="444444"/>
                </a:solidFill>
                <a:latin typeface="Arial"/>
              </a:rPr>
              <a:t>Disaster Recovery</a:t>
            </a:r>
          </a:p>
        </p:txBody>
      </p:sp>
    </p:spTree>
    <p:extLst>
      <p:ext uri="{BB962C8B-B14F-4D97-AF65-F5344CB8AC3E}">
        <p14:creationId xmlns:p14="http://schemas.microsoft.com/office/powerpoint/2010/main" val="286864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D70544-3F72-85F9-7DF4-F00DE59D57A4}"/>
              </a:ext>
            </a:extLst>
          </p:cNvPr>
          <p:cNvSpPr txBox="1"/>
          <p:nvPr/>
        </p:nvSpPr>
        <p:spPr>
          <a:xfrm>
            <a:off x="323528" y="2628736"/>
            <a:ext cx="2304222" cy="276999"/>
          </a:xfrm>
          <a:prstGeom prst="rect">
            <a:avLst/>
          </a:prstGeom>
          <a:noFill/>
        </p:spPr>
        <p:txBody>
          <a:bodyPr wrap="none" lIns="0" tIns="0" rIns="0" bIns="0" rtlCol="0">
            <a:spAutoFit/>
          </a:bodyPr>
          <a:lstStyle/>
          <a:p>
            <a:r>
              <a:rPr lang="pl-PL" sz="1800" dirty="0"/>
              <a:t>Critical </a:t>
            </a:r>
            <a:r>
              <a:rPr lang="pl-PL" sz="1800" dirty="0" err="1"/>
              <a:t>Violations</a:t>
            </a:r>
            <a:r>
              <a:rPr lang="pl-PL" sz="1800" dirty="0"/>
              <a:t> </a:t>
            </a:r>
            <a:r>
              <a:rPr lang="pl-PL" sz="1800" dirty="0" err="1"/>
              <a:t>After</a:t>
            </a:r>
            <a:endParaRPr lang="en-US" sz="1800" dirty="0"/>
          </a:p>
        </p:txBody>
      </p:sp>
      <p:pic>
        <p:nvPicPr>
          <p:cNvPr id="7" name="Picture 6">
            <a:extLst>
              <a:ext uri="{FF2B5EF4-FFF2-40B4-BE49-F238E27FC236}">
                <a16:creationId xmlns:a16="http://schemas.microsoft.com/office/drawing/2014/main" id="{BB6C6214-A675-A683-7A1E-8119C2D9D750}"/>
              </a:ext>
            </a:extLst>
          </p:cNvPr>
          <p:cNvPicPr>
            <a:picLocks noChangeAspect="1"/>
          </p:cNvPicPr>
          <p:nvPr/>
        </p:nvPicPr>
        <p:blipFill>
          <a:blip r:embed="rId2"/>
          <a:stretch>
            <a:fillRect/>
          </a:stretch>
        </p:blipFill>
        <p:spPr>
          <a:xfrm>
            <a:off x="1043608" y="195486"/>
            <a:ext cx="7164288" cy="1944343"/>
          </a:xfrm>
          <a:prstGeom prst="rect">
            <a:avLst/>
          </a:prstGeom>
        </p:spPr>
      </p:pic>
    </p:spTree>
    <p:extLst>
      <p:ext uri="{BB962C8B-B14F-4D97-AF65-F5344CB8AC3E}">
        <p14:creationId xmlns:p14="http://schemas.microsoft.com/office/powerpoint/2010/main" val="323189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99D95-7912-9914-C75A-7CAE2F6D3B94}"/>
              </a:ext>
            </a:extLst>
          </p:cNvPr>
          <p:cNvPicPr>
            <a:picLocks noChangeAspect="1"/>
          </p:cNvPicPr>
          <p:nvPr/>
        </p:nvPicPr>
        <p:blipFill>
          <a:blip r:embed="rId2"/>
          <a:stretch>
            <a:fillRect/>
          </a:stretch>
        </p:blipFill>
        <p:spPr>
          <a:xfrm>
            <a:off x="467544" y="195486"/>
            <a:ext cx="4843415" cy="4443958"/>
          </a:xfrm>
          <a:prstGeom prst="rect">
            <a:avLst/>
          </a:prstGeom>
        </p:spPr>
      </p:pic>
    </p:spTree>
    <p:extLst>
      <p:ext uri="{BB962C8B-B14F-4D97-AF65-F5344CB8AC3E}">
        <p14:creationId xmlns:p14="http://schemas.microsoft.com/office/powerpoint/2010/main" val="164321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D078F8-B304-1E09-81E1-FECCC875D5F0}"/>
              </a:ext>
            </a:extLst>
          </p:cNvPr>
          <p:cNvPicPr>
            <a:picLocks noChangeAspect="1"/>
          </p:cNvPicPr>
          <p:nvPr/>
        </p:nvPicPr>
        <p:blipFill>
          <a:blip r:embed="rId2"/>
          <a:stretch>
            <a:fillRect/>
          </a:stretch>
        </p:blipFill>
        <p:spPr>
          <a:xfrm>
            <a:off x="539552" y="123478"/>
            <a:ext cx="5865696" cy="4731990"/>
          </a:xfrm>
          <a:prstGeom prst="rect">
            <a:avLst/>
          </a:prstGeom>
        </p:spPr>
      </p:pic>
    </p:spTree>
    <p:extLst>
      <p:ext uri="{BB962C8B-B14F-4D97-AF65-F5344CB8AC3E}">
        <p14:creationId xmlns:p14="http://schemas.microsoft.com/office/powerpoint/2010/main" val="226231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DE9A72-C2C6-9869-B1FE-29A930ABC907}"/>
              </a:ext>
            </a:extLst>
          </p:cNvPr>
          <p:cNvPicPr>
            <a:picLocks noChangeAspect="1"/>
          </p:cNvPicPr>
          <p:nvPr/>
        </p:nvPicPr>
        <p:blipFill>
          <a:blip r:embed="rId2"/>
          <a:stretch>
            <a:fillRect/>
          </a:stretch>
        </p:blipFill>
        <p:spPr>
          <a:xfrm>
            <a:off x="2721073" y="0"/>
            <a:ext cx="3701854" cy="5143500"/>
          </a:xfrm>
          <a:prstGeom prst="rect">
            <a:avLst/>
          </a:prstGeom>
        </p:spPr>
      </p:pic>
      <p:sp>
        <p:nvSpPr>
          <p:cNvPr id="8" name="Rectangle 7">
            <a:extLst>
              <a:ext uri="{FF2B5EF4-FFF2-40B4-BE49-F238E27FC236}">
                <a16:creationId xmlns:a16="http://schemas.microsoft.com/office/drawing/2014/main" id="{9E6C0A37-4249-FCA0-E8DF-FF865C9E5406}"/>
              </a:ext>
            </a:extLst>
          </p:cNvPr>
          <p:cNvSpPr/>
          <p:nvPr/>
        </p:nvSpPr>
        <p:spPr>
          <a:xfrm>
            <a:off x="2739116" y="4299942"/>
            <a:ext cx="1688868" cy="39165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6CE"/>
              </a:solidFill>
              <a:effectLst/>
              <a:uLnTx/>
              <a:uFillTx/>
              <a:latin typeface="Arial"/>
              <a:ea typeface="+mn-ea"/>
              <a:cs typeface="+mn-cs"/>
            </a:endParaRPr>
          </a:p>
        </p:txBody>
      </p:sp>
    </p:spTree>
    <p:extLst>
      <p:ext uri="{BB962C8B-B14F-4D97-AF65-F5344CB8AC3E}">
        <p14:creationId xmlns:p14="http://schemas.microsoft.com/office/powerpoint/2010/main" val="363813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EFE70-F597-260A-AA90-2EBF7E1C5911}"/>
              </a:ext>
            </a:extLst>
          </p:cNvPr>
          <p:cNvPicPr>
            <a:picLocks noChangeAspect="1"/>
          </p:cNvPicPr>
          <p:nvPr/>
        </p:nvPicPr>
        <p:blipFill>
          <a:blip r:embed="rId2"/>
          <a:stretch>
            <a:fillRect/>
          </a:stretch>
        </p:blipFill>
        <p:spPr>
          <a:xfrm>
            <a:off x="305780" y="411510"/>
            <a:ext cx="8532440" cy="3482075"/>
          </a:xfrm>
          <a:prstGeom prst="rect">
            <a:avLst/>
          </a:prstGeom>
        </p:spPr>
      </p:pic>
      <p:sp>
        <p:nvSpPr>
          <p:cNvPr id="4" name="Rectangle 3">
            <a:extLst>
              <a:ext uri="{FF2B5EF4-FFF2-40B4-BE49-F238E27FC236}">
                <a16:creationId xmlns:a16="http://schemas.microsoft.com/office/drawing/2014/main" id="{671454BB-7A57-392D-59EB-265379A4FC63}"/>
              </a:ext>
            </a:extLst>
          </p:cNvPr>
          <p:cNvSpPr/>
          <p:nvPr/>
        </p:nvSpPr>
        <p:spPr>
          <a:xfrm>
            <a:off x="362852" y="1388008"/>
            <a:ext cx="608748" cy="247638"/>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6CE"/>
              </a:solidFill>
              <a:effectLst/>
              <a:uLnTx/>
              <a:uFillTx/>
              <a:latin typeface="Arial"/>
              <a:ea typeface="+mn-ea"/>
              <a:cs typeface="+mn-cs"/>
            </a:endParaRPr>
          </a:p>
        </p:txBody>
      </p:sp>
    </p:spTree>
    <p:extLst>
      <p:ext uri="{BB962C8B-B14F-4D97-AF65-F5344CB8AC3E}">
        <p14:creationId xmlns:p14="http://schemas.microsoft.com/office/powerpoint/2010/main" val="338708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pl-PL" sz="4800" dirty="0"/>
              <a:t>Interface</a:t>
            </a:r>
            <a:br>
              <a:rPr lang="en-US" sz="4800" dirty="0"/>
            </a:br>
            <a:r>
              <a:rPr lang="en-US" sz="4800" dirty="0">
                <a:solidFill>
                  <a:srgbClr val="FFFF00"/>
                </a:solidFill>
              </a:rPr>
              <a:t>APEX Backup Service</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3805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B9D49BD-4035-4657-BEE3-59F4497F1FD2}"/>
              </a:ext>
            </a:extLst>
          </p:cNvPr>
          <p:cNvSpPr>
            <a:spLocks noGrp="1"/>
          </p:cNvSpPr>
          <p:nvPr>
            <p:ph type="title"/>
          </p:nvPr>
        </p:nvSpPr>
        <p:spPr>
          <a:xfrm>
            <a:off x="285750" y="228600"/>
            <a:ext cx="8572500" cy="387798"/>
          </a:xfrm>
        </p:spPr>
        <p:txBody>
          <a:bodyPr/>
          <a:lstStyle/>
          <a:p>
            <a:r>
              <a:rPr lang="pl-PL" dirty="0"/>
              <a:t>Interface</a:t>
            </a:r>
            <a:endParaRPr lang="en-US" dirty="0"/>
          </a:p>
        </p:txBody>
      </p:sp>
      <p:sp>
        <p:nvSpPr>
          <p:cNvPr id="7" name="Content Placeholder 5">
            <a:extLst>
              <a:ext uri="{FF2B5EF4-FFF2-40B4-BE49-F238E27FC236}">
                <a16:creationId xmlns:a16="http://schemas.microsoft.com/office/drawing/2014/main" id="{1B739B78-8CAF-41A8-BFB2-7F2EA37EA35E}"/>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err="1">
                <a:solidFill>
                  <a:srgbClr val="444444"/>
                </a:solidFill>
              </a:rPr>
              <a:t>Straight</a:t>
            </a:r>
            <a:r>
              <a:rPr lang="pl-PL" sz="2400" dirty="0">
                <a:solidFill>
                  <a:srgbClr val="444444"/>
                </a:solidFill>
              </a:rPr>
              <a:t> </a:t>
            </a:r>
            <a:r>
              <a:rPr lang="pl-PL" sz="2400" dirty="0" err="1">
                <a:solidFill>
                  <a:srgbClr val="444444"/>
                </a:solidFill>
              </a:rPr>
              <a:t>forward</a:t>
            </a:r>
            <a:endParaRPr lang="pl-PL" sz="2400" dirty="0">
              <a:solidFill>
                <a:srgbClr val="444444"/>
              </a:solidFill>
            </a:endParaRPr>
          </a:p>
          <a:p>
            <a:pPr lvl="0">
              <a:spcBef>
                <a:spcPts val="1800"/>
              </a:spcBef>
              <a:defRPr/>
            </a:pPr>
            <a:r>
              <a:rPr lang="pl-PL" sz="2400" dirty="0" err="1">
                <a:solidFill>
                  <a:srgbClr val="444444"/>
                </a:solidFill>
              </a:rPr>
              <a:t>Easy</a:t>
            </a:r>
            <a:endParaRPr lang="pl-PL" sz="2400" dirty="0">
              <a:solidFill>
                <a:srgbClr val="444444"/>
              </a:solidFill>
            </a:endParaRPr>
          </a:p>
          <a:p>
            <a:pPr lvl="0">
              <a:spcBef>
                <a:spcPts val="1800"/>
              </a:spcBef>
              <a:defRPr/>
            </a:pPr>
            <a:r>
              <a:rPr lang="pl-PL" sz="2400" dirty="0" err="1">
                <a:solidFill>
                  <a:srgbClr val="444444"/>
                </a:solidFill>
              </a:rPr>
              <a:t>Even</a:t>
            </a:r>
            <a:r>
              <a:rPr lang="pl-PL" sz="2400" dirty="0">
                <a:solidFill>
                  <a:srgbClr val="444444"/>
                </a:solidFill>
              </a:rPr>
              <a:t> </a:t>
            </a:r>
            <a:r>
              <a:rPr lang="pl-PL" sz="2400" dirty="0" err="1">
                <a:solidFill>
                  <a:srgbClr val="444444"/>
                </a:solidFill>
              </a:rPr>
              <a:t>if</a:t>
            </a:r>
            <a:r>
              <a:rPr lang="pl-PL" sz="2400" dirty="0">
                <a:solidFill>
                  <a:srgbClr val="444444"/>
                </a:solidFill>
              </a:rPr>
              <a:t> </a:t>
            </a:r>
            <a:r>
              <a:rPr lang="pl-PL" sz="2400" dirty="0" err="1">
                <a:solidFill>
                  <a:srgbClr val="444444"/>
                </a:solidFill>
              </a:rPr>
              <a:t>someone</a:t>
            </a:r>
            <a:r>
              <a:rPr lang="pl-PL" sz="2400" dirty="0">
                <a:solidFill>
                  <a:srgbClr val="444444"/>
                </a:solidFill>
              </a:rPr>
              <a:t> </a:t>
            </a:r>
            <a:r>
              <a:rPr lang="pl-PL" sz="2400" dirty="0" err="1">
                <a:solidFill>
                  <a:srgbClr val="444444"/>
                </a:solidFill>
              </a:rPr>
              <a:t>never</a:t>
            </a:r>
            <a:r>
              <a:rPr lang="pl-PL" sz="2400" dirty="0">
                <a:solidFill>
                  <a:srgbClr val="444444"/>
                </a:solidFill>
              </a:rPr>
              <a:t> </a:t>
            </a:r>
            <a:r>
              <a:rPr lang="pl-PL" sz="2400" dirty="0" err="1">
                <a:solidFill>
                  <a:srgbClr val="444444"/>
                </a:solidFill>
              </a:rPr>
              <a:t>touched</a:t>
            </a:r>
            <a:r>
              <a:rPr lang="pl-PL" sz="2400" dirty="0">
                <a:solidFill>
                  <a:srgbClr val="444444"/>
                </a:solidFill>
              </a:rPr>
              <a:t> backup </a:t>
            </a:r>
            <a:r>
              <a:rPr lang="pl-PL" sz="2400" dirty="0" err="1">
                <a:solidFill>
                  <a:srgbClr val="444444"/>
                </a:solidFill>
              </a:rPr>
              <a:t>can</a:t>
            </a:r>
            <a:r>
              <a:rPr lang="pl-PL" sz="2400" dirty="0">
                <a:solidFill>
                  <a:srgbClr val="444444"/>
                </a:solidFill>
              </a:rPr>
              <a:t> </a:t>
            </a:r>
            <a:r>
              <a:rPr lang="pl-PL" sz="2400" dirty="0" err="1">
                <a:solidFill>
                  <a:srgbClr val="444444"/>
                </a:solidFill>
              </a:rPr>
              <a:t>manage</a:t>
            </a:r>
            <a:endParaRPr lang="pl-PL" sz="2400" dirty="0">
              <a:solidFill>
                <a:srgbClr val="444444"/>
              </a:solidFill>
            </a:endParaRPr>
          </a:p>
          <a:p>
            <a:pPr lvl="0">
              <a:spcBef>
                <a:spcPts val="1800"/>
              </a:spcBef>
              <a:defRPr/>
            </a:pPr>
            <a:r>
              <a:rPr lang="pl-PL" sz="2400" dirty="0">
                <a:solidFill>
                  <a:srgbClr val="444444"/>
                </a:solidFill>
              </a:rPr>
              <a:t>Just </a:t>
            </a:r>
            <a:r>
              <a:rPr lang="pl-PL" sz="2400" dirty="0" err="1">
                <a:solidFill>
                  <a:srgbClr val="444444"/>
                </a:solidFill>
              </a:rPr>
              <a:t>clikcing</a:t>
            </a:r>
            <a:r>
              <a:rPr lang="pl-PL" sz="2400" dirty="0">
                <a:solidFill>
                  <a:srgbClr val="444444"/>
                </a:solidFill>
              </a:rPr>
              <a:t> </a:t>
            </a:r>
            <a:r>
              <a:rPr lang="pl-PL" sz="2400" dirty="0" err="1">
                <a:solidFill>
                  <a:srgbClr val="444444"/>
                </a:solidFill>
              </a:rPr>
              <a:t>through</a:t>
            </a:r>
            <a:r>
              <a:rPr lang="pl-PL" sz="2400" dirty="0">
                <a:solidFill>
                  <a:srgbClr val="444444"/>
                </a:solidFill>
              </a:rPr>
              <a:t> the </a:t>
            </a:r>
            <a:r>
              <a:rPr lang="pl-PL" sz="2400" dirty="0" err="1">
                <a:solidFill>
                  <a:srgbClr val="444444"/>
                </a:solidFill>
              </a:rPr>
              <a:t>options</a:t>
            </a:r>
            <a:r>
              <a:rPr lang="pl-PL" sz="2400" dirty="0">
                <a:solidFill>
                  <a:srgbClr val="444444"/>
                </a:solidFill>
              </a:rPr>
              <a:t> / </a:t>
            </a:r>
            <a:r>
              <a:rPr lang="pl-PL" sz="2400" dirty="0" err="1">
                <a:solidFill>
                  <a:srgbClr val="444444"/>
                </a:solidFill>
              </a:rPr>
              <a:t>exploring</a:t>
            </a:r>
            <a:endParaRPr lang="pl-PL" sz="2400" dirty="0">
              <a:solidFill>
                <a:srgbClr val="444444"/>
              </a:solidFill>
            </a:endParaRPr>
          </a:p>
          <a:p>
            <a:pPr lvl="0">
              <a:spcBef>
                <a:spcPts val="1800"/>
              </a:spcBef>
              <a:defRPr/>
            </a:pPr>
            <a:endParaRPr lang="en-US" sz="2100" dirty="0">
              <a:solidFill>
                <a:srgbClr val="444444"/>
              </a:solidFill>
            </a:endParaRPr>
          </a:p>
        </p:txBody>
      </p:sp>
    </p:spTree>
    <p:extLst>
      <p:ext uri="{BB962C8B-B14F-4D97-AF65-F5344CB8AC3E}">
        <p14:creationId xmlns:p14="http://schemas.microsoft.com/office/powerpoint/2010/main" val="341665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E9BFA-A52C-483D-979B-AC180FBB0491}"/>
              </a:ext>
            </a:extLst>
          </p:cNvPr>
          <p:cNvPicPr>
            <a:picLocks noChangeAspect="1"/>
          </p:cNvPicPr>
          <p:nvPr/>
        </p:nvPicPr>
        <p:blipFill>
          <a:blip r:embed="rId2"/>
          <a:stretch>
            <a:fillRect/>
          </a:stretch>
        </p:blipFill>
        <p:spPr>
          <a:xfrm>
            <a:off x="107503" y="123478"/>
            <a:ext cx="8479539" cy="4392488"/>
          </a:xfrm>
          <a:prstGeom prst="rect">
            <a:avLst/>
          </a:prstGeom>
        </p:spPr>
      </p:pic>
      <p:pic>
        <p:nvPicPr>
          <p:cNvPr id="5" name="Picture 4">
            <a:extLst>
              <a:ext uri="{FF2B5EF4-FFF2-40B4-BE49-F238E27FC236}">
                <a16:creationId xmlns:a16="http://schemas.microsoft.com/office/drawing/2014/main" id="{FB075348-34A6-4B20-B699-767B079C5DD3}"/>
              </a:ext>
            </a:extLst>
          </p:cNvPr>
          <p:cNvPicPr>
            <a:picLocks noChangeAspect="1"/>
          </p:cNvPicPr>
          <p:nvPr/>
        </p:nvPicPr>
        <p:blipFill>
          <a:blip r:embed="rId3"/>
          <a:stretch>
            <a:fillRect/>
          </a:stretch>
        </p:blipFill>
        <p:spPr>
          <a:xfrm>
            <a:off x="3779912" y="605433"/>
            <a:ext cx="1901624" cy="489578"/>
          </a:xfrm>
          <a:prstGeom prst="rect">
            <a:avLst/>
          </a:prstGeom>
        </p:spPr>
      </p:pic>
      <p:pic>
        <p:nvPicPr>
          <p:cNvPr id="9" name="Picture 8">
            <a:extLst>
              <a:ext uri="{FF2B5EF4-FFF2-40B4-BE49-F238E27FC236}">
                <a16:creationId xmlns:a16="http://schemas.microsoft.com/office/drawing/2014/main" id="{14528C4F-3218-4675-94F4-CFA7B5A8AAB3}"/>
              </a:ext>
            </a:extLst>
          </p:cNvPr>
          <p:cNvPicPr>
            <a:picLocks noChangeAspect="1"/>
          </p:cNvPicPr>
          <p:nvPr/>
        </p:nvPicPr>
        <p:blipFill>
          <a:blip r:embed="rId4"/>
          <a:stretch>
            <a:fillRect/>
          </a:stretch>
        </p:blipFill>
        <p:spPr>
          <a:xfrm>
            <a:off x="1663695" y="555526"/>
            <a:ext cx="1844480" cy="482480"/>
          </a:xfrm>
          <a:prstGeom prst="rect">
            <a:avLst/>
          </a:prstGeom>
        </p:spPr>
      </p:pic>
      <p:pic>
        <p:nvPicPr>
          <p:cNvPr id="11" name="Picture 10">
            <a:extLst>
              <a:ext uri="{FF2B5EF4-FFF2-40B4-BE49-F238E27FC236}">
                <a16:creationId xmlns:a16="http://schemas.microsoft.com/office/drawing/2014/main" id="{9319B1B7-AAF4-4AC9-99EB-3537C3C31C31}"/>
              </a:ext>
            </a:extLst>
          </p:cNvPr>
          <p:cNvPicPr>
            <a:picLocks noChangeAspect="1"/>
          </p:cNvPicPr>
          <p:nvPr/>
        </p:nvPicPr>
        <p:blipFill>
          <a:blip r:embed="rId5"/>
          <a:stretch>
            <a:fillRect/>
          </a:stretch>
        </p:blipFill>
        <p:spPr>
          <a:xfrm>
            <a:off x="4644008" y="2139702"/>
            <a:ext cx="915134" cy="489578"/>
          </a:xfrm>
          <a:prstGeom prst="rect">
            <a:avLst/>
          </a:prstGeom>
        </p:spPr>
      </p:pic>
    </p:spTree>
    <p:extLst>
      <p:ext uri="{BB962C8B-B14F-4D97-AF65-F5344CB8AC3E}">
        <p14:creationId xmlns:p14="http://schemas.microsoft.com/office/powerpoint/2010/main" val="381465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F5502A-27C0-484C-984B-0813824141FE}"/>
              </a:ext>
            </a:extLst>
          </p:cNvPr>
          <p:cNvPicPr>
            <a:picLocks noChangeAspect="1"/>
          </p:cNvPicPr>
          <p:nvPr/>
        </p:nvPicPr>
        <p:blipFill>
          <a:blip r:embed="rId2"/>
          <a:stretch>
            <a:fillRect/>
          </a:stretch>
        </p:blipFill>
        <p:spPr>
          <a:xfrm>
            <a:off x="523310" y="99667"/>
            <a:ext cx="8097380" cy="4944165"/>
          </a:xfrm>
          <a:prstGeom prst="rect">
            <a:avLst/>
          </a:prstGeom>
        </p:spPr>
      </p:pic>
      <p:pic>
        <p:nvPicPr>
          <p:cNvPr id="6" name="Picture 5">
            <a:extLst>
              <a:ext uri="{FF2B5EF4-FFF2-40B4-BE49-F238E27FC236}">
                <a16:creationId xmlns:a16="http://schemas.microsoft.com/office/drawing/2014/main" id="{E190D5D2-FD8B-4BDF-91E8-6726F1B82A8F}"/>
              </a:ext>
            </a:extLst>
          </p:cNvPr>
          <p:cNvPicPr>
            <a:picLocks noChangeAspect="1"/>
          </p:cNvPicPr>
          <p:nvPr/>
        </p:nvPicPr>
        <p:blipFill>
          <a:blip r:embed="rId3"/>
          <a:stretch>
            <a:fillRect/>
          </a:stretch>
        </p:blipFill>
        <p:spPr>
          <a:xfrm>
            <a:off x="4211960" y="411510"/>
            <a:ext cx="1905220" cy="1066388"/>
          </a:xfrm>
          <a:prstGeom prst="rect">
            <a:avLst/>
          </a:prstGeom>
        </p:spPr>
      </p:pic>
      <p:sp>
        <p:nvSpPr>
          <p:cNvPr id="7" name="TextBox 6">
            <a:extLst>
              <a:ext uri="{FF2B5EF4-FFF2-40B4-BE49-F238E27FC236}">
                <a16:creationId xmlns:a16="http://schemas.microsoft.com/office/drawing/2014/main" id="{DEC6F6E1-C29C-423F-91B2-159235BE5C2F}"/>
              </a:ext>
            </a:extLst>
          </p:cNvPr>
          <p:cNvSpPr txBox="1"/>
          <p:nvPr/>
        </p:nvSpPr>
        <p:spPr>
          <a:xfrm>
            <a:off x="510387" y="2571749"/>
            <a:ext cx="384722" cy="276999"/>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444444"/>
                </a:solidFill>
                <a:effectLst/>
                <a:uLnTx/>
                <a:uFillTx/>
                <a:latin typeface="Arial"/>
                <a:ea typeface="+mn-ea"/>
                <a:cs typeface="+mn-cs"/>
              </a:rPr>
              <a:t>586</a:t>
            </a:r>
            <a:endParaRPr kumimoji="0" lang="en-US" sz="1800" b="0" i="0" u="none" strike="noStrike" kern="1200" cap="none" spc="0" normalizeH="0" baseline="0" noProof="0" dirty="0">
              <a:ln>
                <a:noFill/>
              </a:ln>
              <a:solidFill>
                <a:srgbClr val="444444"/>
              </a:solidFill>
              <a:effectLst/>
              <a:uLnTx/>
              <a:uFillTx/>
              <a:latin typeface="Arial"/>
              <a:ea typeface="+mn-ea"/>
              <a:cs typeface="+mn-cs"/>
            </a:endParaRPr>
          </a:p>
        </p:txBody>
      </p:sp>
      <p:sp>
        <p:nvSpPr>
          <p:cNvPr id="8" name="TextBox 7">
            <a:extLst>
              <a:ext uri="{FF2B5EF4-FFF2-40B4-BE49-F238E27FC236}">
                <a16:creationId xmlns:a16="http://schemas.microsoft.com/office/drawing/2014/main" id="{05B63563-419C-4A5E-92AC-684FC1B7E762}"/>
              </a:ext>
            </a:extLst>
          </p:cNvPr>
          <p:cNvSpPr txBox="1"/>
          <p:nvPr/>
        </p:nvSpPr>
        <p:spPr>
          <a:xfrm>
            <a:off x="2555776" y="1262454"/>
            <a:ext cx="1197443" cy="215444"/>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pl-PL" sz="1400" b="1" i="1" u="none" strike="noStrike" kern="1200" cap="none" spc="0" normalizeH="0" baseline="0" noProof="0" dirty="0">
                <a:ln>
                  <a:noFill/>
                </a:ln>
                <a:solidFill>
                  <a:srgbClr val="00B050"/>
                </a:solidFill>
                <a:effectLst/>
                <a:uLnTx/>
                <a:uFillTx/>
                <a:latin typeface="Arial"/>
                <a:ea typeface="+mn-ea"/>
                <a:cs typeface="+mn-cs"/>
              </a:rPr>
              <a:t>851/586 = 1.44</a:t>
            </a:r>
            <a:endParaRPr kumimoji="0" lang="en-US" sz="1400" b="1" i="1" u="none" strike="noStrike" kern="1200" cap="none" spc="0" normalizeH="0" baseline="0" noProof="0" dirty="0">
              <a:ln>
                <a:noFill/>
              </a:ln>
              <a:solidFill>
                <a:srgbClr val="00B050"/>
              </a:solidFill>
              <a:effectLst/>
              <a:uLnTx/>
              <a:uFillTx/>
              <a:latin typeface="Arial"/>
              <a:ea typeface="+mn-ea"/>
              <a:cs typeface="+mn-cs"/>
            </a:endParaRPr>
          </a:p>
        </p:txBody>
      </p:sp>
    </p:spTree>
    <p:extLst>
      <p:ext uri="{BB962C8B-B14F-4D97-AF65-F5344CB8AC3E}">
        <p14:creationId xmlns:p14="http://schemas.microsoft.com/office/powerpoint/2010/main" val="9974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DAEDB-28BE-4924-9859-A8AC8B75F7D3}"/>
              </a:ext>
            </a:extLst>
          </p:cNvPr>
          <p:cNvPicPr>
            <a:picLocks noChangeAspect="1"/>
          </p:cNvPicPr>
          <p:nvPr/>
        </p:nvPicPr>
        <p:blipFill>
          <a:blip r:embed="rId2"/>
          <a:stretch>
            <a:fillRect/>
          </a:stretch>
        </p:blipFill>
        <p:spPr>
          <a:xfrm>
            <a:off x="251520" y="195486"/>
            <a:ext cx="8266817" cy="4027784"/>
          </a:xfrm>
          <a:prstGeom prst="rect">
            <a:avLst/>
          </a:prstGeom>
        </p:spPr>
      </p:pic>
      <p:pic>
        <p:nvPicPr>
          <p:cNvPr id="9" name="Picture 8">
            <a:extLst>
              <a:ext uri="{FF2B5EF4-FFF2-40B4-BE49-F238E27FC236}">
                <a16:creationId xmlns:a16="http://schemas.microsoft.com/office/drawing/2014/main" id="{69F56F2F-B555-47F3-B83A-A3FF416C0D36}"/>
              </a:ext>
            </a:extLst>
          </p:cNvPr>
          <p:cNvPicPr>
            <a:picLocks noChangeAspect="1"/>
          </p:cNvPicPr>
          <p:nvPr/>
        </p:nvPicPr>
        <p:blipFill>
          <a:blip r:embed="rId3"/>
          <a:stretch>
            <a:fillRect/>
          </a:stretch>
        </p:blipFill>
        <p:spPr>
          <a:xfrm>
            <a:off x="1547664" y="2100020"/>
            <a:ext cx="2560390" cy="2123250"/>
          </a:xfrm>
          <a:prstGeom prst="rect">
            <a:avLst/>
          </a:prstGeom>
        </p:spPr>
      </p:pic>
    </p:spTree>
    <p:extLst>
      <p:ext uri="{BB962C8B-B14F-4D97-AF65-F5344CB8AC3E}">
        <p14:creationId xmlns:p14="http://schemas.microsoft.com/office/powerpoint/2010/main" val="311965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APEX Backup Services?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I am sure I have a backup</a:t>
            </a:r>
          </a:p>
          <a:p>
            <a:pPr lvl="1">
              <a:spcBef>
                <a:spcPts val="1800"/>
              </a:spcBef>
              <a:defRPr/>
            </a:pPr>
            <a:r>
              <a:rPr lang="en-US" sz="2100" dirty="0">
                <a:solidFill>
                  <a:srgbClr val="444444"/>
                </a:solidFill>
                <a:latin typeface="Arial"/>
              </a:rPr>
              <a:t>Easy – no experience with backup required</a:t>
            </a:r>
          </a:p>
          <a:p>
            <a:pPr lvl="1">
              <a:spcBef>
                <a:spcPts val="1800"/>
              </a:spcBef>
              <a:defRPr/>
            </a:pPr>
            <a:r>
              <a:rPr lang="en-US" sz="2100" dirty="0">
                <a:solidFill>
                  <a:srgbClr val="444444"/>
                </a:solidFill>
                <a:latin typeface="Arial"/>
              </a:rPr>
              <a:t>Reports</a:t>
            </a:r>
          </a:p>
          <a:p>
            <a:pPr lvl="1">
              <a:spcBef>
                <a:spcPts val="1800"/>
              </a:spcBef>
              <a:defRPr/>
            </a:pPr>
            <a:r>
              <a:rPr lang="en-US" sz="2100" dirty="0">
                <a:solidFill>
                  <a:srgbClr val="444444"/>
                </a:solidFill>
                <a:latin typeface="Arial"/>
              </a:rPr>
              <a:t>All feature without great knowledge</a:t>
            </a:r>
          </a:p>
          <a:p>
            <a:pPr lvl="0">
              <a:spcBef>
                <a:spcPts val="1800"/>
              </a:spcBef>
              <a:defRPr/>
            </a:pPr>
            <a:r>
              <a:rPr lang="en-US" sz="2400" dirty="0">
                <a:solidFill>
                  <a:srgbClr val="444444"/>
                </a:solidFill>
                <a:latin typeface="Arial"/>
              </a:rPr>
              <a:t>Single console</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Single experience </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All use cases / Cloud / Laptops / Data Center</a:t>
            </a:r>
            <a:endParaRPr kumimoji="0" lang="en-US" sz="21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49510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1">
            <a:extLst>
              <a:ext uri="{FF2B5EF4-FFF2-40B4-BE49-F238E27FC236}">
                <a16:creationId xmlns:a16="http://schemas.microsoft.com/office/drawing/2014/main" id="{9AE25A88-D6EB-4A7D-8A03-0458E1348E3B}"/>
              </a:ext>
            </a:extLst>
          </p:cNvPr>
          <p:cNvSpPr/>
          <p:nvPr/>
        </p:nvSpPr>
        <p:spPr>
          <a:xfrm>
            <a:off x="323528" y="771551"/>
            <a:ext cx="8399600" cy="1800200"/>
          </a:xfrm>
          <a:prstGeom prst="roundRect">
            <a:avLst/>
          </a:prstGeom>
          <a:solidFill>
            <a:srgbClr val="003F5C"/>
          </a:solidFill>
          <a:ln w="12700" cmpd="sng">
            <a:noFill/>
          </a:ln>
          <a:effectLst/>
        </p:spPr>
        <p:txBody>
          <a:bodyPr wrap="square" lIns="182880" tIns="137160" rIns="137160" bIns="137160" rtlCol="0" anchor="ctr">
            <a:noAutofit/>
          </a:bodyPr>
          <a:lstStyle/>
          <a:p>
            <a:pPr algn="ctr">
              <a:spcBef>
                <a:spcPts val="0"/>
              </a:spcBef>
              <a:spcAft>
                <a:spcPts val="300"/>
              </a:spcAft>
            </a:pPr>
            <a:r>
              <a:rPr lang="en-US" sz="6400" dirty="0">
                <a:solidFill>
                  <a:srgbClr val="FFFFCC"/>
                </a:solidFill>
              </a:rPr>
              <a:t>Massive Deployment</a:t>
            </a:r>
            <a:endParaRPr lang="en-US" sz="6400" b="1" dirty="0">
              <a:solidFill>
                <a:srgbClr val="FFFF00"/>
              </a:solidFill>
            </a:endParaRPr>
          </a:p>
        </p:txBody>
      </p:sp>
    </p:spTree>
    <p:extLst>
      <p:ext uri="{BB962C8B-B14F-4D97-AF65-F5344CB8AC3E}">
        <p14:creationId xmlns:p14="http://schemas.microsoft.com/office/powerpoint/2010/main" val="13237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5D859-172D-4E93-A3A9-58EA3C5C3307}"/>
              </a:ext>
            </a:extLst>
          </p:cNvPr>
          <p:cNvPicPr>
            <a:picLocks noChangeAspect="1"/>
          </p:cNvPicPr>
          <p:nvPr/>
        </p:nvPicPr>
        <p:blipFill>
          <a:blip r:embed="rId2"/>
          <a:stretch>
            <a:fillRect/>
          </a:stretch>
        </p:blipFill>
        <p:spPr>
          <a:xfrm>
            <a:off x="179512" y="123478"/>
            <a:ext cx="8604448" cy="4592307"/>
          </a:xfrm>
          <a:prstGeom prst="rect">
            <a:avLst/>
          </a:prstGeom>
        </p:spPr>
      </p:pic>
      <p:sp>
        <p:nvSpPr>
          <p:cNvPr id="7" name="Rectangle 6">
            <a:extLst>
              <a:ext uri="{FF2B5EF4-FFF2-40B4-BE49-F238E27FC236}">
                <a16:creationId xmlns:a16="http://schemas.microsoft.com/office/drawing/2014/main" id="{862F30C4-C6EA-4809-92E8-00DA36EC2F42}"/>
              </a:ext>
            </a:extLst>
          </p:cNvPr>
          <p:cNvSpPr/>
          <p:nvPr/>
        </p:nvSpPr>
        <p:spPr>
          <a:xfrm>
            <a:off x="323528" y="2161244"/>
            <a:ext cx="898724"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6CE"/>
              </a:solidFill>
              <a:effectLst/>
              <a:uLnTx/>
              <a:uFillTx/>
              <a:latin typeface="Arial"/>
              <a:ea typeface="+mn-ea"/>
              <a:cs typeface="+mn-cs"/>
            </a:endParaRPr>
          </a:p>
        </p:txBody>
      </p:sp>
      <p:sp>
        <p:nvSpPr>
          <p:cNvPr id="9" name="Rectangle 8">
            <a:extLst>
              <a:ext uri="{FF2B5EF4-FFF2-40B4-BE49-F238E27FC236}">
                <a16:creationId xmlns:a16="http://schemas.microsoft.com/office/drawing/2014/main" id="{B4659619-D6B7-4F9B-9BDD-BB221D9DF2CC}"/>
              </a:ext>
            </a:extLst>
          </p:cNvPr>
          <p:cNvSpPr/>
          <p:nvPr/>
        </p:nvSpPr>
        <p:spPr>
          <a:xfrm>
            <a:off x="467544" y="339502"/>
            <a:ext cx="1008112"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6CE"/>
              </a:solidFill>
              <a:effectLst/>
              <a:uLnTx/>
              <a:uFillTx/>
              <a:latin typeface="Arial"/>
              <a:ea typeface="+mn-ea"/>
              <a:cs typeface="+mn-cs"/>
            </a:endParaRPr>
          </a:p>
        </p:txBody>
      </p:sp>
    </p:spTree>
    <p:extLst>
      <p:ext uri="{BB962C8B-B14F-4D97-AF65-F5344CB8AC3E}">
        <p14:creationId xmlns:p14="http://schemas.microsoft.com/office/powerpoint/2010/main" val="13822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1AA854-2710-4EFC-8574-297B3ABFC5D9}"/>
              </a:ext>
            </a:extLst>
          </p:cNvPr>
          <p:cNvPicPr>
            <a:picLocks noChangeAspect="1"/>
          </p:cNvPicPr>
          <p:nvPr/>
        </p:nvPicPr>
        <p:blipFill>
          <a:blip r:embed="rId2"/>
          <a:stretch>
            <a:fillRect/>
          </a:stretch>
        </p:blipFill>
        <p:spPr>
          <a:xfrm>
            <a:off x="251520" y="195486"/>
            <a:ext cx="4214417" cy="4627438"/>
          </a:xfrm>
          <a:prstGeom prst="rect">
            <a:avLst/>
          </a:prstGeom>
        </p:spPr>
      </p:pic>
      <p:sp>
        <p:nvSpPr>
          <p:cNvPr id="10" name="TextBox 9">
            <a:extLst>
              <a:ext uri="{FF2B5EF4-FFF2-40B4-BE49-F238E27FC236}">
                <a16:creationId xmlns:a16="http://schemas.microsoft.com/office/drawing/2014/main" id="{8B2AC542-1DF0-4BD0-BF32-A03862FB2C18}"/>
              </a:ext>
            </a:extLst>
          </p:cNvPr>
          <p:cNvSpPr txBox="1"/>
          <p:nvPr/>
        </p:nvSpPr>
        <p:spPr>
          <a:xfrm>
            <a:off x="5076056" y="627534"/>
            <a:ext cx="3385975" cy="2585323"/>
          </a:xfrm>
          <a:prstGeom prst="rect">
            <a:avLst/>
          </a:prstGeom>
          <a:solidFill>
            <a:srgbClr val="FFFFCC"/>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Tx/>
              <a:buNone/>
              <a:tabLst/>
              <a:defRPr/>
            </a:pPr>
            <a:r>
              <a:rPr kumimoji="0" lang="en-US" sz="1800" b="0" i="0" u="none" strike="noStrike" kern="1200" cap="none" spc="0" normalizeH="0" baseline="0" noProof="0" dirty="0">
                <a:ln>
                  <a:noFill/>
                </a:ln>
                <a:solidFill>
                  <a:srgbClr val="009900"/>
                </a:solidFill>
                <a:effectLst/>
                <a:uLnTx/>
                <a:uFillTx/>
                <a:latin typeface="Montserrat"/>
                <a:ea typeface="+mn-ea"/>
                <a:cs typeface="+mn-cs"/>
              </a:rPr>
              <a:t>Instead of manually authenticate agent from GUI, we can create </a:t>
            </a:r>
            <a:r>
              <a:rPr kumimoji="0" lang="en-US" sz="1800" b="0" i="0" u="none" strike="noStrike" kern="1200" cap="none" spc="0" normalizeH="0" baseline="0" noProof="0" dirty="0" err="1">
                <a:ln>
                  <a:noFill/>
                </a:ln>
                <a:solidFill>
                  <a:srgbClr val="009900"/>
                </a:solidFill>
                <a:effectLst/>
                <a:uLnTx/>
                <a:uFillTx/>
                <a:latin typeface="Montserrat"/>
                <a:ea typeface="+mn-ea"/>
                <a:cs typeface="+mn-cs"/>
              </a:rPr>
              <a:t>coommand</a:t>
            </a:r>
            <a:r>
              <a:rPr kumimoji="0" lang="en-US" sz="1800" b="0" i="0" u="none" strike="noStrike" kern="1200" cap="none" spc="0" normalizeH="0" baseline="0" noProof="0" dirty="0">
                <a:ln>
                  <a:noFill/>
                </a:ln>
                <a:solidFill>
                  <a:srgbClr val="009900"/>
                </a:solidFill>
                <a:effectLst/>
                <a:uLnTx/>
                <a:uFillTx/>
                <a:latin typeface="Montserrat"/>
                <a:ea typeface="+mn-ea"/>
                <a:cs typeface="+mn-cs"/>
              </a:rPr>
              <a:t> that will authenticate all users </a:t>
            </a:r>
          </a:p>
          <a:p>
            <a:pPr marL="0" marR="0" lvl="0" indent="0" algn="l" defTabSz="685800" rtl="0" eaLnBrk="1" fontAlgn="auto" latinLnBrk="0" hangingPunct="1">
              <a:lnSpc>
                <a:spcPct val="100000"/>
              </a:lnSpc>
              <a:spcBef>
                <a:spcPts val="0"/>
              </a:spcBef>
              <a:spcAft>
                <a:spcPts val="0"/>
              </a:spcAft>
              <a:buClr>
                <a:prstClr val="white"/>
              </a:buClr>
              <a:buSzTx/>
              <a:buFontTx/>
              <a:buNone/>
              <a:tabLst/>
              <a:defRPr/>
            </a:pPr>
            <a:r>
              <a:rPr kumimoji="0" lang="en-US" sz="1800" b="0" i="0" u="none" strike="noStrike" kern="1200" cap="none" spc="0" normalizeH="0" baseline="0" noProof="0" dirty="0">
                <a:ln>
                  <a:noFill/>
                </a:ln>
                <a:solidFill>
                  <a:srgbClr val="009900"/>
                </a:solidFill>
                <a:effectLst/>
                <a:uLnTx/>
                <a:uFillTx/>
                <a:latin typeface="Montserrat"/>
                <a:ea typeface="+mn-ea"/>
                <a:cs typeface="+mn-cs"/>
              </a:rPr>
              <a:t>Before there must be installed agent </a:t>
            </a:r>
            <a:r>
              <a:rPr kumimoji="0" lang="en-US" sz="1800" b="0" i="0" u="none" strike="noStrike" kern="1200" cap="none" spc="0" normalizeH="0" baseline="0" noProof="0" dirty="0" err="1">
                <a:ln>
                  <a:noFill/>
                </a:ln>
                <a:solidFill>
                  <a:srgbClr val="009900"/>
                </a:solidFill>
                <a:effectLst/>
                <a:uLnTx/>
                <a:uFillTx/>
                <a:latin typeface="Montserrat"/>
                <a:ea typeface="+mn-ea"/>
                <a:cs typeface="+mn-cs"/>
              </a:rPr>
              <a:t>adn</a:t>
            </a:r>
            <a:r>
              <a:rPr kumimoji="0" lang="en-US" sz="1800" b="0" i="0" u="none" strike="noStrike" kern="1200" cap="none" spc="0" normalizeH="0" baseline="0" noProof="0" dirty="0">
                <a:ln>
                  <a:noFill/>
                </a:ln>
                <a:solidFill>
                  <a:srgbClr val="009900"/>
                </a:solidFill>
                <a:effectLst/>
                <a:uLnTx/>
                <a:uFillTx/>
                <a:latin typeface="Montserrat"/>
                <a:ea typeface="+mn-ea"/>
                <a:cs typeface="+mn-cs"/>
              </a:rPr>
              <a:t> users defined – imported from example from AD</a:t>
            </a:r>
          </a:p>
        </p:txBody>
      </p:sp>
      <p:sp>
        <p:nvSpPr>
          <p:cNvPr id="11" name="Rectangle 10">
            <a:extLst>
              <a:ext uri="{FF2B5EF4-FFF2-40B4-BE49-F238E27FC236}">
                <a16:creationId xmlns:a16="http://schemas.microsoft.com/office/drawing/2014/main" id="{0A8545E7-AD1C-4D2F-B0D0-026D5654BDBA}"/>
              </a:ext>
            </a:extLst>
          </p:cNvPr>
          <p:cNvSpPr/>
          <p:nvPr/>
        </p:nvSpPr>
        <p:spPr>
          <a:xfrm>
            <a:off x="325139" y="771550"/>
            <a:ext cx="4140798" cy="4051374"/>
          </a:xfrm>
          <a:prstGeom prst="rect">
            <a:avLst/>
          </a:prstGeom>
          <a:noFill/>
          <a:ln w="101600" cmpd="sng">
            <a:solidFill>
              <a:srgbClr val="009900"/>
            </a:solidFill>
          </a:ln>
          <a:effectLst/>
        </p:spPr>
        <p:txBody>
          <a:bodyPr wrap="square" lIns="182880" tIns="137160" rIns="137160" bIns="137160" rtlCol="0" anchor="ctr">
            <a:noAutofit/>
          </a:bodyPr>
          <a:lstStyle/>
          <a:p>
            <a:pPr marL="0" marR="0" lvl="0" indent="0" algn="ctr" defTabSz="6858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a:ln>
                <a:noFill/>
              </a:ln>
              <a:solidFill>
                <a:srgbClr val="44546A"/>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8878D167-92E6-4DC4-9ECF-3E648323556F}"/>
              </a:ext>
            </a:extLst>
          </p:cNvPr>
          <p:cNvCxnSpPr>
            <a:cxnSpLocks/>
          </p:cNvCxnSpPr>
          <p:nvPr/>
        </p:nvCxnSpPr>
        <p:spPr>
          <a:xfrm flipH="1" flipV="1">
            <a:off x="4211960" y="1707654"/>
            <a:ext cx="792088" cy="288032"/>
          </a:xfrm>
          <a:prstGeom prst="straightConnector1">
            <a:avLst/>
          </a:prstGeom>
          <a:ln w="762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50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823853"/>
            <a:ext cx="7886700" cy="1495794"/>
          </a:xfrm>
        </p:spPr>
        <p:txBody>
          <a:bodyPr/>
          <a:lstStyle/>
          <a:p>
            <a:r>
              <a:rPr lang="en-US" dirty="0"/>
              <a:t>Administrator</a:t>
            </a:r>
            <a:br>
              <a:rPr lang="en-US" dirty="0"/>
            </a:br>
            <a:r>
              <a:rPr lang="en-US" dirty="0">
                <a:solidFill>
                  <a:srgbClr val="FFFF00"/>
                </a:solidFill>
              </a:rPr>
              <a:t>Defining Policy</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4230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C3B87-74A8-4942-A532-3473BF9B3F34}"/>
              </a:ext>
            </a:extLst>
          </p:cNvPr>
          <p:cNvPicPr>
            <a:picLocks noChangeAspect="1"/>
          </p:cNvPicPr>
          <p:nvPr/>
        </p:nvPicPr>
        <p:blipFill>
          <a:blip r:embed="rId2"/>
          <a:stretch>
            <a:fillRect/>
          </a:stretch>
        </p:blipFill>
        <p:spPr>
          <a:xfrm>
            <a:off x="78440" y="339502"/>
            <a:ext cx="8987120" cy="3810941"/>
          </a:xfrm>
          <a:prstGeom prst="rect">
            <a:avLst/>
          </a:prstGeom>
        </p:spPr>
      </p:pic>
      <p:pic>
        <p:nvPicPr>
          <p:cNvPr id="3" name="Picture 2">
            <a:extLst>
              <a:ext uri="{FF2B5EF4-FFF2-40B4-BE49-F238E27FC236}">
                <a16:creationId xmlns:a16="http://schemas.microsoft.com/office/drawing/2014/main" id="{C104DA4A-3D4A-4AB5-BF90-91656174852E}"/>
              </a:ext>
            </a:extLst>
          </p:cNvPr>
          <p:cNvPicPr>
            <a:picLocks noChangeAspect="1"/>
          </p:cNvPicPr>
          <p:nvPr/>
        </p:nvPicPr>
        <p:blipFill>
          <a:blip r:embed="rId3"/>
          <a:stretch>
            <a:fillRect/>
          </a:stretch>
        </p:blipFill>
        <p:spPr>
          <a:xfrm>
            <a:off x="0" y="4299942"/>
            <a:ext cx="9144000" cy="620673"/>
          </a:xfrm>
          <a:prstGeom prst="rect">
            <a:avLst/>
          </a:prstGeom>
        </p:spPr>
      </p:pic>
      <p:sp>
        <p:nvSpPr>
          <p:cNvPr id="8" name="Rectangle 7">
            <a:extLst>
              <a:ext uri="{FF2B5EF4-FFF2-40B4-BE49-F238E27FC236}">
                <a16:creationId xmlns:a16="http://schemas.microsoft.com/office/drawing/2014/main" id="{B275DE90-D96E-4F2D-9A48-F0146D27B889}"/>
              </a:ext>
            </a:extLst>
          </p:cNvPr>
          <p:cNvSpPr/>
          <p:nvPr/>
        </p:nvSpPr>
        <p:spPr>
          <a:xfrm>
            <a:off x="118746" y="4529077"/>
            <a:ext cx="1572933"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ED5C5F-A84C-484E-9E0E-142ED6DC075F}"/>
              </a:ext>
            </a:extLst>
          </p:cNvPr>
          <p:cNvSpPr/>
          <p:nvPr/>
        </p:nvSpPr>
        <p:spPr>
          <a:xfrm>
            <a:off x="3995937" y="337427"/>
            <a:ext cx="576064" cy="314645"/>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87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243B145-E12E-4CC0-A9D5-AED0C62015C5}"/>
              </a:ext>
            </a:extLst>
          </p:cNvPr>
          <p:cNvGrpSpPr/>
          <p:nvPr/>
        </p:nvGrpSpPr>
        <p:grpSpPr>
          <a:xfrm>
            <a:off x="162476" y="152702"/>
            <a:ext cx="8819048" cy="4896842"/>
            <a:chOff x="162476" y="152702"/>
            <a:chExt cx="8819048" cy="4896842"/>
          </a:xfrm>
        </p:grpSpPr>
        <p:pic>
          <p:nvPicPr>
            <p:cNvPr id="17" name="Picture 16">
              <a:extLst>
                <a:ext uri="{FF2B5EF4-FFF2-40B4-BE49-F238E27FC236}">
                  <a16:creationId xmlns:a16="http://schemas.microsoft.com/office/drawing/2014/main" id="{CB5060C0-6E5B-4C0D-91C6-2C02CA06BBD4}"/>
                </a:ext>
              </a:extLst>
            </p:cNvPr>
            <p:cNvPicPr>
              <a:picLocks noChangeAspect="1"/>
            </p:cNvPicPr>
            <p:nvPr/>
          </p:nvPicPr>
          <p:blipFill>
            <a:blip r:embed="rId2"/>
            <a:stretch>
              <a:fillRect/>
            </a:stretch>
          </p:blipFill>
          <p:spPr>
            <a:xfrm>
              <a:off x="162476" y="152702"/>
              <a:ext cx="8819048" cy="4838095"/>
            </a:xfrm>
            <a:prstGeom prst="rect">
              <a:avLst/>
            </a:prstGeom>
          </p:spPr>
        </p:pic>
        <p:pic>
          <p:nvPicPr>
            <p:cNvPr id="14" name="Picture 13">
              <a:extLst>
                <a:ext uri="{FF2B5EF4-FFF2-40B4-BE49-F238E27FC236}">
                  <a16:creationId xmlns:a16="http://schemas.microsoft.com/office/drawing/2014/main" id="{6CD9E07A-F5EA-41F6-9734-8DEF1C563777}"/>
                </a:ext>
              </a:extLst>
            </p:cNvPr>
            <p:cNvPicPr>
              <a:picLocks noChangeAspect="1"/>
            </p:cNvPicPr>
            <p:nvPr/>
          </p:nvPicPr>
          <p:blipFill>
            <a:blip r:embed="rId3"/>
            <a:stretch>
              <a:fillRect/>
            </a:stretch>
          </p:blipFill>
          <p:spPr>
            <a:xfrm>
              <a:off x="4928859" y="4744782"/>
              <a:ext cx="2628571" cy="304762"/>
            </a:xfrm>
            <a:prstGeom prst="rect">
              <a:avLst/>
            </a:prstGeom>
          </p:spPr>
        </p:pic>
      </p:grpSp>
    </p:spTree>
    <p:extLst>
      <p:ext uri="{BB962C8B-B14F-4D97-AF65-F5344CB8AC3E}">
        <p14:creationId xmlns:p14="http://schemas.microsoft.com/office/powerpoint/2010/main" val="41579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78987A7-5221-4C72-A27E-CD4912F26112}"/>
              </a:ext>
            </a:extLst>
          </p:cNvPr>
          <p:cNvGrpSpPr/>
          <p:nvPr/>
        </p:nvGrpSpPr>
        <p:grpSpPr>
          <a:xfrm>
            <a:off x="107504" y="152702"/>
            <a:ext cx="6595542" cy="3662224"/>
            <a:chOff x="88972" y="152702"/>
            <a:chExt cx="8819048" cy="4896842"/>
          </a:xfrm>
        </p:grpSpPr>
        <p:pic>
          <p:nvPicPr>
            <p:cNvPr id="31" name="Picture 30">
              <a:extLst>
                <a:ext uri="{FF2B5EF4-FFF2-40B4-BE49-F238E27FC236}">
                  <a16:creationId xmlns:a16="http://schemas.microsoft.com/office/drawing/2014/main" id="{A8005F2E-100F-459B-A669-73EA62202369}"/>
                </a:ext>
              </a:extLst>
            </p:cNvPr>
            <p:cNvPicPr>
              <a:picLocks noChangeAspect="1"/>
            </p:cNvPicPr>
            <p:nvPr/>
          </p:nvPicPr>
          <p:blipFill>
            <a:blip r:embed="rId2"/>
            <a:stretch>
              <a:fillRect/>
            </a:stretch>
          </p:blipFill>
          <p:spPr>
            <a:xfrm>
              <a:off x="88972" y="152702"/>
              <a:ext cx="8819048" cy="4838096"/>
            </a:xfrm>
            <a:prstGeom prst="rect">
              <a:avLst/>
            </a:prstGeom>
          </p:spPr>
        </p:pic>
        <p:pic>
          <p:nvPicPr>
            <p:cNvPr id="32" name="Picture 31">
              <a:extLst>
                <a:ext uri="{FF2B5EF4-FFF2-40B4-BE49-F238E27FC236}">
                  <a16:creationId xmlns:a16="http://schemas.microsoft.com/office/drawing/2014/main" id="{FD90749F-840A-4FD7-ABF3-39CE3B24DB0C}"/>
                </a:ext>
              </a:extLst>
            </p:cNvPr>
            <p:cNvPicPr>
              <a:picLocks noChangeAspect="1"/>
            </p:cNvPicPr>
            <p:nvPr/>
          </p:nvPicPr>
          <p:blipFill>
            <a:blip r:embed="rId3"/>
            <a:stretch>
              <a:fillRect/>
            </a:stretch>
          </p:blipFill>
          <p:spPr>
            <a:xfrm>
              <a:off x="4928859" y="4744782"/>
              <a:ext cx="2628571" cy="304762"/>
            </a:xfrm>
            <a:prstGeom prst="rect">
              <a:avLst/>
            </a:prstGeom>
          </p:spPr>
        </p:pic>
      </p:grpSp>
      <p:pic>
        <p:nvPicPr>
          <p:cNvPr id="3" name="Picture 2">
            <a:extLst>
              <a:ext uri="{FF2B5EF4-FFF2-40B4-BE49-F238E27FC236}">
                <a16:creationId xmlns:a16="http://schemas.microsoft.com/office/drawing/2014/main" id="{4289F590-37AE-42A5-BA81-91752769E6B8}"/>
              </a:ext>
            </a:extLst>
          </p:cNvPr>
          <p:cNvPicPr>
            <a:picLocks noChangeAspect="1"/>
          </p:cNvPicPr>
          <p:nvPr/>
        </p:nvPicPr>
        <p:blipFill>
          <a:blip r:embed="rId4"/>
          <a:stretch>
            <a:fillRect/>
          </a:stretch>
        </p:blipFill>
        <p:spPr>
          <a:xfrm>
            <a:off x="5654386" y="87941"/>
            <a:ext cx="3419048" cy="704762"/>
          </a:xfrm>
          <a:prstGeom prst="rect">
            <a:avLst/>
          </a:prstGeom>
        </p:spPr>
      </p:pic>
      <p:pic>
        <p:nvPicPr>
          <p:cNvPr id="6" name="Picture 5">
            <a:extLst>
              <a:ext uri="{FF2B5EF4-FFF2-40B4-BE49-F238E27FC236}">
                <a16:creationId xmlns:a16="http://schemas.microsoft.com/office/drawing/2014/main" id="{8AD23337-AFF3-4739-B299-CE021C3015C1}"/>
              </a:ext>
            </a:extLst>
          </p:cNvPr>
          <p:cNvPicPr>
            <a:picLocks noChangeAspect="1"/>
          </p:cNvPicPr>
          <p:nvPr/>
        </p:nvPicPr>
        <p:blipFill>
          <a:blip r:embed="rId5"/>
          <a:stretch>
            <a:fillRect/>
          </a:stretch>
        </p:blipFill>
        <p:spPr>
          <a:xfrm>
            <a:off x="5722373" y="1532770"/>
            <a:ext cx="3390476" cy="657143"/>
          </a:xfrm>
          <a:prstGeom prst="rect">
            <a:avLst/>
          </a:prstGeom>
        </p:spPr>
      </p:pic>
      <p:pic>
        <p:nvPicPr>
          <p:cNvPr id="7" name="Picture 6">
            <a:extLst>
              <a:ext uri="{FF2B5EF4-FFF2-40B4-BE49-F238E27FC236}">
                <a16:creationId xmlns:a16="http://schemas.microsoft.com/office/drawing/2014/main" id="{62CADA37-4508-463A-A0AF-CF536A9FB39A}"/>
              </a:ext>
            </a:extLst>
          </p:cNvPr>
          <p:cNvPicPr>
            <a:picLocks noChangeAspect="1"/>
          </p:cNvPicPr>
          <p:nvPr/>
        </p:nvPicPr>
        <p:blipFill>
          <a:blip r:embed="rId6"/>
          <a:stretch>
            <a:fillRect/>
          </a:stretch>
        </p:blipFill>
        <p:spPr>
          <a:xfrm>
            <a:off x="5646881" y="2304915"/>
            <a:ext cx="3476190" cy="447619"/>
          </a:xfrm>
          <a:prstGeom prst="rect">
            <a:avLst/>
          </a:prstGeom>
        </p:spPr>
      </p:pic>
      <p:pic>
        <p:nvPicPr>
          <p:cNvPr id="8" name="Picture 7">
            <a:extLst>
              <a:ext uri="{FF2B5EF4-FFF2-40B4-BE49-F238E27FC236}">
                <a16:creationId xmlns:a16="http://schemas.microsoft.com/office/drawing/2014/main" id="{BD957627-9053-4A39-8601-067DCF2C877D}"/>
              </a:ext>
            </a:extLst>
          </p:cNvPr>
          <p:cNvPicPr>
            <a:picLocks noChangeAspect="1"/>
          </p:cNvPicPr>
          <p:nvPr/>
        </p:nvPicPr>
        <p:blipFill>
          <a:blip r:embed="rId7"/>
          <a:stretch>
            <a:fillRect/>
          </a:stretch>
        </p:blipFill>
        <p:spPr>
          <a:xfrm>
            <a:off x="5665928" y="890480"/>
            <a:ext cx="3457143" cy="438095"/>
          </a:xfrm>
          <a:prstGeom prst="rect">
            <a:avLst/>
          </a:prstGeom>
        </p:spPr>
      </p:pic>
      <p:sp>
        <p:nvSpPr>
          <p:cNvPr id="15" name="Rectangle 14">
            <a:extLst>
              <a:ext uri="{FF2B5EF4-FFF2-40B4-BE49-F238E27FC236}">
                <a16:creationId xmlns:a16="http://schemas.microsoft.com/office/drawing/2014/main" id="{8E6CDF91-ECC9-42FD-B2DF-B31DFF87EB93}"/>
              </a:ext>
            </a:extLst>
          </p:cNvPr>
          <p:cNvSpPr/>
          <p:nvPr/>
        </p:nvSpPr>
        <p:spPr>
          <a:xfrm>
            <a:off x="5508105" y="1191420"/>
            <a:ext cx="157824" cy="18763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A0CE7EA-B607-4171-BFC0-1CE947DA2AA1}"/>
              </a:ext>
            </a:extLst>
          </p:cNvPr>
          <p:cNvSpPr/>
          <p:nvPr/>
        </p:nvSpPr>
        <p:spPr>
          <a:xfrm>
            <a:off x="5643461" y="77924"/>
            <a:ext cx="3445360" cy="7339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5D70A41-5148-4457-A9F7-4C7BF3B1B05D}"/>
              </a:ext>
            </a:extLst>
          </p:cNvPr>
          <p:cNvSpPr/>
          <p:nvPr/>
        </p:nvSpPr>
        <p:spPr>
          <a:xfrm>
            <a:off x="5508104" y="1421459"/>
            <a:ext cx="157824" cy="187630"/>
          </a:xfrm>
          <a:prstGeom prst="rect">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18B693-88D2-48D3-A80A-3730D6473CA0}"/>
              </a:ext>
            </a:extLst>
          </p:cNvPr>
          <p:cNvSpPr/>
          <p:nvPr/>
        </p:nvSpPr>
        <p:spPr>
          <a:xfrm>
            <a:off x="5521062" y="1845707"/>
            <a:ext cx="157824" cy="187630"/>
          </a:xfrm>
          <a:prstGeom prst="rect">
            <a:avLst/>
          </a:prstGeom>
          <a:noFill/>
          <a:ln w="50800">
            <a:solidFill>
              <a:srgbClr val="006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D4EB24-7857-4118-A24C-69026FB789C8}"/>
              </a:ext>
            </a:extLst>
          </p:cNvPr>
          <p:cNvSpPr/>
          <p:nvPr/>
        </p:nvSpPr>
        <p:spPr>
          <a:xfrm>
            <a:off x="5496562" y="2053026"/>
            <a:ext cx="157824" cy="187630"/>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E4408C-5E10-47FF-A2CC-90F975AA8D0F}"/>
              </a:ext>
            </a:extLst>
          </p:cNvPr>
          <p:cNvSpPr/>
          <p:nvPr/>
        </p:nvSpPr>
        <p:spPr>
          <a:xfrm>
            <a:off x="5671819" y="866306"/>
            <a:ext cx="3445360" cy="462269"/>
          </a:xfrm>
          <a:prstGeom prst="rect">
            <a:avLst/>
          </a:prstGeom>
          <a:no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B1F1FB8-ADB9-45A8-9DB0-74AA1D6856B4}"/>
              </a:ext>
            </a:extLst>
          </p:cNvPr>
          <p:cNvSpPr/>
          <p:nvPr/>
        </p:nvSpPr>
        <p:spPr>
          <a:xfrm>
            <a:off x="5687374" y="1552204"/>
            <a:ext cx="3445360" cy="637709"/>
          </a:xfrm>
          <a:prstGeom prst="rect">
            <a:avLst/>
          </a:prstGeom>
          <a:noFill/>
          <a:ln w="50800">
            <a:solidFill>
              <a:srgbClr val="0067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C38F13C-79AA-49DC-BEE1-D6B331587F2F}"/>
              </a:ext>
            </a:extLst>
          </p:cNvPr>
          <p:cNvSpPr/>
          <p:nvPr/>
        </p:nvSpPr>
        <p:spPr>
          <a:xfrm>
            <a:off x="5656876" y="2286053"/>
            <a:ext cx="3445360" cy="462269"/>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D249C38-56CE-4940-837C-698055A72E71}"/>
              </a:ext>
            </a:extLst>
          </p:cNvPr>
          <p:cNvPicPr>
            <a:picLocks noChangeAspect="1"/>
          </p:cNvPicPr>
          <p:nvPr/>
        </p:nvPicPr>
        <p:blipFill>
          <a:blip r:embed="rId8"/>
          <a:stretch>
            <a:fillRect/>
          </a:stretch>
        </p:blipFill>
        <p:spPr>
          <a:xfrm>
            <a:off x="1874957" y="1355519"/>
            <a:ext cx="1368152" cy="319509"/>
          </a:xfrm>
          <a:prstGeom prst="rect">
            <a:avLst/>
          </a:prstGeom>
        </p:spPr>
      </p:pic>
      <p:sp>
        <p:nvSpPr>
          <p:cNvPr id="29" name="Rectangle 28">
            <a:extLst>
              <a:ext uri="{FF2B5EF4-FFF2-40B4-BE49-F238E27FC236}">
                <a16:creationId xmlns:a16="http://schemas.microsoft.com/office/drawing/2014/main" id="{8BF2A78F-539C-4D95-83D9-B4A96EE365D2}"/>
              </a:ext>
            </a:extLst>
          </p:cNvPr>
          <p:cNvSpPr/>
          <p:nvPr/>
        </p:nvSpPr>
        <p:spPr>
          <a:xfrm>
            <a:off x="6156176" y="3504215"/>
            <a:ext cx="648072" cy="331035"/>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10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Preserve users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pPr>
            <a:r>
              <a:rPr lang="en-US" sz="2400" dirty="0">
                <a:solidFill>
                  <a:srgbClr val="444444"/>
                </a:solidFill>
              </a:rPr>
              <a:t>You can preserve a user in </a:t>
            </a:r>
            <a:r>
              <a:rPr lang="en-US" sz="2400" dirty="0" err="1">
                <a:solidFill>
                  <a:srgbClr val="444444"/>
                </a:solidFill>
              </a:rPr>
              <a:t>inSync</a:t>
            </a:r>
            <a:r>
              <a:rPr lang="en-US" sz="2400" dirty="0">
                <a:solidFill>
                  <a:srgbClr val="444444"/>
                </a:solidFill>
              </a:rPr>
              <a:t> at any point of time. Such users cannot backup any more data. </a:t>
            </a:r>
            <a:r>
              <a:rPr lang="en-US" sz="2400" dirty="0" err="1">
                <a:solidFill>
                  <a:srgbClr val="444444"/>
                </a:solidFill>
              </a:rPr>
              <a:t>inSync</a:t>
            </a:r>
            <a:r>
              <a:rPr lang="en-US" sz="2400" dirty="0">
                <a:solidFill>
                  <a:srgbClr val="444444"/>
                </a:solidFill>
              </a:rPr>
              <a:t> marks the users as preserved using one of the following techniques:</a:t>
            </a:r>
          </a:p>
          <a:p>
            <a:pPr lvl="1">
              <a:spcBef>
                <a:spcPts val="1800"/>
              </a:spcBef>
            </a:pPr>
            <a:r>
              <a:rPr lang="en-US" sz="2100" dirty="0">
                <a:solidFill>
                  <a:srgbClr val="444444"/>
                </a:solidFill>
              </a:rPr>
              <a:t>Preserved manually by an administrator.</a:t>
            </a:r>
          </a:p>
          <a:p>
            <a:pPr lvl="1">
              <a:spcBef>
                <a:spcPts val="1800"/>
              </a:spcBef>
            </a:pPr>
            <a:r>
              <a:rPr lang="en-US" sz="2100" dirty="0">
                <a:solidFill>
                  <a:srgbClr val="444444"/>
                </a:solidFill>
              </a:rPr>
              <a:t>Preserved automatically through AD/LDAP sync process.</a:t>
            </a:r>
          </a:p>
          <a:p>
            <a:pPr lvl="1">
              <a:spcBef>
                <a:spcPts val="1800"/>
              </a:spcBef>
            </a:pPr>
            <a:r>
              <a:rPr lang="en-US" sz="2100" dirty="0">
                <a:solidFill>
                  <a:srgbClr val="444444"/>
                </a:solidFill>
              </a:rPr>
              <a:t>Preserved automatically when a user account is disabled or deleted in the IdP in case of SCIM deployment</a:t>
            </a:r>
            <a:endParaRPr kumimoji="0" lang="en-US" sz="21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168331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2D9C5-6654-4E7E-8436-C68726C96F46}"/>
              </a:ext>
            </a:extLst>
          </p:cNvPr>
          <p:cNvPicPr>
            <a:picLocks noChangeAspect="1"/>
          </p:cNvPicPr>
          <p:nvPr/>
        </p:nvPicPr>
        <p:blipFill>
          <a:blip r:embed="rId2"/>
          <a:stretch>
            <a:fillRect/>
          </a:stretch>
        </p:blipFill>
        <p:spPr>
          <a:xfrm>
            <a:off x="157714" y="157464"/>
            <a:ext cx="8828571" cy="4828571"/>
          </a:xfrm>
          <a:prstGeom prst="rect">
            <a:avLst/>
          </a:prstGeom>
        </p:spPr>
      </p:pic>
      <p:sp>
        <p:nvSpPr>
          <p:cNvPr id="23" name="Rectangle 22">
            <a:extLst>
              <a:ext uri="{FF2B5EF4-FFF2-40B4-BE49-F238E27FC236}">
                <a16:creationId xmlns:a16="http://schemas.microsoft.com/office/drawing/2014/main" id="{3A4EBA8C-B418-46B9-9490-C45ECF0F9491}"/>
              </a:ext>
            </a:extLst>
          </p:cNvPr>
          <p:cNvSpPr/>
          <p:nvPr/>
        </p:nvSpPr>
        <p:spPr>
          <a:xfrm>
            <a:off x="3563888" y="3867894"/>
            <a:ext cx="2016224"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6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2CA1C9-B63D-43CC-8273-409A00B55E9C}"/>
              </a:ext>
            </a:extLst>
          </p:cNvPr>
          <p:cNvPicPr>
            <a:picLocks noChangeAspect="1"/>
          </p:cNvPicPr>
          <p:nvPr/>
        </p:nvPicPr>
        <p:blipFill>
          <a:blip r:embed="rId2"/>
          <a:stretch>
            <a:fillRect/>
          </a:stretch>
        </p:blipFill>
        <p:spPr>
          <a:xfrm>
            <a:off x="124381" y="128893"/>
            <a:ext cx="8895238" cy="4885714"/>
          </a:xfrm>
          <a:prstGeom prst="rect">
            <a:avLst/>
          </a:prstGeom>
        </p:spPr>
      </p:pic>
      <p:sp>
        <p:nvSpPr>
          <p:cNvPr id="5" name="Rectangle 4">
            <a:extLst>
              <a:ext uri="{FF2B5EF4-FFF2-40B4-BE49-F238E27FC236}">
                <a16:creationId xmlns:a16="http://schemas.microsoft.com/office/drawing/2014/main" id="{D3318884-5C57-48B4-90DB-6A0DC0C931B7}"/>
              </a:ext>
            </a:extLst>
          </p:cNvPr>
          <p:cNvSpPr/>
          <p:nvPr/>
        </p:nvSpPr>
        <p:spPr>
          <a:xfrm>
            <a:off x="190067" y="982804"/>
            <a:ext cx="1285589" cy="2928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48359A-631D-4C09-BFD3-4DE63130CF35}"/>
              </a:ext>
            </a:extLst>
          </p:cNvPr>
          <p:cNvSpPr/>
          <p:nvPr/>
        </p:nvSpPr>
        <p:spPr>
          <a:xfrm>
            <a:off x="2045143" y="1182501"/>
            <a:ext cx="942681" cy="2928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23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APEX Backup Services</a:t>
            </a:r>
            <a:r>
              <a:rPr lang="pl-PL" dirty="0"/>
              <a: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3 locations</a:t>
            </a:r>
          </a:p>
          <a:p>
            <a:pPr lvl="0">
              <a:spcBef>
                <a:spcPts val="1800"/>
              </a:spcBef>
              <a:defRPr/>
            </a:pPr>
            <a:r>
              <a:rPr lang="en-US" sz="2400" dirty="0">
                <a:solidFill>
                  <a:srgbClr val="444444"/>
                </a:solidFill>
                <a:latin typeface="Arial"/>
              </a:rPr>
              <a:t>C</a:t>
            </a:r>
            <a:r>
              <a:rPr kumimoji="0" lang="en-US" sz="2400" b="0" i="0" u="none" strike="noStrike" kern="1200" cap="none" spc="0" normalizeH="0" baseline="0" dirty="0">
                <a:ln>
                  <a:noFill/>
                </a:ln>
                <a:solidFill>
                  <a:srgbClr val="444444"/>
                </a:solidFill>
                <a:effectLst/>
                <a:uLnTx/>
                <a:uFillTx/>
                <a:latin typeface="Arial"/>
                <a:ea typeface="+mn-ea"/>
                <a:cs typeface="+mn-cs"/>
              </a:rPr>
              <a:t>onfidentiality</a:t>
            </a:r>
            <a:endParaRPr lang="en-US" sz="2400" dirty="0">
              <a:solidFill>
                <a:srgbClr val="444444"/>
              </a:solidFill>
              <a:latin typeface="Arial"/>
            </a:endParaRP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Encryption with private key</a:t>
            </a:r>
          </a:p>
          <a:p>
            <a:pPr lvl="0">
              <a:spcBef>
                <a:spcPts val="1800"/>
              </a:spcBef>
              <a:defRPr/>
            </a:pPr>
            <a:r>
              <a:rPr lang="en-US" sz="2400" dirty="0">
                <a:solidFill>
                  <a:srgbClr val="444444"/>
                </a:solidFill>
                <a:latin typeface="Arial"/>
              </a:rPr>
              <a:t>MFA</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Data Lock</a:t>
            </a:r>
            <a:endParaRPr kumimoji="0" lang="pl-PL" sz="2400" b="0" i="0" u="none" strike="noStrike" kern="1200" cap="none" spc="0" normalizeH="0" baseline="0" dirty="0">
              <a:ln>
                <a:noFill/>
              </a:ln>
              <a:solidFill>
                <a:srgbClr val="444444"/>
              </a:solidFill>
              <a:effectLst/>
              <a:uLnTx/>
              <a:uFillTx/>
              <a:latin typeface="Arial"/>
              <a:ea typeface="+mn-ea"/>
              <a:cs typeface="+mn-cs"/>
            </a:endParaRP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Sensitive data analysis</a:t>
            </a:r>
          </a:p>
        </p:txBody>
      </p:sp>
    </p:spTree>
    <p:extLst>
      <p:ext uri="{BB962C8B-B14F-4D97-AF65-F5344CB8AC3E}">
        <p14:creationId xmlns:p14="http://schemas.microsoft.com/office/powerpoint/2010/main" val="204440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61B5FE-95E4-4484-AB35-93BB34734944}"/>
              </a:ext>
            </a:extLst>
          </p:cNvPr>
          <p:cNvPicPr>
            <a:picLocks noChangeAspect="1"/>
          </p:cNvPicPr>
          <p:nvPr/>
        </p:nvPicPr>
        <p:blipFill>
          <a:blip r:embed="rId2"/>
          <a:stretch>
            <a:fillRect/>
          </a:stretch>
        </p:blipFill>
        <p:spPr>
          <a:xfrm>
            <a:off x="107504" y="51470"/>
            <a:ext cx="8380952" cy="4485714"/>
          </a:xfrm>
          <a:prstGeom prst="rect">
            <a:avLst/>
          </a:prstGeom>
        </p:spPr>
      </p:pic>
      <p:sp>
        <p:nvSpPr>
          <p:cNvPr id="11" name="Rectangle 10">
            <a:extLst>
              <a:ext uri="{FF2B5EF4-FFF2-40B4-BE49-F238E27FC236}">
                <a16:creationId xmlns:a16="http://schemas.microsoft.com/office/drawing/2014/main" id="{08046FCF-EC8F-40F2-B82B-0AAB886BD8CD}"/>
              </a:ext>
            </a:extLst>
          </p:cNvPr>
          <p:cNvSpPr/>
          <p:nvPr/>
        </p:nvSpPr>
        <p:spPr>
          <a:xfrm>
            <a:off x="107504" y="1563638"/>
            <a:ext cx="1440160" cy="2928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1DE1ECF-F266-4093-982A-B0EA78D40CB3}"/>
              </a:ext>
            </a:extLst>
          </p:cNvPr>
          <p:cNvPicPr>
            <a:picLocks noChangeAspect="1"/>
          </p:cNvPicPr>
          <p:nvPr/>
        </p:nvPicPr>
        <p:blipFill>
          <a:blip r:embed="rId3"/>
          <a:stretch>
            <a:fillRect/>
          </a:stretch>
        </p:blipFill>
        <p:spPr>
          <a:xfrm>
            <a:off x="4139952" y="2513970"/>
            <a:ext cx="502533" cy="2629530"/>
          </a:xfrm>
          <a:prstGeom prst="rect">
            <a:avLst/>
          </a:prstGeom>
        </p:spPr>
      </p:pic>
    </p:spTree>
    <p:extLst>
      <p:ext uri="{BB962C8B-B14F-4D97-AF65-F5344CB8AC3E}">
        <p14:creationId xmlns:p14="http://schemas.microsoft.com/office/powerpoint/2010/main" val="3037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63894-BDEE-41B4-9321-0AE9AF0A62C0}"/>
              </a:ext>
            </a:extLst>
          </p:cNvPr>
          <p:cNvPicPr>
            <a:picLocks noChangeAspect="1"/>
          </p:cNvPicPr>
          <p:nvPr/>
        </p:nvPicPr>
        <p:blipFill>
          <a:blip r:embed="rId2"/>
          <a:stretch>
            <a:fillRect/>
          </a:stretch>
        </p:blipFill>
        <p:spPr>
          <a:xfrm>
            <a:off x="251520" y="267494"/>
            <a:ext cx="8409524" cy="3342857"/>
          </a:xfrm>
          <a:prstGeom prst="rect">
            <a:avLst/>
          </a:prstGeom>
        </p:spPr>
      </p:pic>
      <p:sp>
        <p:nvSpPr>
          <p:cNvPr id="6" name="Rectangle 5">
            <a:extLst>
              <a:ext uri="{FF2B5EF4-FFF2-40B4-BE49-F238E27FC236}">
                <a16:creationId xmlns:a16="http://schemas.microsoft.com/office/drawing/2014/main" id="{4DCE818C-9A1B-4D22-AEAE-0A00FF18D93C}"/>
              </a:ext>
            </a:extLst>
          </p:cNvPr>
          <p:cNvSpPr/>
          <p:nvPr/>
        </p:nvSpPr>
        <p:spPr>
          <a:xfrm>
            <a:off x="282008" y="2024328"/>
            <a:ext cx="1440160" cy="2928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43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FAD46-28AB-45C8-B61B-3BCF117830FC}"/>
              </a:ext>
            </a:extLst>
          </p:cNvPr>
          <p:cNvPicPr>
            <a:picLocks noChangeAspect="1"/>
          </p:cNvPicPr>
          <p:nvPr/>
        </p:nvPicPr>
        <p:blipFill>
          <a:blip r:embed="rId2"/>
          <a:stretch>
            <a:fillRect/>
          </a:stretch>
        </p:blipFill>
        <p:spPr>
          <a:xfrm>
            <a:off x="162476" y="157464"/>
            <a:ext cx="8819048" cy="4828571"/>
          </a:xfrm>
          <a:prstGeom prst="rect">
            <a:avLst/>
          </a:prstGeom>
        </p:spPr>
      </p:pic>
      <p:sp>
        <p:nvSpPr>
          <p:cNvPr id="5" name="Rectangle 4">
            <a:extLst>
              <a:ext uri="{FF2B5EF4-FFF2-40B4-BE49-F238E27FC236}">
                <a16:creationId xmlns:a16="http://schemas.microsoft.com/office/drawing/2014/main" id="{AB9BA203-DBCC-4E1E-B741-B0303EAF4733}"/>
              </a:ext>
            </a:extLst>
          </p:cNvPr>
          <p:cNvSpPr/>
          <p:nvPr/>
        </p:nvSpPr>
        <p:spPr>
          <a:xfrm>
            <a:off x="233146" y="2275614"/>
            <a:ext cx="954478" cy="2928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40A7599-6DD4-44AE-A180-86E4B360D8DC}"/>
              </a:ext>
            </a:extLst>
          </p:cNvPr>
          <p:cNvSpPr/>
          <p:nvPr/>
        </p:nvSpPr>
        <p:spPr>
          <a:xfrm>
            <a:off x="8316416" y="4724484"/>
            <a:ext cx="666876" cy="2928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15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AD82F-F9AC-4DB0-ABC6-728DF1323B28}"/>
              </a:ext>
            </a:extLst>
          </p:cNvPr>
          <p:cNvPicPr>
            <a:picLocks noChangeAspect="1"/>
          </p:cNvPicPr>
          <p:nvPr/>
        </p:nvPicPr>
        <p:blipFill>
          <a:blip r:embed="rId2"/>
          <a:stretch>
            <a:fillRect/>
          </a:stretch>
        </p:blipFill>
        <p:spPr>
          <a:xfrm>
            <a:off x="138666" y="119369"/>
            <a:ext cx="8866667" cy="4904762"/>
          </a:xfrm>
          <a:prstGeom prst="rect">
            <a:avLst/>
          </a:prstGeom>
        </p:spPr>
      </p:pic>
      <p:sp>
        <p:nvSpPr>
          <p:cNvPr id="4" name="Rectangle 3">
            <a:extLst>
              <a:ext uri="{FF2B5EF4-FFF2-40B4-BE49-F238E27FC236}">
                <a16:creationId xmlns:a16="http://schemas.microsoft.com/office/drawing/2014/main" id="{2A1D1B05-A366-4351-8D81-72D247D2201F}"/>
              </a:ext>
            </a:extLst>
          </p:cNvPr>
          <p:cNvSpPr/>
          <p:nvPr/>
        </p:nvSpPr>
        <p:spPr>
          <a:xfrm>
            <a:off x="3485896" y="3511100"/>
            <a:ext cx="2094215" cy="572817"/>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34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17087E-1B02-47DE-9E25-1A02C2413CBB}"/>
              </a:ext>
            </a:extLst>
          </p:cNvPr>
          <p:cNvPicPr>
            <a:picLocks noChangeAspect="1"/>
          </p:cNvPicPr>
          <p:nvPr/>
        </p:nvPicPr>
        <p:blipFill>
          <a:blip r:embed="rId2"/>
          <a:stretch>
            <a:fillRect/>
          </a:stretch>
        </p:blipFill>
        <p:spPr>
          <a:xfrm>
            <a:off x="179512" y="339502"/>
            <a:ext cx="8380952" cy="2933333"/>
          </a:xfrm>
          <a:prstGeom prst="rect">
            <a:avLst/>
          </a:prstGeom>
        </p:spPr>
      </p:pic>
      <p:sp>
        <p:nvSpPr>
          <p:cNvPr id="5" name="Rectangle 4">
            <a:extLst>
              <a:ext uri="{FF2B5EF4-FFF2-40B4-BE49-F238E27FC236}">
                <a16:creationId xmlns:a16="http://schemas.microsoft.com/office/drawing/2014/main" id="{26603ED7-661C-4C5A-8765-01DD31768587}"/>
              </a:ext>
            </a:extLst>
          </p:cNvPr>
          <p:cNvSpPr/>
          <p:nvPr/>
        </p:nvSpPr>
        <p:spPr>
          <a:xfrm>
            <a:off x="251521" y="1131591"/>
            <a:ext cx="1368152"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AAE7F-1E48-4149-B3A7-92A4511E6297}"/>
              </a:ext>
            </a:extLst>
          </p:cNvPr>
          <p:cNvSpPr/>
          <p:nvPr/>
        </p:nvSpPr>
        <p:spPr>
          <a:xfrm>
            <a:off x="2204800" y="1793542"/>
            <a:ext cx="1215072" cy="24466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25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507831-165E-46A7-9771-322105FF605A}"/>
              </a:ext>
            </a:extLst>
          </p:cNvPr>
          <p:cNvPicPr>
            <a:picLocks noChangeAspect="1"/>
          </p:cNvPicPr>
          <p:nvPr/>
        </p:nvPicPr>
        <p:blipFill>
          <a:blip r:embed="rId2"/>
          <a:stretch>
            <a:fillRect/>
          </a:stretch>
        </p:blipFill>
        <p:spPr>
          <a:xfrm>
            <a:off x="239406" y="339141"/>
            <a:ext cx="6800000" cy="2333333"/>
          </a:xfrm>
          <a:prstGeom prst="rect">
            <a:avLst/>
          </a:prstGeom>
        </p:spPr>
      </p:pic>
      <p:sp>
        <p:nvSpPr>
          <p:cNvPr id="5" name="Rectangle 4">
            <a:extLst>
              <a:ext uri="{FF2B5EF4-FFF2-40B4-BE49-F238E27FC236}">
                <a16:creationId xmlns:a16="http://schemas.microsoft.com/office/drawing/2014/main" id="{26603ED7-661C-4C5A-8765-01DD31768587}"/>
              </a:ext>
            </a:extLst>
          </p:cNvPr>
          <p:cNvSpPr/>
          <p:nvPr/>
        </p:nvSpPr>
        <p:spPr>
          <a:xfrm>
            <a:off x="251521" y="1131591"/>
            <a:ext cx="1368152"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AAE7F-1E48-4149-B3A7-92A4511E6297}"/>
              </a:ext>
            </a:extLst>
          </p:cNvPr>
          <p:cNvSpPr/>
          <p:nvPr/>
        </p:nvSpPr>
        <p:spPr>
          <a:xfrm>
            <a:off x="2218760" y="2016907"/>
            <a:ext cx="1417136" cy="26681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52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948DD-706D-4728-87DB-81182B39FDEE}"/>
              </a:ext>
            </a:extLst>
          </p:cNvPr>
          <p:cNvPicPr>
            <a:picLocks noChangeAspect="1"/>
          </p:cNvPicPr>
          <p:nvPr/>
        </p:nvPicPr>
        <p:blipFill>
          <a:blip r:embed="rId2"/>
          <a:stretch>
            <a:fillRect/>
          </a:stretch>
        </p:blipFill>
        <p:spPr>
          <a:xfrm>
            <a:off x="105333" y="119369"/>
            <a:ext cx="8933333" cy="4904762"/>
          </a:xfrm>
          <a:prstGeom prst="rect">
            <a:avLst/>
          </a:prstGeom>
        </p:spPr>
      </p:pic>
      <p:pic>
        <p:nvPicPr>
          <p:cNvPr id="4" name="Picture 3">
            <a:extLst>
              <a:ext uri="{FF2B5EF4-FFF2-40B4-BE49-F238E27FC236}">
                <a16:creationId xmlns:a16="http://schemas.microsoft.com/office/drawing/2014/main" id="{4AB0029E-5353-4D76-99F2-E5A1CE7A54EA}"/>
              </a:ext>
            </a:extLst>
          </p:cNvPr>
          <p:cNvPicPr>
            <a:picLocks noChangeAspect="1"/>
          </p:cNvPicPr>
          <p:nvPr/>
        </p:nvPicPr>
        <p:blipFill>
          <a:blip r:embed="rId3"/>
          <a:stretch>
            <a:fillRect/>
          </a:stretch>
        </p:blipFill>
        <p:spPr>
          <a:xfrm>
            <a:off x="3491880" y="1491630"/>
            <a:ext cx="1314286" cy="1904762"/>
          </a:xfrm>
          <a:prstGeom prst="rect">
            <a:avLst/>
          </a:prstGeom>
        </p:spPr>
      </p:pic>
      <p:sp>
        <p:nvSpPr>
          <p:cNvPr id="7" name="Rectangle 6">
            <a:extLst>
              <a:ext uri="{FF2B5EF4-FFF2-40B4-BE49-F238E27FC236}">
                <a16:creationId xmlns:a16="http://schemas.microsoft.com/office/drawing/2014/main" id="{1920BF0C-D580-4C67-9476-AC0D46BECC9C}"/>
              </a:ext>
            </a:extLst>
          </p:cNvPr>
          <p:cNvSpPr/>
          <p:nvPr/>
        </p:nvSpPr>
        <p:spPr>
          <a:xfrm>
            <a:off x="179512" y="1311610"/>
            <a:ext cx="1368152"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1CBA1A-F1DE-434F-AE49-7E6403FCE95F}"/>
              </a:ext>
            </a:extLst>
          </p:cNvPr>
          <p:cNvSpPr/>
          <p:nvPr/>
        </p:nvSpPr>
        <p:spPr>
          <a:xfrm>
            <a:off x="8244407" y="4688840"/>
            <a:ext cx="721995"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19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2BECB-4876-4CEF-B4AA-E40908D60DAB}"/>
              </a:ext>
            </a:extLst>
          </p:cNvPr>
          <p:cNvPicPr>
            <a:picLocks noChangeAspect="1"/>
          </p:cNvPicPr>
          <p:nvPr/>
        </p:nvPicPr>
        <p:blipFill>
          <a:blip r:embed="rId2"/>
          <a:stretch>
            <a:fillRect/>
          </a:stretch>
        </p:blipFill>
        <p:spPr>
          <a:xfrm>
            <a:off x="143428" y="138416"/>
            <a:ext cx="8857143" cy="4866667"/>
          </a:xfrm>
          <a:prstGeom prst="rect">
            <a:avLst/>
          </a:prstGeom>
        </p:spPr>
      </p:pic>
      <p:sp>
        <p:nvSpPr>
          <p:cNvPr id="4" name="Rectangle 3">
            <a:extLst>
              <a:ext uri="{FF2B5EF4-FFF2-40B4-BE49-F238E27FC236}">
                <a16:creationId xmlns:a16="http://schemas.microsoft.com/office/drawing/2014/main" id="{762E525F-2DBB-41A3-A1D3-77110697A7AF}"/>
              </a:ext>
            </a:extLst>
          </p:cNvPr>
          <p:cNvSpPr/>
          <p:nvPr/>
        </p:nvSpPr>
        <p:spPr>
          <a:xfrm>
            <a:off x="8244407" y="4688840"/>
            <a:ext cx="721995"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63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66ADC-6688-4ED3-B7F8-30A69680C6B0}"/>
              </a:ext>
            </a:extLst>
          </p:cNvPr>
          <p:cNvPicPr>
            <a:picLocks noChangeAspect="1"/>
          </p:cNvPicPr>
          <p:nvPr/>
        </p:nvPicPr>
        <p:blipFill>
          <a:blip r:embed="rId2"/>
          <a:stretch>
            <a:fillRect/>
          </a:stretch>
        </p:blipFill>
        <p:spPr>
          <a:xfrm>
            <a:off x="0" y="408653"/>
            <a:ext cx="9144000" cy="4326194"/>
          </a:xfrm>
          <a:prstGeom prst="rect">
            <a:avLst/>
          </a:prstGeom>
        </p:spPr>
      </p:pic>
      <p:sp>
        <p:nvSpPr>
          <p:cNvPr id="5" name="Rectangle 4">
            <a:extLst>
              <a:ext uri="{FF2B5EF4-FFF2-40B4-BE49-F238E27FC236}">
                <a16:creationId xmlns:a16="http://schemas.microsoft.com/office/drawing/2014/main" id="{D61A40DF-0D90-42A2-AB62-4BB887FD0846}"/>
              </a:ext>
            </a:extLst>
          </p:cNvPr>
          <p:cNvSpPr/>
          <p:nvPr/>
        </p:nvSpPr>
        <p:spPr>
          <a:xfrm>
            <a:off x="245152" y="3111325"/>
            <a:ext cx="8791344" cy="36004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2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823853"/>
            <a:ext cx="7886700" cy="1495794"/>
          </a:xfrm>
        </p:spPr>
        <p:txBody>
          <a:bodyPr/>
          <a:lstStyle/>
          <a:p>
            <a:r>
              <a:rPr lang="en-US"/>
              <a:t>Administrator</a:t>
            </a:r>
            <a:br>
              <a:rPr lang="en-US"/>
            </a:br>
            <a:r>
              <a:rPr lang="en-US">
                <a:solidFill>
                  <a:srgbClr val="FFFF00"/>
                </a:solidFill>
              </a:rPr>
              <a:t>Add user</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7491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APEX Backup Services</a:t>
            </a:r>
            <a:r>
              <a:rPr lang="pl-PL" dirty="0"/>
              <a: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Base</a:t>
            </a:r>
          </a:p>
          <a:p>
            <a:pPr lvl="0">
              <a:spcBef>
                <a:spcPts val="1800"/>
              </a:spcBef>
              <a:defRPr/>
            </a:pPr>
            <a:r>
              <a:rPr lang="en-US" sz="2400" dirty="0">
                <a:solidFill>
                  <a:srgbClr val="444444"/>
                </a:solidFill>
                <a:latin typeface="Arial"/>
              </a:rPr>
              <a:t>Unusual data activity - Anomaly Detection – learn user behavior / automated</a:t>
            </a:r>
          </a:p>
          <a:p>
            <a:pPr lvl="0">
              <a:spcBef>
                <a:spcPts val="1800"/>
              </a:spcBef>
              <a:defRPr/>
            </a:pPr>
            <a:r>
              <a:rPr lang="en-US" sz="2400" dirty="0">
                <a:solidFill>
                  <a:srgbClr val="444444"/>
                </a:solidFill>
                <a:latin typeface="Arial"/>
              </a:rPr>
              <a:t>Rollback actions</a:t>
            </a:r>
          </a:p>
          <a:p>
            <a:pPr lvl="0">
              <a:spcBef>
                <a:spcPts val="1800"/>
              </a:spcBef>
              <a:defRPr/>
            </a:pPr>
            <a:r>
              <a:rPr lang="en-US" sz="2400" dirty="0">
                <a:solidFill>
                  <a:srgbClr val="444444"/>
                </a:solidFill>
                <a:latin typeface="Arial"/>
              </a:rPr>
              <a:t>Extended</a:t>
            </a:r>
          </a:p>
          <a:p>
            <a:pPr lvl="0">
              <a:spcBef>
                <a:spcPts val="1800"/>
              </a:spcBef>
              <a:defRPr/>
            </a:pPr>
            <a:r>
              <a:rPr lang="en-US" sz="2400" dirty="0">
                <a:solidFill>
                  <a:srgbClr val="444444"/>
                </a:solidFill>
                <a:latin typeface="Arial"/>
              </a:rPr>
              <a:t>Scans for ransomware</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Quarantine</a:t>
            </a:r>
          </a:p>
          <a:p>
            <a:pPr lvl="0">
              <a:spcBef>
                <a:spcPts val="1800"/>
              </a:spcBef>
              <a:defRPr/>
            </a:pPr>
            <a:r>
              <a:rPr lang="en-US" sz="2400" dirty="0">
                <a:solidFill>
                  <a:srgbClr val="444444"/>
                </a:solidFill>
                <a:latin typeface="Arial"/>
              </a:rPr>
              <a:t>Curated snapshot</a:t>
            </a:r>
            <a:endParaRPr kumimoji="0" lang="en-US" sz="2400" b="0" i="0" u="none" strike="noStrike" kern="1200" cap="none" spc="0" normalizeH="0" baseline="0" dirty="0">
              <a:ln>
                <a:noFill/>
              </a:ln>
              <a:solidFill>
                <a:srgbClr val="444444"/>
              </a:solidFill>
              <a:effectLst/>
              <a:uLnTx/>
              <a:uFillTx/>
              <a:latin typeface="Arial"/>
              <a:ea typeface="+mn-ea"/>
              <a:cs typeface="+mn-cs"/>
            </a:endParaRPr>
          </a:p>
          <a:p>
            <a:pPr lvl="0">
              <a:spcBef>
                <a:spcPts val="1800"/>
              </a:spcBef>
              <a:defRPr/>
            </a:pPr>
            <a:endParaRPr kumimoji="0" lang="en-US" sz="21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9697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443E3-4E03-4710-A05C-80B8C9F25337}"/>
              </a:ext>
            </a:extLst>
          </p:cNvPr>
          <p:cNvPicPr>
            <a:picLocks noChangeAspect="1"/>
          </p:cNvPicPr>
          <p:nvPr/>
        </p:nvPicPr>
        <p:blipFill>
          <a:blip r:embed="rId2"/>
          <a:stretch>
            <a:fillRect/>
          </a:stretch>
        </p:blipFill>
        <p:spPr>
          <a:xfrm>
            <a:off x="161764" y="226832"/>
            <a:ext cx="8820472" cy="4689836"/>
          </a:xfrm>
          <a:prstGeom prst="rect">
            <a:avLst/>
          </a:prstGeom>
        </p:spPr>
      </p:pic>
      <p:sp>
        <p:nvSpPr>
          <p:cNvPr id="4" name="Rectangle 3">
            <a:extLst>
              <a:ext uri="{FF2B5EF4-FFF2-40B4-BE49-F238E27FC236}">
                <a16:creationId xmlns:a16="http://schemas.microsoft.com/office/drawing/2014/main" id="{6E23CD99-A7D9-4700-BBEA-8D5D5EEFE185}"/>
              </a:ext>
            </a:extLst>
          </p:cNvPr>
          <p:cNvSpPr/>
          <p:nvPr/>
        </p:nvSpPr>
        <p:spPr>
          <a:xfrm>
            <a:off x="7461867" y="508509"/>
            <a:ext cx="792088"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33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5DA071-BF8B-4050-A5AB-D5A0C36A9A51}"/>
              </a:ext>
            </a:extLst>
          </p:cNvPr>
          <p:cNvPicPr>
            <a:picLocks noChangeAspect="1"/>
          </p:cNvPicPr>
          <p:nvPr/>
        </p:nvPicPr>
        <p:blipFill>
          <a:blip r:embed="rId2"/>
          <a:stretch>
            <a:fillRect/>
          </a:stretch>
        </p:blipFill>
        <p:spPr>
          <a:xfrm>
            <a:off x="6156176" y="51470"/>
            <a:ext cx="2028571" cy="2333333"/>
          </a:xfrm>
          <a:prstGeom prst="rect">
            <a:avLst/>
          </a:prstGeom>
        </p:spPr>
      </p:pic>
      <p:pic>
        <p:nvPicPr>
          <p:cNvPr id="7" name="Picture 6">
            <a:extLst>
              <a:ext uri="{FF2B5EF4-FFF2-40B4-BE49-F238E27FC236}">
                <a16:creationId xmlns:a16="http://schemas.microsoft.com/office/drawing/2014/main" id="{14B077F4-7199-4F98-AAC8-60C60302CDB6}"/>
              </a:ext>
            </a:extLst>
          </p:cNvPr>
          <p:cNvPicPr>
            <a:picLocks noChangeAspect="1"/>
          </p:cNvPicPr>
          <p:nvPr/>
        </p:nvPicPr>
        <p:blipFill>
          <a:blip r:embed="rId3"/>
          <a:stretch>
            <a:fillRect/>
          </a:stretch>
        </p:blipFill>
        <p:spPr>
          <a:xfrm>
            <a:off x="6300192" y="2499742"/>
            <a:ext cx="2057143" cy="2428571"/>
          </a:xfrm>
          <a:prstGeom prst="rect">
            <a:avLst/>
          </a:prstGeom>
        </p:spPr>
      </p:pic>
      <p:pic>
        <p:nvPicPr>
          <p:cNvPr id="2" name="Picture 1">
            <a:extLst>
              <a:ext uri="{FF2B5EF4-FFF2-40B4-BE49-F238E27FC236}">
                <a16:creationId xmlns:a16="http://schemas.microsoft.com/office/drawing/2014/main" id="{A4CD630D-5601-46B6-9AFB-75CB808FFD78}"/>
              </a:ext>
            </a:extLst>
          </p:cNvPr>
          <p:cNvPicPr>
            <a:picLocks noChangeAspect="1"/>
          </p:cNvPicPr>
          <p:nvPr/>
        </p:nvPicPr>
        <p:blipFill>
          <a:blip r:embed="rId4"/>
          <a:stretch>
            <a:fillRect/>
          </a:stretch>
        </p:blipFill>
        <p:spPr>
          <a:xfrm>
            <a:off x="251520" y="247793"/>
            <a:ext cx="5592824" cy="4680520"/>
          </a:xfrm>
          <a:prstGeom prst="rect">
            <a:avLst/>
          </a:prstGeom>
        </p:spPr>
      </p:pic>
      <p:sp>
        <p:nvSpPr>
          <p:cNvPr id="8" name="Rectangle 7">
            <a:extLst>
              <a:ext uri="{FF2B5EF4-FFF2-40B4-BE49-F238E27FC236}">
                <a16:creationId xmlns:a16="http://schemas.microsoft.com/office/drawing/2014/main" id="{76066D35-5B62-4EBD-A65A-6FE72DF135AC}"/>
              </a:ext>
            </a:extLst>
          </p:cNvPr>
          <p:cNvSpPr/>
          <p:nvPr/>
        </p:nvSpPr>
        <p:spPr>
          <a:xfrm>
            <a:off x="5179272" y="4417394"/>
            <a:ext cx="616863"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5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823853"/>
            <a:ext cx="7886700" cy="1495794"/>
          </a:xfrm>
        </p:spPr>
        <p:txBody>
          <a:bodyPr/>
          <a:lstStyle/>
          <a:p>
            <a:r>
              <a:rPr lang="en-US" dirty="0"/>
              <a:t>User</a:t>
            </a:r>
            <a:br>
              <a:rPr lang="en-US" dirty="0"/>
            </a:br>
            <a:r>
              <a:rPr lang="en-US" dirty="0">
                <a:solidFill>
                  <a:srgbClr val="FFFF00"/>
                </a:solidFill>
              </a:rPr>
              <a:t>Data recovery</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2018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618C0-FFAF-4F3D-9967-E1CAD8F9E570}"/>
              </a:ext>
            </a:extLst>
          </p:cNvPr>
          <p:cNvPicPr>
            <a:picLocks noChangeAspect="1"/>
          </p:cNvPicPr>
          <p:nvPr/>
        </p:nvPicPr>
        <p:blipFill>
          <a:blip r:embed="rId2"/>
          <a:stretch>
            <a:fillRect/>
          </a:stretch>
        </p:blipFill>
        <p:spPr>
          <a:xfrm>
            <a:off x="843428" y="271750"/>
            <a:ext cx="7457143" cy="4600000"/>
          </a:xfrm>
          <a:prstGeom prst="rect">
            <a:avLst/>
          </a:prstGeom>
        </p:spPr>
      </p:pic>
      <p:sp>
        <p:nvSpPr>
          <p:cNvPr id="8" name="Rectangle 7">
            <a:extLst>
              <a:ext uri="{FF2B5EF4-FFF2-40B4-BE49-F238E27FC236}">
                <a16:creationId xmlns:a16="http://schemas.microsoft.com/office/drawing/2014/main" id="{D065B929-B6A2-4ED9-9ACC-1363BD2CD143}"/>
              </a:ext>
            </a:extLst>
          </p:cNvPr>
          <p:cNvSpPr/>
          <p:nvPr/>
        </p:nvSpPr>
        <p:spPr>
          <a:xfrm>
            <a:off x="1043608" y="1779662"/>
            <a:ext cx="1728192"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CF5708-E6B4-4988-9D3D-B4A0B3A193B2}"/>
              </a:ext>
            </a:extLst>
          </p:cNvPr>
          <p:cNvSpPr/>
          <p:nvPr/>
        </p:nvSpPr>
        <p:spPr>
          <a:xfrm>
            <a:off x="5160735" y="3174529"/>
            <a:ext cx="1139457"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70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78C2F-DF02-4D3F-B012-B087283EE041}"/>
              </a:ext>
            </a:extLst>
          </p:cNvPr>
          <p:cNvPicPr>
            <a:picLocks noChangeAspect="1"/>
          </p:cNvPicPr>
          <p:nvPr/>
        </p:nvPicPr>
        <p:blipFill>
          <a:blip r:embed="rId2"/>
          <a:stretch>
            <a:fillRect/>
          </a:stretch>
        </p:blipFill>
        <p:spPr>
          <a:xfrm>
            <a:off x="233772" y="195486"/>
            <a:ext cx="8676456" cy="4257482"/>
          </a:xfrm>
          <a:prstGeom prst="rect">
            <a:avLst/>
          </a:prstGeom>
        </p:spPr>
      </p:pic>
      <p:sp>
        <p:nvSpPr>
          <p:cNvPr id="4" name="Rectangle 3">
            <a:extLst>
              <a:ext uri="{FF2B5EF4-FFF2-40B4-BE49-F238E27FC236}">
                <a16:creationId xmlns:a16="http://schemas.microsoft.com/office/drawing/2014/main" id="{C7779B13-F7E6-4073-BE1E-06C01D8119C1}"/>
              </a:ext>
            </a:extLst>
          </p:cNvPr>
          <p:cNvSpPr/>
          <p:nvPr/>
        </p:nvSpPr>
        <p:spPr>
          <a:xfrm>
            <a:off x="3491880" y="3867894"/>
            <a:ext cx="432048"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99AE72-2062-4515-94E2-B6D2E980689B}"/>
              </a:ext>
            </a:extLst>
          </p:cNvPr>
          <p:cNvPicPr>
            <a:picLocks noChangeAspect="1"/>
          </p:cNvPicPr>
          <p:nvPr/>
        </p:nvPicPr>
        <p:blipFill>
          <a:blip r:embed="rId3"/>
          <a:stretch>
            <a:fillRect/>
          </a:stretch>
        </p:blipFill>
        <p:spPr>
          <a:xfrm>
            <a:off x="7164288" y="1419622"/>
            <a:ext cx="1047619" cy="219048"/>
          </a:xfrm>
          <a:prstGeom prst="rect">
            <a:avLst/>
          </a:prstGeom>
        </p:spPr>
      </p:pic>
      <p:pic>
        <p:nvPicPr>
          <p:cNvPr id="6" name="Picture 5">
            <a:extLst>
              <a:ext uri="{FF2B5EF4-FFF2-40B4-BE49-F238E27FC236}">
                <a16:creationId xmlns:a16="http://schemas.microsoft.com/office/drawing/2014/main" id="{ED3C308F-33A4-4B8B-B991-0358BDC736CE}"/>
              </a:ext>
            </a:extLst>
          </p:cNvPr>
          <p:cNvPicPr>
            <a:picLocks noChangeAspect="1"/>
          </p:cNvPicPr>
          <p:nvPr/>
        </p:nvPicPr>
        <p:blipFill>
          <a:blip r:embed="rId4"/>
          <a:stretch>
            <a:fillRect/>
          </a:stretch>
        </p:blipFill>
        <p:spPr>
          <a:xfrm>
            <a:off x="7884368" y="1995686"/>
            <a:ext cx="1171429" cy="219048"/>
          </a:xfrm>
          <a:prstGeom prst="rect">
            <a:avLst/>
          </a:prstGeom>
        </p:spPr>
      </p:pic>
      <p:sp>
        <p:nvSpPr>
          <p:cNvPr id="7" name="Rectangle 6">
            <a:extLst>
              <a:ext uri="{FF2B5EF4-FFF2-40B4-BE49-F238E27FC236}">
                <a16:creationId xmlns:a16="http://schemas.microsoft.com/office/drawing/2014/main" id="{60951DF7-54F7-4D57-B011-116954430521}"/>
              </a:ext>
            </a:extLst>
          </p:cNvPr>
          <p:cNvSpPr/>
          <p:nvPr/>
        </p:nvSpPr>
        <p:spPr>
          <a:xfrm>
            <a:off x="8041776" y="1591201"/>
            <a:ext cx="432048"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D794A8-B374-49BF-AEB3-8E0F64B0933A}"/>
              </a:ext>
            </a:extLst>
          </p:cNvPr>
          <p:cNvSpPr/>
          <p:nvPr/>
        </p:nvSpPr>
        <p:spPr>
          <a:xfrm>
            <a:off x="2269188" y="2065851"/>
            <a:ext cx="1006667" cy="3423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0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4B2F7-F1E2-4A88-A7EA-182F0AE2FF5E}"/>
              </a:ext>
            </a:extLst>
          </p:cNvPr>
          <p:cNvPicPr>
            <a:picLocks noChangeAspect="1"/>
          </p:cNvPicPr>
          <p:nvPr/>
        </p:nvPicPr>
        <p:blipFill>
          <a:blip r:embed="rId2"/>
          <a:stretch>
            <a:fillRect/>
          </a:stretch>
        </p:blipFill>
        <p:spPr>
          <a:xfrm>
            <a:off x="107504" y="1059582"/>
            <a:ext cx="4183157" cy="2104053"/>
          </a:xfrm>
          <a:prstGeom prst="rect">
            <a:avLst/>
          </a:prstGeom>
        </p:spPr>
      </p:pic>
      <p:pic>
        <p:nvPicPr>
          <p:cNvPr id="8" name="Picture 7">
            <a:extLst>
              <a:ext uri="{FF2B5EF4-FFF2-40B4-BE49-F238E27FC236}">
                <a16:creationId xmlns:a16="http://schemas.microsoft.com/office/drawing/2014/main" id="{4BA59832-0F14-4BAA-9178-CF7CC0706AD7}"/>
              </a:ext>
            </a:extLst>
          </p:cNvPr>
          <p:cNvPicPr>
            <a:picLocks noChangeAspect="1"/>
          </p:cNvPicPr>
          <p:nvPr/>
        </p:nvPicPr>
        <p:blipFill>
          <a:blip r:embed="rId3"/>
          <a:stretch>
            <a:fillRect/>
          </a:stretch>
        </p:blipFill>
        <p:spPr>
          <a:xfrm>
            <a:off x="4716016" y="1038767"/>
            <a:ext cx="4183157" cy="2372412"/>
          </a:xfrm>
          <a:prstGeom prst="rect">
            <a:avLst/>
          </a:prstGeom>
        </p:spPr>
      </p:pic>
      <p:sp>
        <p:nvSpPr>
          <p:cNvPr id="10" name="Rectangle 9">
            <a:extLst>
              <a:ext uri="{FF2B5EF4-FFF2-40B4-BE49-F238E27FC236}">
                <a16:creationId xmlns:a16="http://schemas.microsoft.com/office/drawing/2014/main" id="{B96BE2F8-3481-4F16-A0E8-08C5FA5D7E97}"/>
              </a:ext>
            </a:extLst>
          </p:cNvPr>
          <p:cNvSpPr/>
          <p:nvPr/>
        </p:nvSpPr>
        <p:spPr>
          <a:xfrm>
            <a:off x="3492479" y="2692898"/>
            <a:ext cx="719481"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56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B7E4E-22FB-4206-A59A-3D6D94B54EC7}"/>
              </a:ext>
            </a:extLst>
          </p:cNvPr>
          <p:cNvPicPr>
            <a:picLocks noChangeAspect="1"/>
          </p:cNvPicPr>
          <p:nvPr/>
        </p:nvPicPr>
        <p:blipFill>
          <a:blip r:embed="rId2"/>
          <a:stretch>
            <a:fillRect/>
          </a:stretch>
        </p:blipFill>
        <p:spPr>
          <a:xfrm>
            <a:off x="824381" y="205083"/>
            <a:ext cx="7495238" cy="4733333"/>
          </a:xfrm>
          <a:prstGeom prst="rect">
            <a:avLst/>
          </a:prstGeom>
        </p:spPr>
      </p:pic>
      <p:sp>
        <p:nvSpPr>
          <p:cNvPr id="5" name="Rectangle 4">
            <a:extLst>
              <a:ext uri="{FF2B5EF4-FFF2-40B4-BE49-F238E27FC236}">
                <a16:creationId xmlns:a16="http://schemas.microsoft.com/office/drawing/2014/main" id="{CD3DA0BC-169E-4AA9-AFBB-60091F406E09}"/>
              </a:ext>
            </a:extLst>
          </p:cNvPr>
          <p:cNvSpPr/>
          <p:nvPr/>
        </p:nvSpPr>
        <p:spPr>
          <a:xfrm>
            <a:off x="3852519" y="3723878"/>
            <a:ext cx="4607913" cy="129614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93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D6A4A4-CC67-4D19-B6A9-533CA2B6C284}"/>
              </a:ext>
            </a:extLst>
          </p:cNvPr>
          <p:cNvPicPr>
            <a:picLocks noChangeAspect="1"/>
          </p:cNvPicPr>
          <p:nvPr/>
        </p:nvPicPr>
        <p:blipFill>
          <a:blip r:embed="rId2"/>
          <a:stretch>
            <a:fillRect/>
          </a:stretch>
        </p:blipFill>
        <p:spPr>
          <a:xfrm>
            <a:off x="107504" y="227014"/>
            <a:ext cx="3267814" cy="4072928"/>
          </a:xfrm>
          <a:prstGeom prst="rect">
            <a:avLst/>
          </a:prstGeom>
        </p:spPr>
      </p:pic>
      <p:pic>
        <p:nvPicPr>
          <p:cNvPr id="7" name="Picture 6">
            <a:extLst>
              <a:ext uri="{FF2B5EF4-FFF2-40B4-BE49-F238E27FC236}">
                <a16:creationId xmlns:a16="http://schemas.microsoft.com/office/drawing/2014/main" id="{F15F96BF-5850-49F3-960D-2C8E115330C4}"/>
              </a:ext>
            </a:extLst>
          </p:cNvPr>
          <p:cNvPicPr>
            <a:picLocks noChangeAspect="1"/>
          </p:cNvPicPr>
          <p:nvPr/>
        </p:nvPicPr>
        <p:blipFill>
          <a:blip r:embed="rId3"/>
          <a:stretch>
            <a:fillRect/>
          </a:stretch>
        </p:blipFill>
        <p:spPr>
          <a:xfrm>
            <a:off x="4283968" y="458865"/>
            <a:ext cx="4571998" cy="3939902"/>
          </a:xfrm>
          <a:prstGeom prst="rect">
            <a:avLst/>
          </a:prstGeom>
        </p:spPr>
      </p:pic>
      <p:grpSp>
        <p:nvGrpSpPr>
          <p:cNvPr id="10" name="Group 9">
            <a:extLst>
              <a:ext uri="{FF2B5EF4-FFF2-40B4-BE49-F238E27FC236}">
                <a16:creationId xmlns:a16="http://schemas.microsoft.com/office/drawing/2014/main" id="{8D5F7C11-F65A-49DA-9BCF-C5E7A19A7943}"/>
              </a:ext>
            </a:extLst>
          </p:cNvPr>
          <p:cNvGrpSpPr/>
          <p:nvPr/>
        </p:nvGrpSpPr>
        <p:grpSpPr>
          <a:xfrm>
            <a:off x="1964766" y="1707654"/>
            <a:ext cx="2952328" cy="1584176"/>
            <a:chOff x="1763688" y="1635646"/>
            <a:chExt cx="4183157" cy="2104053"/>
          </a:xfrm>
        </p:grpSpPr>
        <p:pic>
          <p:nvPicPr>
            <p:cNvPr id="8" name="Picture 7">
              <a:extLst>
                <a:ext uri="{FF2B5EF4-FFF2-40B4-BE49-F238E27FC236}">
                  <a16:creationId xmlns:a16="http://schemas.microsoft.com/office/drawing/2014/main" id="{F2C7B6D9-54D8-4E31-B556-64F1E414ED7C}"/>
                </a:ext>
              </a:extLst>
            </p:cNvPr>
            <p:cNvPicPr>
              <a:picLocks noChangeAspect="1"/>
            </p:cNvPicPr>
            <p:nvPr/>
          </p:nvPicPr>
          <p:blipFill>
            <a:blip r:embed="rId4"/>
            <a:stretch>
              <a:fillRect/>
            </a:stretch>
          </p:blipFill>
          <p:spPr>
            <a:xfrm>
              <a:off x="1763688" y="1635646"/>
              <a:ext cx="4183157" cy="2104053"/>
            </a:xfrm>
            <a:prstGeom prst="rect">
              <a:avLst/>
            </a:prstGeom>
          </p:spPr>
        </p:pic>
        <p:sp>
          <p:nvSpPr>
            <p:cNvPr id="9" name="Rectangle 8">
              <a:extLst>
                <a:ext uri="{FF2B5EF4-FFF2-40B4-BE49-F238E27FC236}">
                  <a16:creationId xmlns:a16="http://schemas.microsoft.com/office/drawing/2014/main" id="{31F389C0-40D9-4F09-99ED-8EB1763FB079}"/>
                </a:ext>
              </a:extLst>
            </p:cNvPr>
            <p:cNvSpPr/>
            <p:nvPr/>
          </p:nvSpPr>
          <p:spPr>
            <a:xfrm>
              <a:off x="5148663" y="3268962"/>
              <a:ext cx="719481"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872D8560-C688-4882-8DD1-7FDA200F831B}"/>
              </a:ext>
            </a:extLst>
          </p:cNvPr>
          <p:cNvCxnSpPr>
            <a:cxnSpLocks/>
          </p:cNvCxnSpPr>
          <p:nvPr/>
        </p:nvCxnSpPr>
        <p:spPr>
          <a:xfrm>
            <a:off x="1043608" y="2283718"/>
            <a:ext cx="136815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D359567-A20B-4D47-8C6B-947E287FA150}"/>
              </a:ext>
            </a:extLst>
          </p:cNvPr>
          <p:cNvCxnSpPr>
            <a:cxnSpLocks/>
          </p:cNvCxnSpPr>
          <p:nvPr/>
        </p:nvCxnSpPr>
        <p:spPr>
          <a:xfrm>
            <a:off x="4644008" y="2499742"/>
            <a:ext cx="136815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3A07A3-5E01-415B-B5DA-B08CD4EE355C}"/>
              </a:ext>
            </a:extLst>
          </p:cNvPr>
          <p:cNvSpPr/>
          <p:nvPr/>
        </p:nvSpPr>
        <p:spPr>
          <a:xfrm>
            <a:off x="107504" y="3435845"/>
            <a:ext cx="1152128" cy="45719"/>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7E1431-53AF-4CB7-B46C-07FF17E3CFF2}"/>
              </a:ext>
            </a:extLst>
          </p:cNvPr>
          <p:cNvSpPr/>
          <p:nvPr/>
        </p:nvSpPr>
        <p:spPr>
          <a:xfrm>
            <a:off x="4357330" y="3650620"/>
            <a:ext cx="1152128" cy="39787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4569CE-1C71-49AB-A016-592E45E55829}"/>
              </a:ext>
            </a:extLst>
          </p:cNvPr>
          <p:cNvSpPr/>
          <p:nvPr/>
        </p:nvSpPr>
        <p:spPr>
          <a:xfrm>
            <a:off x="5292080" y="1280369"/>
            <a:ext cx="1656184" cy="39787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C9ABACE-C9D8-438C-9DEB-97592E7ECAD6}"/>
              </a:ext>
            </a:extLst>
          </p:cNvPr>
          <p:cNvSpPr/>
          <p:nvPr/>
        </p:nvSpPr>
        <p:spPr>
          <a:xfrm>
            <a:off x="7436813" y="1563638"/>
            <a:ext cx="1023619" cy="153201"/>
          </a:xfrm>
          <a:prstGeom prst="rect">
            <a:avLst/>
          </a:prstGeom>
          <a:solidFill>
            <a:schemeClr val="tx2"/>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84DB054-9F4C-44C1-9FED-7649B47C349C}"/>
              </a:ext>
            </a:extLst>
          </p:cNvPr>
          <p:cNvSpPr/>
          <p:nvPr/>
        </p:nvSpPr>
        <p:spPr>
          <a:xfrm>
            <a:off x="7452320" y="2490557"/>
            <a:ext cx="1023619" cy="153201"/>
          </a:xfrm>
          <a:prstGeom prst="rect">
            <a:avLst/>
          </a:prstGeom>
          <a:solidFill>
            <a:schemeClr val="tx2"/>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F6E549-3155-417F-88FC-937D3F905EDA}"/>
              </a:ext>
            </a:extLst>
          </p:cNvPr>
          <p:cNvSpPr/>
          <p:nvPr/>
        </p:nvSpPr>
        <p:spPr>
          <a:xfrm>
            <a:off x="7832347" y="3084845"/>
            <a:ext cx="1023619" cy="153201"/>
          </a:xfrm>
          <a:prstGeom prst="rect">
            <a:avLst/>
          </a:prstGeom>
          <a:solidFill>
            <a:schemeClr val="tx2"/>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C5675BD-77F1-4FC8-A239-1E9593E84772}"/>
              </a:ext>
            </a:extLst>
          </p:cNvPr>
          <p:cNvSpPr/>
          <p:nvPr/>
        </p:nvSpPr>
        <p:spPr>
          <a:xfrm>
            <a:off x="6989393" y="968695"/>
            <a:ext cx="2047103" cy="347526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4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78C2F-DF02-4D3F-B012-B087283EE041}"/>
              </a:ext>
            </a:extLst>
          </p:cNvPr>
          <p:cNvPicPr>
            <a:picLocks noChangeAspect="1"/>
          </p:cNvPicPr>
          <p:nvPr/>
        </p:nvPicPr>
        <p:blipFill>
          <a:blip r:embed="rId2"/>
          <a:stretch>
            <a:fillRect/>
          </a:stretch>
        </p:blipFill>
        <p:spPr>
          <a:xfrm>
            <a:off x="233772" y="195486"/>
            <a:ext cx="8676456" cy="4257482"/>
          </a:xfrm>
          <a:prstGeom prst="rect">
            <a:avLst/>
          </a:prstGeom>
        </p:spPr>
      </p:pic>
      <p:sp>
        <p:nvSpPr>
          <p:cNvPr id="4" name="Rectangle 3">
            <a:extLst>
              <a:ext uri="{FF2B5EF4-FFF2-40B4-BE49-F238E27FC236}">
                <a16:creationId xmlns:a16="http://schemas.microsoft.com/office/drawing/2014/main" id="{C7779B13-F7E6-4073-BE1E-06C01D8119C1}"/>
              </a:ext>
            </a:extLst>
          </p:cNvPr>
          <p:cNvSpPr/>
          <p:nvPr/>
        </p:nvSpPr>
        <p:spPr>
          <a:xfrm>
            <a:off x="3491880" y="3867894"/>
            <a:ext cx="432048"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99AE72-2062-4515-94E2-B6D2E980689B}"/>
              </a:ext>
            </a:extLst>
          </p:cNvPr>
          <p:cNvPicPr>
            <a:picLocks noChangeAspect="1"/>
          </p:cNvPicPr>
          <p:nvPr/>
        </p:nvPicPr>
        <p:blipFill>
          <a:blip r:embed="rId3"/>
          <a:stretch>
            <a:fillRect/>
          </a:stretch>
        </p:blipFill>
        <p:spPr>
          <a:xfrm>
            <a:off x="7164288" y="1419622"/>
            <a:ext cx="1047619" cy="219048"/>
          </a:xfrm>
          <a:prstGeom prst="rect">
            <a:avLst/>
          </a:prstGeom>
        </p:spPr>
      </p:pic>
      <p:pic>
        <p:nvPicPr>
          <p:cNvPr id="6" name="Picture 5">
            <a:extLst>
              <a:ext uri="{FF2B5EF4-FFF2-40B4-BE49-F238E27FC236}">
                <a16:creationId xmlns:a16="http://schemas.microsoft.com/office/drawing/2014/main" id="{ED3C308F-33A4-4B8B-B991-0358BDC736CE}"/>
              </a:ext>
            </a:extLst>
          </p:cNvPr>
          <p:cNvPicPr>
            <a:picLocks noChangeAspect="1"/>
          </p:cNvPicPr>
          <p:nvPr/>
        </p:nvPicPr>
        <p:blipFill>
          <a:blip r:embed="rId4"/>
          <a:stretch>
            <a:fillRect/>
          </a:stretch>
        </p:blipFill>
        <p:spPr>
          <a:xfrm>
            <a:off x="7884368" y="1995686"/>
            <a:ext cx="1171429" cy="219048"/>
          </a:xfrm>
          <a:prstGeom prst="rect">
            <a:avLst/>
          </a:prstGeom>
        </p:spPr>
      </p:pic>
      <p:sp>
        <p:nvSpPr>
          <p:cNvPr id="7" name="Rectangle 6">
            <a:extLst>
              <a:ext uri="{FF2B5EF4-FFF2-40B4-BE49-F238E27FC236}">
                <a16:creationId xmlns:a16="http://schemas.microsoft.com/office/drawing/2014/main" id="{60951DF7-54F7-4D57-B011-116954430521}"/>
              </a:ext>
            </a:extLst>
          </p:cNvPr>
          <p:cNvSpPr/>
          <p:nvPr/>
        </p:nvSpPr>
        <p:spPr>
          <a:xfrm>
            <a:off x="8506858" y="1567553"/>
            <a:ext cx="432048"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D794A8-B374-49BF-AEB3-8E0F64B0933A}"/>
              </a:ext>
            </a:extLst>
          </p:cNvPr>
          <p:cNvSpPr/>
          <p:nvPr/>
        </p:nvSpPr>
        <p:spPr>
          <a:xfrm>
            <a:off x="2269188" y="2065851"/>
            <a:ext cx="1006667" cy="34230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1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A8C245-EE9C-4AE4-BB90-0176A23F7CD8}"/>
              </a:ext>
            </a:extLst>
          </p:cNvPr>
          <p:cNvPicPr>
            <a:picLocks noChangeAspect="1"/>
          </p:cNvPicPr>
          <p:nvPr/>
        </p:nvPicPr>
        <p:blipFill>
          <a:blip r:embed="rId2"/>
          <a:stretch>
            <a:fillRect/>
          </a:stretch>
        </p:blipFill>
        <p:spPr>
          <a:xfrm>
            <a:off x="899592" y="286565"/>
            <a:ext cx="6590332" cy="4568365"/>
          </a:xfrm>
          <a:prstGeom prst="rect">
            <a:avLst/>
          </a:prstGeom>
        </p:spPr>
      </p:pic>
      <p:sp>
        <p:nvSpPr>
          <p:cNvPr id="9" name="Rectangle 8">
            <a:extLst>
              <a:ext uri="{FF2B5EF4-FFF2-40B4-BE49-F238E27FC236}">
                <a16:creationId xmlns:a16="http://schemas.microsoft.com/office/drawing/2014/main" id="{77C26FF4-E8D0-4D9C-9C25-E3D1E1C4D416}"/>
              </a:ext>
            </a:extLst>
          </p:cNvPr>
          <p:cNvSpPr/>
          <p:nvPr/>
        </p:nvSpPr>
        <p:spPr>
          <a:xfrm>
            <a:off x="3491881" y="2715766"/>
            <a:ext cx="360040" cy="100811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586872-BF6A-4FAB-AC86-D7D4054E7172}"/>
              </a:ext>
            </a:extLst>
          </p:cNvPr>
          <p:cNvSpPr/>
          <p:nvPr/>
        </p:nvSpPr>
        <p:spPr>
          <a:xfrm>
            <a:off x="7164288" y="1419622"/>
            <a:ext cx="432048"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801BBE-EE68-41C5-9D22-2101ABD51D70}"/>
              </a:ext>
            </a:extLst>
          </p:cNvPr>
          <p:cNvPicPr>
            <a:picLocks noChangeAspect="1"/>
          </p:cNvPicPr>
          <p:nvPr/>
        </p:nvPicPr>
        <p:blipFill>
          <a:blip r:embed="rId3"/>
          <a:stretch>
            <a:fillRect/>
          </a:stretch>
        </p:blipFill>
        <p:spPr>
          <a:xfrm>
            <a:off x="6794597" y="1131590"/>
            <a:ext cx="1171429" cy="219048"/>
          </a:xfrm>
          <a:prstGeom prst="rect">
            <a:avLst/>
          </a:prstGeom>
        </p:spPr>
      </p:pic>
    </p:spTree>
    <p:extLst>
      <p:ext uri="{BB962C8B-B14F-4D97-AF65-F5344CB8AC3E}">
        <p14:creationId xmlns:p14="http://schemas.microsoft.com/office/powerpoint/2010/main" val="125306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low confidence">
            <a:extLst>
              <a:ext uri="{FF2B5EF4-FFF2-40B4-BE49-F238E27FC236}">
                <a16:creationId xmlns:a16="http://schemas.microsoft.com/office/drawing/2014/main" id="{DBC30A46-6AA9-417F-9A78-F3830ACD867C}"/>
              </a:ext>
            </a:extLst>
          </p:cNvPr>
          <p:cNvPicPr>
            <a:picLocks noChangeAspect="1"/>
          </p:cNvPicPr>
          <p:nvPr/>
        </p:nvPicPr>
        <p:blipFill>
          <a:blip r:embed="rId2"/>
          <a:stretch>
            <a:fillRect/>
          </a:stretch>
        </p:blipFill>
        <p:spPr>
          <a:xfrm>
            <a:off x="934218" y="0"/>
            <a:ext cx="7275564" cy="5143500"/>
          </a:xfrm>
          <a:prstGeom prst="rect">
            <a:avLst/>
          </a:prstGeom>
        </p:spPr>
      </p:pic>
    </p:spTree>
    <p:extLst>
      <p:ext uri="{BB962C8B-B14F-4D97-AF65-F5344CB8AC3E}">
        <p14:creationId xmlns:p14="http://schemas.microsoft.com/office/powerpoint/2010/main" val="211084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AF021-12F5-633C-2127-C15FC33D4371}"/>
              </a:ext>
            </a:extLst>
          </p:cNvPr>
          <p:cNvPicPr>
            <a:picLocks noChangeAspect="1"/>
          </p:cNvPicPr>
          <p:nvPr/>
        </p:nvPicPr>
        <p:blipFill>
          <a:blip r:embed="rId2"/>
          <a:stretch>
            <a:fillRect/>
          </a:stretch>
        </p:blipFill>
        <p:spPr>
          <a:xfrm>
            <a:off x="395536" y="145980"/>
            <a:ext cx="7815124" cy="4851539"/>
          </a:xfrm>
          <a:prstGeom prst="rect">
            <a:avLst/>
          </a:prstGeom>
        </p:spPr>
      </p:pic>
    </p:spTree>
    <p:extLst>
      <p:ext uri="{BB962C8B-B14F-4D97-AF65-F5344CB8AC3E}">
        <p14:creationId xmlns:p14="http://schemas.microsoft.com/office/powerpoint/2010/main" val="425417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09CCA-A12A-471E-8078-CF12BF9F75AA}"/>
              </a:ext>
            </a:extLst>
          </p:cNvPr>
          <p:cNvPicPr>
            <a:picLocks noChangeAspect="1"/>
          </p:cNvPicPr>
          <p:nvPr/>
        </p:nvPicPr>
        <p:blipFill>
          <a:blip r:embed="rId2"/>
          <a:stretch>
            <a:fillRect/>
          </a:stretch>
        </p:blipFill>
        <p:spPr>
          <a:xfrm>
            <a:off x="755576" y="195486"/>
            <a:ext cx="6725937" cy="4608512"/>
          </a:xfrm>
          <a:prstGeom prst="rect">
            <a:avLst/>
          </a:prstGeom>
        </p:spPr>
      </p:pic>
      <p:sp>
        <p:nvSpPr>
          <p:cNvPr id="7" name="Rectangle 6">
            <a:extLst>
              <a:ext uri="{FF2B5EF4-FFF2-40B4-BE49-F238E27FC236}">
                <a16:creationId xmlns:a16="http://schemas.microsoft.com/office/drawing/2014/main" id="{5EFABC20-F2F9-4D35-94BD-EDB4759F542C}"/>
              </a:ext>
            </a:extLst>
          </p:cNvPr>
          <p:cNvSpPr/>
          <p:nvPr/>
        </p:nvSpPr>
        <p:spPr>
          <a:xfrm>
            <a:off x="760710" y="4443958"/>
            <a:ext cx="1507034" cy="49088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4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7B500F-79C8-4052-84F4-6D8E85964AA1}"/>
              </a:ext>
            </a:extLst>
          </p:cNvPr>
          <p:cNvPicPr>
            <a:picLocks noChangeAspect="1"/>
          </p:cNvPicPr>
          <p:nvPr/>
        </p:nvPicPr>
        <p:blipFill>
          <a:blip r:embed="rId2"/>
          <a:stretch>
            <a:fillRect/>
          </a:stretch>
        </p:blipFill>
        <p:spPr>
          <a:xfrm>
            <a:off x="539552" y="195486"/>
            <a:ext cx="7028571" cy="2828571"/>
          </a:xfrm>
          <a:prstGeom prst="rect">
            <a:avLst/>
          </a:prstGeom>
        </p:spPr>
      </p:pic>
      <p:sp>
        <p:nvSpPr>
          <p:cNvPr id="5" name="Rectangle 4">
            <a:extLst>
              <a:ext uri="{FF2B5EF4-FFF2-40B4-BE49-F238E27FC236}">
                <a16:creationId xmlns:a16="http://schemas.microsoft.com/office/drawing/2014/main" id="{AE5DAF4B-F71D-4E8D-AC00-823BD459B68F}"/>
              </a:ext>
            </a:extLst>
          </p:cNvPr>
          <p:cNvSpPr/>
          <p:nvPr/>
        </p:nvSpPr>
        <p:spPr>
          <a:xfrm>
            <a:off x="1413916" y="1517950"/>
            <a:ext cx="3086076" cy="49088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399D7A-75D6-433D-A522-94DE473968EC}"/>
              </a:ext>
            </a:extLst>
          </p:cNvPr>
          <p:cNvSpPr/>
          <p:nvPr/>
        </p:nvSpPr>
        <p:spPr>
          <a:xfrm>
            <a:off x="2111231" y="2008834"/>
            <a:ext cx="5701129" cy="706932"/>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11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6D64E-C6E6-4536-98D0-8349EE98E50F}"/>
              </a:ext>
            </a:extLst>
          </p:cNvPr>
          <p:cNvPicPr>
            <a:picLocks noChangeAspect="1"/>
          </p:cNvPicPr>
          <p:nvPr/>
        </p:nvPicPr>
        <p:blipFill>
          <a:blip r:embed="rId2"/>
          <a:stretch>
            <a:fillRect/>
          </a:stretch>
        </p:blipFill>
        <p:spPr>
          <a:xfrm>
            <a:off x="467544" y="195486"/>
            <a:ext cx="7477485" cy="4616970"/>
          </a:xfrm>
          <a:prstGeom prst="rect">
            <a:avLst/>
          </a:prstGeom>
        </p:spPr>
      </p:pic>
      <p:sp>
        <p:nvSpPr>
          <p:cNvPr id="6" name="Rectangle 5">
            <a:extLst>
              <a:ext uri="{FF2B5EF4-FFF2-40B4-BE49-F238E27FC236}">
                <a16:creationId xmlns:a16="http://schemas.microsoft.com/office/drawing/2014/main" id="{9476C65D-9B87-418B-8A87-27021FB01722}"/>
              </a:ext>
            </a:extLst>
          </p:cNvPr>
          <p:cNvSpPr/>
          <p:nvPr/>
        </p:nvSpPr>
        <p:spPr>
          <a:xfrm>
            <a:off x="6588224" y="1275606"/>
            <a:ext cx="575465" cy="504056"/>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62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B66EB2-311C-4E1D-8941-E5785F2656DD}"/>
              </a:ext>
            </a:extLst>
          </p:cNvPr>
          <p:cNvPicPr>
            <a:picLocks noChangeAspect="1"/>
          </p:cNvPicPr>
          <p:nvPr/>
        </p:nvPicPr>
        <p:blipFill>
          <a:blip r:embed="rId2"/>
          <a:stretch>
            <a:fillRect/>
          </a:stretch>
        </p:blipFill>
        <p:spPr>
          <a:xfrm>
            <a:off x="197768" y="123478"/>
            <a:ext cx="8748464" cy="4343589"/>
          </a:xfrm>
          <a:prstGeom prst="rect">
            <a:avLst/>
          </a:prstGeom>
        </p:spPr>
      </p:pic>
      <p:sp>
        <p:nvSpPr>
          <p:cNvPr id="5" name="Rectangle 4">
            <a:extLst>
              <a:ext uri="{FF2B5EF4-FFF2-40B4-BE49-F238E27FC236}">
                <a16:creationId xmlns:a16="http://schemas.microsoft.com/office/drawing/2014/main" id="{E3BFDF6E-B1A8-4D90-8B08-119B6EFCEFFC}"/>
              </a:ext>
            </a:extLst>
          </p:cNvPr>
          <p:cNvSpPr/>
          <p:nvPr/>
        </p:nvSpPr>
        <p:spPr>
          <a:xfrm>
            <a:off x="4068389" y="2413371"/>
            <a:ext cx="359595" cy="374403"/>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E14D97-84EB-46C3-A0AE-163BA169128B}"/>
              </a:ext>
            </a:extLst>
          </p:cNvPr>
          <p:cNvSpPr/>
          <p:nvPr/>
        </p:nvSpPr>
        <p:spPr>
          <a:xfrm>
            <a:off x="2123728" y="1995686"/>
            <a:ext cx="1800200" cy="247138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F74CE0F-C2E9-4201-B647-6F22A2DFD2EA}"/>
              </a:ext>
            </a:extLst>
          </p:cNvPr>
          <p:cNvSpPr/>
          <p:nvPr/>
        </p:nvSpPr>
        <p:spPr>
          <a:xfrm>
            <a:off x="7218263" y="1059581"/>
            <a:ext cx="1800200"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83DC57-1E12-4756-9120-0E5257ACE483}"/>
              </a:ext>
            </a:extLst>
          </p:cNvPr>
          <p:cNvSpPr/>
          <p:nvPr/>
        </p:nvSpPr>
        <p:spPr>
          <a:xfrm>
            <a:off x="7740351" y="1567647"/>
            <a:ext cx="1256361" cy="36004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79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2197801"/>
            <a:ext cx="7886700" cy="747897"/>
          </a:xfrm>
        </p:spPr>
        <p:txBody>
          <a:bodyPr/>
          <a:lstStyle/>
          <a:p>
            <a:r>
              <a:rPr lang="pl-PL" dirty="0" err="1"/>
              <a:t>Audit</a:t>
            </a:r>
            <a:r>
              <a:rPr lang="pl-PL" dirty="0"/>
              <a:t> </a:t>
            </a:r>
            <a:r>
              <a:rPr lang="pl-PL" dirty="0" err="1"/>
              <a:t>trail</a:t>
            </a:r>
            <a:endParaRPr lang="en-US"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289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6860EAB-BD68-636B-7FA5-B5776B645F52}"/>
              </a:ext>
            </a:extLst>
          </p:cNvPr>
          <p:cNvPicPr>
            <a:picLocks noChangeAspect="1"/>
          </p:cNvPicPr>
          <p:nvPr/>
        </p:nvPicPr>
        <p:blipFill>
          <a:blip r:embed="rId2"/>
          <a:stretch>
            <a:fillRect/>
          </a:stretch>
        </p:blipFill>
        <p:spPr>
          <a:xfrm>
            <a:off x="107504" y="195486"/>
            <a:ext cx="8561172" cy="4481561"/>
          </a:xfrm>
          <a:prstGeom prst="rect">
            <a:avLst/>
          </a:prstGeom>
        </p:spPr>
      </p:pic>
      <p:sp>
        <p:nvSpPr>
          <p:cNvPr id="17" name="Rectangle 16">
            <a:extLst>
              <a:ext uri="{FF2B5EF4-FFF2-40B4-BE49-F238E27FC236}">
                <a16:creationId xmlns:a16="http://schemas.microsoft.com/office/drawing/2014/main" id="{333CC74A-356F-884A-2DAC-3CE4B0CC6A8D}"/>
              </a:ext>
            </a:extLst>
          </p:cNvPr>
          <p:cNvSpPr/>
          <p:nvPr/>
        </p:nvSpPr>
        <p:spPr>
          <a:xfrm>
            <a:off x="5724128" y="1995686"/>
            <a:ext cx="864096"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B965AC-DD12-4C8A-484A-8E8316DAB981}"/>
              </a:ext>
            </a:extLst>
          </p:cNvPr>
          <p:cNvSpPr/>
          <p:nvPr/>
        </p:nvSpPr>
        <p:spPr>
          <a:xfrm>
            <a:off x="3500264" y="1428006"/>
            <a:ext cx="360040"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0EE800-994E-F23A-E490-0AA94C5E2E7A}"/>
              </a:ext>
            </a:extLst>
          </p:cNvPr>
          <p:cNvSpPr/>
          <p:nvPr/>
        </p:nvSpPr>
        <p:spPr>
          <a:xfrm>
            <a:off x="103910" y="3939902"/>
            <a:ext cx="363634"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8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6860EAB-BD68-636B-7FA5-B5776B645F52}"/>
              </a:ext>
            </a:extLst>
          </p:cNvPr>
          <p:cNvPicPr>
            <a:picLocks noChangeAspect="1"/>
          </p:cNvPicPr>
          <p:nvPr/>
        </p:nvPicPr>
        <p:blipFill>
          <a:blip r:embed="rId2"/>
          <a:stretch>
            <a:fillRect/>
          </a:stretch>
        </p:blipFill>
        <p:spPr>
          <a:xfrm>
            <a:off x="107504" y="195486"/>
            <a:ext cx="8561172" cy="4481561"/>
          </a:xfrm>
          <a:prstGeom prst="rect">
            <a:avLst/>
          </a:prstGeom>
        </p:spPr>
      </p:pic>
      <p:sp>
        <p:nvSpPr>
          <p:cNvPr id="17" name="Rectangle 16">
            <a:extLst>
              <a:ext uri="{FF2B5EF4-FFF2-40B4-BE49-F238E27FC236}">
                <a16:creationId xmlns:a16="http://schemas.microsoft.com/office/drawing/2014/main" id="{333CC74A-356F-884A-2DAC-3CE4B0CC6A8D}"/>
              </a:ext>
            </a:extLst>
          </p:cNvPr>
          <p:cNvSpPr/>
          <p:nvPr/>
        </p:nvSpPr>
        <p:spPr>
          <a:xfrm>
            <a:off x="5724128" y="1995686"/>
            <a:ext cx="864096"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9B965AC-DD12-4C8A-484A-8E8316DAB981}"/>
              </a:ext>
            </a:extLst>
          </p:cNvPr>
          <p:cNvSpPr/>
          <p:nvPr/>
        </p:nvSpPr>
        <p:spPr>
          <a:xfrm>
            <a:off x="3275856" y="1275606"/>
            <a:ext cx="360040"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80EE800-994E-F23A-E490-0AA94C5E2E7A}"/>
              </a:ext>
            </a:extLst>
          </p:cNvPr>
          <p:cNvSpPr/>
          <p:nvPr/>
        </p:nvSpPr>
        <p:spPr>
          <a:xfrm>
            <a:off x="103910" y="3939902"/>
            <a:ext cx="363634"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687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CAD5D-EE8D-8983-B378-F24E33EF8070}"/>
              </a:ext>
            </a:extLst>
          </p:cNvPr>
          <p:cNvPicPr>
            <a:picLocks noChangeAspect="1"/>
          </p:cNvPicPr>
          <p:nvPr/>
        </p:nvPicPr>
        <p:blipFill>
          <a:blip r:embed="rId2"/>
          <a:stretch>
            <a:fillRect/>
          </a:stretch>
        </p:blipFill>
        <p:spPr>
          <a:xfrm>
            <a:off x="107504" y="195486"/>
            <a:ext cx="8532440" cy="4483994"/>
          </a:xfrm>
          <a:prstGeom prst="rect">
            <a:avLst/>
          </a:prstGeom>
        </p:spPr>
      </p:pic>
      <p:sp>
        <p:nvSpPr>
          <p:cNvPr id="4" name="Rectangle 3">
            <a:extLst>
              <a:ext uri="{FF2B5EF4-FFF2-40B4-BE49-F238E27FC236}">
                <a16:creationId xmlns:a16="http://schemas.microsoft.com/office/drawing/2014/main" id="{2E3B2426-E85C-53EB-2763-F8ACA680B51F}"/>
              </a:ext>
            </a:extLst>
          </p:cNvPr>
          <p:cNvSpPr/>
          <p:nvPr/>
        </p:nvSpPr>
        <p:spPr>
          <a:xfrm>
            <a:off x="4405100" y="1131590"/>
            <a:ext cx="864096"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55D7B8-E7A7-50C9-6235-D0679FE2F678}"/>
              </a:ext>
            </a:extLst>
          </p:cNvPr>
          <p:cNvSpPr/>
          <p:nvPr/>
        </p:nvSpPr>
        <p:spPr>
          <a:xfrm>
            <a:off x="6300192" y="2427734"/>
            <a:ext cx="1584176" cy="2880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72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823853"/>
            <a:ext cx="7886700" cy="1495794"/>
          </a:xfrm>
        </p:spPr>
        <p:txBody>
          <a:bodyPr/>
          <a:lstStyle/>
          <a:p>
            <a:r>
              <a:rPr lang="pl-PL" dirty="0"/>
              <a:t>Monitoring</a:t>
            </a:r>
            <a:br>
              <a:rPr lang="pl-PL" dirty="0"/>
            </a:br>
            <a:r>
              <a:rPr lang="pl-PL" dirty="0" err="1"/>
              <a:t>Jobs</a:t>
            </a:r>
            <a:endParaRPr lang="en-US"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113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CCDA92-4012-40E0-D02E-A831C5C06E4F}"/>
              </a:ext>
            </a:extLst>
          </p:cNvPr>
          <p:cNvPicPr>
            <a:picLocks noChangeAspect="1"/>
          </p:cNvPicPr>
          <p:nvPr/>
        </p:nvPicPr>
        <p:blipFill>
          <a:blip r:embed="rId2"/>
          <a:stretch>
            <a:fillRect/>
          </a:stretch>
        </p:blipFill>
        <p:spPr>
          <a:xfrm>
            <a:off x="395536" y="234684"/>
            <a:ext cx="7364242" cy="4674131"/>
          </a:xfrm>
          <a:prstGeom prst="rect">
            <a:avLst/>
          </a:prstGeom>
        </p:spPr>
      </p:pic>
      <p:sp>
        <p:nvSpPr>
          <p:cNvPr id="7" name="Rectangle 6">
            <a:extLst>
              <a:ext uri="{FF2B5EF4-FFF2-40B4-BE49-F238E27FC236}">
                <a16:creationId xmlns:a16="http://schemas.microsoft.com/office/drawing/2014/main" id="{2FE22E78-EFAA-83B4-EBE1-98C5ABA99F4E}"/>
              </a:ext>
            </a:extLst>
          </p:cNvPr>
          <p:cNvSpPr/>
          <p:nvPr/>
        </p:nvSpPr>
        <p:spPr>
          <a:xfrm>
            <a:off x="1187624" y="1275606"/>
            <a:ext cx="1008112"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3857A0-FFD8-E2BD-AD2C-A3F54DFFFDCB}"/>
              </a:ext>
            </a:extLst>
          </p:cNvPr>
          <p:cNvSpPr/>
          <p:nvPr/>
        </p:nvSpPr>
        <p:spPr>
          <a:xfrm>
            <a:off x="2051720" y="1923678"/>
            <a:ext cx="936104"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EDDC46-877C-742E-B142-A3D5E134413C}"/>
              </a:ext>
            </a:extLst>
          </p:cNvPr>
          <p:cNvSpPr/>
          <p:nvPr/>
        </p:nvSpPr>
        <p:spPr>
          <a:xfrm>
            <a:off x="3635896" y="3363838"/>
            <a:ext cx="2952328"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450B0C-7F6D-26FE-6FE1-5640892510EE}"/>
              </a:ext>
            </a:extLst>
          </p:cNvPr>
          <p:cNvSpPr/>
          <p:nvPr/>
        </p:nvSpPr>
        <p:spPr>
          <a:xfrm>
            <a:off x="3628436" y="4011910"/>
            <a:ext cx="3535851"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BD77D0-55BB-43CF-A6C4-278FA8B1D883}"/>
              </a:ext>
            </a:extLst>
          </p:cNvPr>
          <p:cNvSpPr/>
          <p:nvPr/>
        </p:nvSpPr>
        <p:spPr>
          <a:xfrm>
            <a:off x="1259632" y="3562301"/>
            <a:ext cx="936104"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D6DDD72-0F5A-DECC-E910-C80F1C021BFD}"/>
              </a:ext>
            </a:extLst>
          </p:cNvPr>
          <p:cNvPicPr>
            <a:picLocks noChangeAspect="1"/>
          </p:cNvPicPr>
          <p:nvPr/>
        </p:nvPicPr>
        <p:blipFill>
          <a:blip r:embed="rId3"/>
          <a:stretch>
            <a:fillRect/>
          </a:stretch>
        </p:blipFill>
        <p:spPr>
          <a:xfrm>
            <a:off x="1299203" y="3950421"/>
            <a:ext cx="856962" cy="665513"/>
          </a:xfrm>
          <a:prstGeom prst="rect">
            <a:avLst/>
          </a:prstGeom>
        </p:spPr>
      </p:pic>
    </p:spTree>
    <p:extLst>
      <p:ext uri="{BB962C8B-B14F-4D97-AF65-F5344CB8AC3E}">
        <p14:creationId xmlns:p14="http://schemas.microsoft.com/office/powerpoint/2010/main" val="248475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APEX Backup Services</a:t>
            </a:r>
            <a:r>
              <a:rPr lang="pl-PL" dirty="0"/>
              <a: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pl-PL" sz="2100" b="0" i="0" u="none" strike="noStrike" kern="1200" cap="none" spc="0" normalizeH="0" baseline="0" dirty="0">
                <a:ln>
                  <a:noFill/>
                </a:ln>
                <a:solidFill>
                  <a:srgbClr val="444444"/>
                </a:solidFill>
                <a:effectLst/>
                <a:uLnTx/>
                <a:uFillTx/>
                <a:latin typeface="Arial"/>
                <a:ea typeface="+mn-ea"/>
                <a:cs typeface="+mn-cs"/>
              </a:rPr>
              <a:t>Cas</a:t>
            </a:r>
            <a:r>
              <a:rPr lang="pl-PL" dirty="0">
                <a:solidFill>
                  <a:srgbClr val="444444"/>
                </a:solidFill>
                <a:latin typeface="Arial"/>
              </a:rPr>
              <a:t>e </a:t>
            </a:r>
            <a:r>
              <a:rPr lang="pl-PL" dirty="0" err="1">
                <a:solidFill>
                  <a:srgbClr val="444444"/>
                </a:solidFill>
                <a:latin typeface="Arial"/>
              </a:rPr>
              <a:t>study</a:t>
            </a:r>
            <a:r>
              <a:rPr lang="pl-PL" dirty="0">
                <a:solidFill>
                  <a:srgbClr val="444444"/>
                </a:solidFill>
                <a:latin typeface="Arial"/>
              </a:rPr>
              <a:t>:</a:t>
            </a:r>
          </a:p>
          <a:p>
            <a:pPr>
              <a:spcBef>
                <a:spcPts val="1800"/>
              </a:spcBef>
              <a:defRPr/>
            </a:pPr>
            <a:r>
              <a:rPr kumimoji="0" lang="en-US" sz="2100" b="0" i="0" u="none" strike="noStrike" kern="1200" cap="none" spc="0" normalizeH="0" baseline="0" dirty="0">
                <a:ln>
                  <a:noFill/>
                </a:ln>
                <a:solidFill>
                  <a:srgbClr val="444444"/>
                </a:solidFill>
                <a:effectLst/>
                <a:uLnTx/>
                <a:uFillTx/>
                <a:latin typeface="Arial"/>
                <a:ea typeface="+mn-ea"/>
                <a:cs typeface="+mn-cs"/>
                <a:hlinkClick r:id="rId2"/>
              </a:rPr>
              <a:t>https://www.druva.com/resources/media/videos/video-vertrax-restores-files?x=o1CcKq&amp;xs=122096%3Fwtime&amp;wtime=%7Bseek_to_second_number%7D</a:t>
            </a:r>
            <a:endParaRPr kumimoji="0" lang="pl-PL" sz="2100" b="0" i="0" u="none" strike="noStrike" kern="1200" cap="none" spc="0" normalizeH="0" baseline="0" dirty="0">
              <a:ln>
                <a:noFill/>
              </a:ln>
              <a:solidFill>
                <a:srgbClr val="444444"/>
              </a:solidFill>
              <a:effectLst/>
              <a:uLnTx/>
              <a:uFillTx/>
              <a:latin typeface="Arial"/>
              <a:ea typeface="+mn-ea"/>
              <a:cs typeface="+mn-cs"/>
            </a:endParaRPr>
          </a:p>
          <a:p>
            <a:pPr lvl="0">
              <a:spcBef>
                <a:spcPts val="1800"/>
              </a:spcBef>
              <a:defRPr/>
            </a:pPr>
            <a:endParaRPr kumimoji="0" lang="en-US" sz="21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8485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2197801"/>
            <a:ext cx="7886700" cy="747897"/>
          </a:xfrm>
        </p:spPr>
        <p:txBody>
          <a:bodyPr/>
          <a:lstStyle/>
          <a:p>
            <a:r>
              <a:rPr lang="pl-PL" dirty="0"/>
              <a:t>Workshop</a:t>
            </a:r>
            <a:endParaRPr lang="en-US"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7088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Workshop</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a:solidFill>
                  <a:srgbClr val="444444"/>
                </a:solidFill>
                <a:hlinkClick r:id="rId2"/>
              </a:rPr>
              <a:t>https://apex-backup-services.syskonf.pl</a:t>
            </a:r>
            <a:endParaRPr lang="pl-PL" sz="2400" dirty="0">
              <a:solidFill>
                <a:srgbClr val="444444"/>
              </a:solidFill>
            </a:endParaRPr>
          </a:p>
          <a:p>
            <a:pPr lvl="0">
              <a:spcBef>
                <a:spcPts val="1800"/>
              </a:spcBef>
              <a:defRPr/>
            </a:pPr>
            <a:r>
              <a:rPr lang="pl-PL" sz="2400" dirty="0">
                <a:solidFill>
                  <a:srgbClr val="444444"/>
                </a:solidFill>
              </a:rPr>
              <a:t>Opis / zaproszenie internetowe: </a:t>
            </a:r>
            <a:r>
              <a:rPr lang="pl-PL" sz="2400" dirty="0">
                <a:solidFill>
                  <a:srgbClr val="444444"/>
                </a:solidFill>
                <a:hlinkClick r:id="rId3"/>
              </a:rPr>
              <a:t>https://www.linkedin.com/feed/update/urn%3Ali%3Aactivity%3A7024671221233401857</a:t>
            </a:r>
            <a:r>
              <a:rPr lang="pl-PL" sz="2400" dirty="0">
                <a:solidFill>
                  <a:srgbClr val="444444"/>
                </a:solidFill>
              </a:rPr>
              <a:t>  </a:t>
            </a:r>
          </a:p>
        </p:txBody>
      </p:sp>
    </p:spTree>
    <p:extLst>
      <p:ext uri="{BB962C8B-B14F-4D97-AF65-F5344CB8AC3E}">
        <p14:creationId xmlns:p14="http://schemas.microsoft.com/office/powerpoint/2010/main" val="248417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E6AA4-14D9-47BE-A58F-D366B3D19075}"/>
              </a:ext>
            </a:extLst>
          </p:cNvPr>
          <p:cNvSpPr txBox="1"/>
          <p:nvPr/>
        </p:nvSpPr>
        <p:spPr>
          <a:xfrm>
            <a:off x="6948264" y="4803998"/>
            <a:ext cx="1816203" cy="184666"/>
          </a:xfrm>
          <a:prstGeom prst="rect">
            <a:avLst/>
          </a:prstGeom>
          <a:noFill/>
        </p:spPr>
        <p:txBody>
          <a:bodyPr wrap="none" lIns="0" tIns="0" rIns="0" bIns="0" rtlCol="0">
            <a:spAutoFit/>
          </a:bodyPr>
          <a:lstStyle/>
          <a:p>
            <a:pPr algn="ctr"/>
            <a:r>
              <a:rPr lang="pl-PL" sz="1200" i="1" dirty="0">
                <a:solidFill>
                  <a:schemeClr val="tx2"/>
                </a:solidFill>
              </a:rPr>
              <a:t>Daniel.Olkowski@dell.com</a:t>
            </a:r>
            <a:endParaRPr lang="en-US" sz="1200" i="1" dirty="0">
              <a:solidFill>
                <a:schemeClr val="tx2"/>
              </a:solidFill>
            </a:endParaRPr>
          </a:p>
        </p:txBody>
      </p:sp>
      <p:sp>
        <p:nvSpPr>
          <p:cNvPr id="3" name="Title 2">
            <a:extLst>
              <a:ext uri="{FF2B5EF4-FFF2-40B4-BE49-F238E27FC236}">
                <a16:creationId xmlns:a16="http://schemas.microsoft.com/office/drawing/2014/main" id="{361F4DD6-A5CC-4658-A55B-D16090D69E8F}"/>
              </a:ext>
            </a:extLst>
          </p:cNvPr>
          <p:cNvSpPr txBox="1">
            <a:spLocks/>
          </p:cNvSpPr>
          <p:nvPr/>
        </p:nvSpPr>
        <p:spPr>
          <a:xfrm>
            <a:off x="251520" y="339502"/>
            <a:ext cx="7886700" cy="74789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dirty="0">
                <a:solidFill>
                  <a:schemeClr val="tx2"/>
                </a:solidFill>
              </a:rPr>
              <a:t>Questions</a:t>
            </a:r>
          </a:p>
        </p:txBody>
      </p:sp>
    </p:spTree>
    <p:extLst>
      <p:ext uri="{BB962C8B-B14F-4D97-AF65-F5344CB8AC3E}">
        <p14:creationId xmlns:p14="http://schemas.microsoft.com/office/powerpoint/2010/main" val="188024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APEX Backup Services?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Different locations than M365 / Google</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Delayed data deletion</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Geo-fencing</a:t>
            </a:r>
          </a:p>
          <a:p>
            <a:pPr lvl="0">
              <a:spcBef>
                <a:spcPts val="1800"/>
              </a:spcBef>
              <a:defRPr/>
            </a:pPr>
            <a:r>
              <a:rPr lang="en-US" sz="2400" dirty="0">
                <a:solidFill>
                  <a:srgbClr val="444444"/>
                </a:solidFill>
                <a:latin typeface="Arial"/>
              </a:rPr>
              <a:t>Port 443 for laptops</a:t>
            </a:r>
          </a:p>
          <a:p>
            <a:pPr lvl="0">
              <a:spcBef>
                <a:spcPts val="1800"/>
              </a:spcBef>
              <a:defRPr/>
            </a:pPr>
            <a:r>
              <a:rPr lang="en-US" sz="2400" dirty="0">
                <a:solidFill>
                  <a:srgbClr val="444444"/>
                </a:solidFill>
                <a:latin typeface="Arial"/>
              </a:rPr>
              <a:t>Private data</a:t>
            </a:r>
          </a:p>
          <a:p>
            <a:pPr lvl="0">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Admin / user data recovery</a:t>
            </a:r>
            <a:endParaRPr kumimoji="0" lang="pl-PL" sz="2400"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90446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Why for Laptops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kumimoji="0" lang="pl-PL" sz="2400" b="0" i="0" u="none" strike="noStrike" kern="1200" cap="none" spc="0" normalizeH="0" baseline="0" dirty="0">
                <a:ln>
                  <a:noFill/>
                </a:ln>
                <a:solidFill>
                  <a:srgbClr val="444444"/>
                </a:solidFill>
                <a:effectLst/>
                <a:uLnTx/>
                <a:uFillTx/>
                <a:latin typeface="Arial"/>
                <a:ea typeface="+mn-ea"/>
                <a:cs typeface="+mn-cs"/>
              </a:rPr>
              <a:t>Laptop </a:t>
            </a:r>
            <a:r>
              <a:rPr kumimoji="0" lang="pl-PL" sz="2400" b="0" i="0" u="none" strike="noStrike" kern="1200" cap="none" spc="0" normalizeH="0" baseline="0" dirty="0" err="1">
                <a:ln>
                  <a:noFill/>
                </a:ln>
                <a:solidFill>
                  <a:srgbClr val="444444"/>
                </a:solidFill>
                <a:effectLst/>
                <a:uLnTx/>
                <a:uFillTx/>
                <a:latin typeface="Arial"/>
                <a:ea typeface="+mn-ea"/>
                <a:cs typeface="+mn-cs"/>
              </a:rPr>
              <a:t>replace</a:t>
            </a:r>
            <a:endParaRPr kumimoji="0" lang="pl-PL" sz="2400" b="0" i="0" u="none" strike="noStrike" kern="1200" cap="none" spc="0" normalizeH="0" baseline="0" dirty="0">
              <a:ln>
                <a:noFill/>
              </a:ln>
              <a:solidFill>
                <a:srgbClr val="444444"/>
              </a:solidFill>
              <a:effectLst/>
              <a:uLnTx/>
              <a:uFillTx/>
              <a:latin typeface="Arial"/>
              <a:ea typeface="+mn-ea"/>
              <a:cs typeface="+mn-cs"/>
            </a:endParaRPr>
          </a:p>
          <a:p>
            <a:pPr>
              <a:spcBef>
                <a:spcPts val="1800"/>
              </a:spcBef>
              <a:defRPr/>
            </a:pPr>
            <a:r>
              <a:rPr lang="pl-PL" sz="2400" dirty="0">
                <a:solidFill>
                  <a:srgbClr val="444444"/>
                </a:solidFill>
                <a:latin typeface="Arial"/>
              </a:rPr>
              <a:t>Application </a:t>
            </a:r>
            <a:r>
              <a:rPr lang="pl-PL" sz="2400" dirty="0" err="1">
                <a:solidFill>
                  <a:srgbClr val="444444"/>
                </a:solidFill>
                <a:latin typeface="Arial"/>
              </a:rPr>
              <a:t>settings</a:t>
            </a:r>
            <a:r>
              <a:rPr lang="pl-PL" sz="2400" dirty="0">
                <a:solidFill>
                  <a:srgbClr val="444444"/>
                </a:solidFill>
                <a:latin typeface="Arial"/>
              </a:rPr>
              <a:t> </a:t>
            </a:r>
            <a:r>
              <a:rPr lang="pl-PL" sz="2400" dirty="0" err="1">
                <a:solidFill>
                  <a:srgbClr val="444444"/>
                </a:solidFill>
                <a:latin typeface="Arial"/>
              </a:rPr>
              <a:t>restore</a:t>
            </a:r>
            <a:endParaRPr kumimoji="0" lang="pl-PL" sz="2400" b="0" i="0" u="none" strike="noStrike" kern="1200" cap="none" spc="0" normalizeH="0" baseline="0" dirty="0">
              <a:ln>
                <a:noFill/>
              </a:ln>
              <a:solidFill>
                <a:srgbClr val="444444"/>
              </a:solidFill>
              <a:effectLst/>
              <a:uLnTx/>
              <a:uFillTx/>
              <a:latin typeface="Arial"/>
              <a:ea typeface="+mn-ea"/>
              <a:cs typeface="+mn-cs"/>
            </a:endParaRPr>
          </a:p>
          <a:p>
            <a:pPr>
              <a:spcBef>
                <a:spcPts val="1800"/>
              </a:spcBef>
              <a:defRPr/>
            </a:pPr>
            <a:r>
              <a:rPr kumimoji="0" lang="en-US" sz="2400" b="0" i="0" u="none" strike="noStrike" kern="1200" cap="none" spc="0" normalizeH="0" baseline="0" dirty="0">
                <a:ln>
                  <a:noFill/>
                </a:ln>
                <a:solidFill>
                  <a:srgbClr val="444444"/>
                </a:solidFill>
                <a:effectLst/>
                <a:uLnTx/>
                <a:uFillTx/>
                <a:latin typeface="Arial"/>
                <a:ea typeface="+mn-ea"/>
                <a:cs typeface="+mn-cs"/>
              </a:rPr>
              <a:t>Localization for end points</a:t>
            </a:r>
          </a:p>
          <a:p>
            <a:pPr lvl="0">
              <a:spcBef>
                <a:spcPts val="1800"/>
              </a:spcBef>
              <a:defRPr/>
            </a:pPr>
            <a:endParaRPr lang="en-US" sz="2400" dirty="0">
              <a:solidFill>
                <a:srgbClr val="444444"/>
              </a:solidFill>
              <a:latin typeface="Arial"/>
            </a:endParaRPr>
          </a:p>
          <a:p>
            <a:pPr lvl="0">
              <a:spcBef>
                <a:spcPts val="1800"/>
              </a:spcBef>
              <a:defRPr/>
            </a:pPr>
            <a:endParaRPr lang="en-US" sz="2400" dirty="0">
              <a:solidFill>
                <a:srgbClr val="444444"/>
              </a:solidFill>
              <a:latin typeface="Arial"/>
            </a:endParaRPr>
          </a:p>
        </p:txBody>
      </p:sp>
    </p:spTree>
    <p:extLst>
      <p:ext uri="{BB962C8B-B14F-4D97-AF65-F5344CB8AC3E}">
        <p14:creationId xmlns:p14="http://schemas.microsoft.com/office/powerpoint/2010/main" val="17852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Licensing</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err="1">
                <a:solidFill>
                  <a:srgbClr val="444444"/>
                </a:solidFill>
                <a:latin typeface="Arial"/>
              </a:rPr>
              <a:t>Preserved</a:t>
            </a:r>
            <a:r>
              <a:rPr lang="pl-PL" sz="2400" dirty="0">
                <a:solidFill>
                  <a:srgbClr val="444444"/>
                </a:solidFill>
                <a:latin typeface="Arial"/>
              </a:rPr>
              <a:t> </a:t>
            </a:r>
            <a:r>
              <a:rPr lang="pl-PL" sz="2400" dirty="0" err="1">
                <a:solidFill>
                  <a:srgbClr val="444444"/>
                </a:solidFill>
                <a:latin typeface="Arial"/>
              </a:rPr>
              <a:t>users</a:t>
            </a:r>
            <a:endParaRPr lang="pl-PL" sz="2400" dirty="0">
              <a:solidFill>
                <a:srgbClr val="444444"/>
              </a:solidFill>
              <a:latin typeface="Arial"/>
            </a:endParaRPr>
          </a:p>
          <a:p>
            <a:pPr lvl="1">
              <a:spcBef>
                <a:spcPts val="1800"/>
              </a:spcBef>
              <a:defRPr/>
            </a:pPr>
            <a:r>
              <a:rPr kumimoji="0" lang="pl-PL" b="0" i="0" u="none" strike="noStrike" kern="1200" cap="none" spc="0" normalizeH="0" baseline="0" dirty="0">
                <a:ln>
                  <a:noFill/>
                </a:ln>
                <a:solidFill>
                  <a:srgbClr val="444444"/>
                </a:solidFill>
                <a:effectLst/>
                <a:uLnTx/>
                <a:uFillTx/>
                <a:latin typeface="Arial"/>
                <a:ea typeface="+mn-ea"/>
                <a:cs typeface="+mn-cs"/>
              </a:rPr>
              <a:t>10% </a:t>
            </a:r>
            <a:r>
              <a:rPr kumimoji="0" lang="pl-PL" b="0" i="0" u="none" strike="noStrike" kern="1200" cap="none" spc="0" normalizeH="0" baseline="0" dirty="0" err="1">
                <a:ln>
                  <a:noFill/>
                </a:ln>
                <a:solidFill>
                  <a:srgbClr val="444444"/>
                </a:solidFill>
                <a:effectLst/>
                <a:uLnTx/>
                <a:uFillTx/>
                <a:latin typeface="Arial"/>
                <a:ea typeface="+mn-ea"/>
                <a:cs typeface="+mn-cs"/>
              </a:rPr>
              <a:t>free</a:t>
            </a:r>
            <a:endParaRPr kumimoji="0" lang="pl-PL" b="0" i="0" u="none" strike="noStrike" kern="1200" cap="none" spc="0" normalizeH="0" baseline="0" dirty="0">
              <a:ln>
                <a:noFill/>
              </a:ln>
              <a:solidFill>
                <a:srgbClr val="444444"/>
              </a:solidFill>
              <a:effectLst/>
              <a:uLnTx/>
              <a:uFillTx/>
              <a:latin typeface="Arial"/>
              <a:ea typeface="+mn-ea"/>
              <a:cs typeface="+mn-cs"/>
            </a:endParaRPr>
          </a:p>
          <a:p>
            <a:pPr lvl="1">
              <a:spcBef>
                <a:spcPts val="1800"/>
              </a:spcBef>
              <a:defRPr/>
            </a:pPr>
            <a:r>
              <a:rPr kumimoji="0" lang="pl-PL" b="0" i="0" u="none" strike="noStrike" kern="1200" cap="none" spc="0" normalizeH="0" baseline="0" dirty="0">
                <a:ln>
                  <a:noFill/>
                </a:ln>
                <a:solidFill>
                  <a:srgbClr val="444444"/>
                </a:solidFill>
                <a:effectLst/>
                <a:uLnTx/>
                <a:uFillTx/>
                <a:latin typeface="Arial"/>
                <a:ea typeface="+mn-ea"/>
                <a:cs typeface="+mn-cs"/>
              </a:rPr>
              <a:t>Special </a:t>
            </a:r>
            <a:r>
              <a:rPr kumimoji="0" lang="pl-PL" b="0" i="0" u="none" strike="noStrike" kern="1200" cap="none" spc="0" normalizeH="0" baseline="0" dirty="0" err="1">
                <a:ln>
                  <a:noFill/>
                </a:ln>
                <a:solidFill>
                  <a:srgbClr val="444444"/>
                </a:solidFill>
                <a:effectLst/>
                <a:uLnTx/>
                <a:uFillTx/>
                <a:latin typeface="Arial"/>
                <a:ea typeface="+mn-ea"/>
                <a:cs typeface="+mn-cs"/>
              </a:rPr>
              <a:t>low</a:t>
            </a:r>
            <a:r>
              <a:rPr kumimoji="0" lang="pl-PL" b="0" i="0" u="none" strike="noStrike" kern="1200" cap="none" spc="0" normalizeH="0" baseline="0" dirty="0">
                <a:ln>
                  <a:noFill/>
                </a:ln>
                <a:solidFill>
                  <a:srgbClr val="444444"/>
                </a:solidFill>
                <a:effectLst/>
                <a:uLnTx/>
                <a:uFillTx/>
                <a:latin typeface="Arial"/>
                <a:ea typeface="+mn-ea"/>
                <a:cs typeface="+mn-cs"/>
              </a:rPr>
              <a:t> </a:t>
            </a:r>
            <a:r>
              <a:rPr kumimoji="0" lang="pl-PL" b="0" i="0" u="none" strike="noStrike" kern="1200" cap="none" spc="0" normalizeH="0" baseline="0" dirty="0" err="1">
                <a:ln>
                  <a:noFill/>
                </a:ln>
                <a:solidFill>
                  <a:srgbClr val="444444"/>
                </a:solidFill>
                <a:effectLst/>
                <a:uLnTx/>
                <a:uFillTx/>
                <a:latin typeface="Arial"/>
                <a:ea typeface="+mn-ea"/>
                <a:cs typeface="+mn-cs"/>
              </a:rPr>
              <a:t>price</a:t>
            </a:r>
            <a:r>
              <a:rPr kumimoji="0" lang="pl-PL" b="0" i="0" u="none" strike="noStrike" kern="1200" cap="none" spc="0" normalizeH="0" baseline="0" dirty="0">
                <a:ln>
                  <a:noFill/>
                </a:ln>
                <a:solidFill>
                  <a:srgbClr val="444444"/>
                </a:solidFill>
                <a:effectLst/>
                <a:uLnTx/>
                <a:uFillTx/>
                <a:latin typeface="Arial"/>
                <a:ea typeface="+mn-ea"/>
                <a:cs typeface="+mn-cs"/>
              </a:rPr>
              <a:t> for </a:t>
            </a:r>
            <a:r>
              <a:rPr kumimoji="0" lang="pl-PL" b="0" i="0" u="none" strike="noStrike" kern="1200" cap="none" spc="0" normalizeH="0" baseline="0" dirty="0" err="1">
                <a:ln>
                  <a:noFill/>
                </a:ln>
                <a:solidFill>
                  <a:srgbClr val="444444"/>
                </a:solidFill>
                <a:effectLst/>
                <a:uLnTx/>
                <a:uFillTx/>
                <a:latin typeface="Arial"/>
                <a:ea typeface="+mn-ea"/>
                <a:cs typeface="+mn-cs"/>
              </a:rPr>
              <a:t>additional</a:t>
            </a:r>
            <a:r>
              <a:rPr kumimoji="0" lang="pl-PL" b="0" i="0" u="none" strike="noStrike" kern="1200" cap="none" spc="0" normalizeH="0" baseline="0" dirty="0">
                <a:ln>
                  <a:noFill/>
                </a:ln>
                <a:solidFill>
                  <a:srgbClr val="444444"/>
                </a:solidFill>
                <a:effectLst/>
                <a:uLnTx/>
                <a:uFillTx/>
                <a:latin typeface="Arial"/>
                <a:ea typeface="+mn-ea"/>
                <a:cs typeface="+mn-cs"/>
              </a:rPr>
              <a:t> </a:t>
            </a:r>
            <a:r>
              <a:rPr kumimoji="0" lang="pl-PL" b="0" i="0" u="none" strike="noStrike" kern="1200" cap="none" spc="0" normalizeH="0" baseline="0" dirty="0" err="1">
                <a:ln>
                  <a:noFill/>
                </a:ln>
                <a:solidFill>
                  <a:srgbClr val="444444"/>
                </a:solidFill>
                <a:effectLst/>
                <a:uLnTx/>
                <a:uFillTx/>
                <a:latin typeface="Arial"/>
                <a:ea typeface="+mn-ea"/>
                <a:cs typeface="+mn-cs"/>
              </a:rPr>
              <a:t>ones</a:t>
            </a:r>
            <a:endParaRPr kumimoji="0" lang="pl-PL" b="0" i="0" u="none" strike="noStrike" kern="1200" cap="none" spc="0" normalizeH="0" baseline="0" dirty="0">
              <a:ln>
                <a:noFill/>
              </a:ln>
              <a:solidFill>
                <a:srgbClr val="444444"/>
              </a:solidFill>
              <a:effectLst/>
              <a:uLnTx/>
              <a:uFillTx/>
              <a:latin typeface="Arial"/>
              <a:ea typeface="+mn-ea"/>
              <a:cs typeface="+mn-cs"/>
            </a:endParaRPr>
          </a:p>
          <a:p>
            <a:pPr lvl="0">
              <a:spcBef>
                <a:spcPts val="1800"/>
              </a:spcBef>
              <a:defRPr/>
            </a:pPr>
            <a:r>
              <a:rPr lang="pl-PL" sz="2400" dirty="0" err="1">
                <a:solidFill>
                  <a:srgbClr val="444444"/>
                </a:solidFill>
                <a:latin typeface="Arial"/>
              </a:rPr>
              <a:t>Shared</a:t>
            </a:r>
            <a:r>
              <a:rPr lang="pl-PL" sz="2400" dirty="0">
                <a:solidFill>
                  <a:srgbClr val="444444"/>
                </a:solidFill>
                <a:latin typeface="Arial"/>
              </a:rPr>
              <a:t> </a:t>
            </a:r>
            <a:r>
              <a:rPr lang="pl-PL" sz="2400" dirty="0" err="1">
                <a:solidFill>
                  <a:srgbClr val="444444"/>
                </a:solidFill>
                <a:latin typeface="Arial"/>
              </a:rPr>
              <a:t>mailboxes</a:t>
            </a:r>
            <a:endParaRPr lang="pl-PL" sz="2400" dirty="0">
              <a:solidFill>
                <a:srgbClr val="444444"/>
              </a:solidFill>
              <a:latin typeface="Arial"/>
            </a:endParaRPr>
          </a:p>
          <a:p>
            <a:pPr lvl="1">
              <a:spcBef>
                <a:spcPts val="1800"/>
              </a:spcBef>
              <a:defRPr/>
            </a:pPr>
            <a:r>
              <a:rPr lang="pl-PL" sz="2100" dirty="0">
                <a:solidFill>
                  <a:srgbClr val="444444"/>
                </a:solidFill>
                <a:latin typeface="Arial"/>
              </a:rPr>
              <a:t>50% </a:t>
            </a:r>
            <a:r>
              <a:rPr lang="pl-PL" sz="2100" dirty="0" err="1">
                <a:solidFill>
                  <a:srgbClr val="444444"/>
                </a:solidFill>
                <a:latin typeface="Arial"/>
              </a:rPr>
              <a:t>free</a:t>
            </a:r>
            <a:endParaRPr lang="pl-PL" sz="2100" dirty="0">
              <a:solidFill>
                <a:srgbClr val="444444"/>
              </a:solidFill>
              <a:latin typeface="Arial"/>
            </a:endParaRPr>
          </a:p>
          <a:p>
            <a:pPr>
              <a:spcBef>
                <a:spcPts val="1800"/>
              </a:spcBef>
              <a:defRPr/>
            </a:pPr>
            <a:endParaRPr kumimoji="0" lang="en-US" b="0" i="0" u="none" strike="noStrike" kern="1200" cap="none" spc="0" normalizeH="0" baseline="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57355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Easy</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a:solidFill>
                  <a:srgbClr val="444444"/>
                </a:solidFill>
                <a:latin typeface="Arial"/>
              </a:rPr>
              <a:t>All software updates are automatically deployed every 2 weeks with no impact to the customer’s applications or environment. </a:t>
            </a:r>
          </a:p>
        </p:txBody>
      </p:sp>
    </p:spTree>
    <p:extLst>
      <p:ext uri="{BB962C8B-B14F-4D97-AF65-F5344CB8AC3E}">
        <p14:creationId xmlns:p14="http://schemas.microsoft.com/office/powerpoint/2010/main" val="227470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Trusted partner</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Over 10 years on the market</a:t>
            </a:r>
          </a:p>
          <a:p>
            <a:pPr lvl="0">
              <a:spcBef>
                <a:spcPts val="1800"/>
              </a:spcBef>
              <a:defRPr/>
            </a:pPr>
            <a:r>
              <a:rPr lang="en-US" sz="2400" dirty="0">
                <a:solidFill>
                  <a:srgbClr val="444444"/>
                </a:solidFill>
                <a:latin typeface="Arial"/>
              </a:rPr>
              <a:t>Dynamic development</a:t>
            </a:r>
          </a:p>
        </p:txBody>
      </p:sp>
    </p:spTree>
    <p:extLst>
      <p:ext uri="{BB962C8B-B14F-4D97-AF65-F5344CB8AC3E}">
        <p14:creationId xmlns:p14="http://schemas.microsoft.com/office/powerpoint/2010/main" val="341800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Need to fulfill certifications?</a:t>
            </a:r>
          </a:p>
        </p:txBody>
      </p:sp>
      <p:pic>
        <p:nvPicPr>
          <p:cNvPr id="5" name="Picture 4">
            <a:extLst>
              <a:ext uri="{FF2B5EF4-FFF2-40B4-BE49-F238E27FC236}">
                <a16:creationId xmlns:a16="http://schemas.microsoft.com/office/drawing/2014/main" id="{17E6941E-8810-7540-24D9-232493827A4F}"/>
              </a:ext>
            </a:extLst>
          </p:cNvPr>
          <p:cNvPicPr>
            <a:picLocks noChangeAspect="1"/>
          </p:cNvPicPr>
          <p:nvPr/>
        </p:nvPicPr>
        <p:blipFill>
          <a:blip r:embed="rId2"/>
          <a:stretch>
            <a:fillRect/>
          </a:stretch>
        </p:blipFill>
        <p:spPr>
          <a:xfrm>
            <a:off x="755576" y="915566"/>
            <a:ext cx="7222906" cy="2952328"/>
          </a:xfrm>
          <a:prstGeom prst="rect">
            <a:avLst/>
          </a:prstGeom>
        </p:spPr>
      </p:pic>
    </p:spTree>
    <p:extLst>
      <p:ext uri="{BB962C8B-B14F-4D97-AF65-F5344CB8AC3E}">
        <p14:creationId xmlns:p14="http://schemas.microsoft.com/office/powerpoint/2010/main" val="13024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Need to fulfill certifications?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ISO/IEC 27001:2013</a:t>
            </a:r>
          </a:p>
          <a:p>
            <a:pPr lvl="0">
              <a:spcBef>
                <a:spcPts val="1800"/>
              </a:spcBef>
              <a:defRPr/>
            </a:pPr>
            <a:r>
              <a:rPr lang="en-US" sz="2400" dirty="0">
                <a:solidFill>
                  <a:srgbClr val="444444"/>
                </a:solidFill>
                <a:latin typeface="Arial"/>
                <a:hlinkClick r:id="rId2"/>
              </a:rPr>
              <a:t>https://www.businesswire.com/news/home/20221031005129/en/Druva-Achieves-ISOIEC-270012013-Information-Security-Certification</a:t>
            </a:r>
            <a:r>
              <a:rPr lang="en-US" sz="2400" dirty="0">
                <a:solidFill>
                  <a:srgbClr val="444444"/>
                </a:solidFill>
                <a:latin typeface="Arial"/>
              </a:rPr>
              <a:t> </a:t>
            </a:r>
            <a:endParaRPr lang="pl-PL" sz="2400" dirty="0">
              <a:solidFill>
                <a:srgbClr val="444444"/>
              </a:solidFill>
              <a:latin typeface="Arial"/>
            </a:endParaRPr>
          </a:p>
          <a:p>
            <a:pPr lvl="0">
              <a:spcBef>
                <a:spcPts val="1800"/>
              </a:spcBef>
              <a:defRPr/>
            </a:pPr>
            <a:r>
              <a:rPr lang="pl-PL" sz="2400" dirty="0">
                <a:solidFill>
                  <a:srgbClr val="444444"/>
                </a:solidFill>
                <a:latin typeface="Arial"/>
              </a:rPr>
              <a:t>Security </a:t>
            </a:r>
            <a:r>
              <a:rPr lang="pl-PL" sz="2400" dirty="0" err="1">
                <a:solidFill>
                  <a:srgbClr val="444444"/>
                </a:solidFill>
                <a:latin typeface="Arial"/>
              </a:rPr>
              <a:t>procedures</a:t>
            </a:r>
            <a:r>
              <a:rPr lang="pl-PL" sz="2400" dirty="0">
                <a:solidFill>
                  <a:srgbClr val="444444"/>
                </a:solidFill>
                <a:latin typeface="Arial"/>
              </a:rPr>
              <a:t> </a:t>
            </a:r>
            <a:r>
              <a:rPr lang="pl-PL" sz="2400" dirty="0" err="1">
                <a:solidFill>
                  <a:srgbClr val="444444"/>
                </a:solidFill>
                <a:latin typeface="Arial"/>
              </a:rPr>
              <a:t>that</a:t>
            </a:r>
            <a:r>
              <a:rPr lang="pl-PL" sz="2400" dirty="0">
                <a:solidFill>
                  <a:srgbClr val="444444"/>
                </a:solidFill>
                <a:latin typeface="Arial"/>
              </a:rPr>
              <a:t> </a:t>
            </a:r>
            <a:r>
              <a:rPr lang="pl-PL" sz="2400" dirty="0" err="1">
                <a:solidFill>
                  <a:srgbClr val="444444"/>
                </a:solidFill>
                <a:latin typeface="Arial"/>
              </a:rPr>
              <a:t>must</a:t>
            </a:r>
            <a:r>
              <a:rPr lang="pl-PL" sz="2400" dirty="0">
                <a:solidFill>
                  <a:srgbClr val="444444"/>
                </a:solidFill>
                <a:latin typeface="Arial"/>
              </a:rPr>
              <a:t> be </a:t>
            </a:r>
            <a:r>
              <a:rPr lang="pl-PL" sz="2400" dirty="0" err="1">
                <a:solidFill>
                  <a:srgbClr val="444444"/>
                </a:solidFill>
                <a:latin typeface="Arial"/>
              </a:rPr>
              <a:t>implemented</a:t>
            </a:r>
            <a:r>
              <a:rPr lang="pl-PL" sz="2400" dirty="0">
                <a:solidFill>
                  <a:srgbClr val="444444"/>
                </a:solidFill>
                <a:latin typeface="Arial"/>
              </a:rPr>
              <a:t> </a:t>
            </a:r>
            <a:r>
              <a:rPr lang="pl-PL" sz="2400" dirty="0" err="1">
                <a:solidFill>
                  <a:srgbClr val="444444"/>
                </a:solidFill>
                <a:latin typeface="Arial"/>
              </a:rPr>
              <a:t>within</a:t>
            </a:r>
            <a:r>
              <a:rPr lang="pl-PL" sz="2400" dirty="0">
                <a:solidFill>
                  <a:srgbClr val="444444"/>
                </a:solidFill>
                <a:latin typeface="Arial"/>
              </a:rPr>
              <a:t> the </a:t>
            </a:r>
            <a:r>
              <a:rPr lang="pl-PL" sz="2400" dirty="0" err="1">
                <a:solidFill>
                  <a:srgbClr val="444444"/>
                </a:solidFill>
                <a:latin typeface="Arial"/>
              </a:rPr>
              <a:t>organization</a:t>
            </a:r>
            <a:r>
              <a:rPr lang="pl-PL" sz="2400" dirty="0">
                <a:solidFill>
                  <a:srgbClr val="444444"/>
                </a:solidFill>
                <a:latin typeface="Arial"/>
              </a:rPr>
              <a:t> – from top </a:t>
            </a:r>
            <a:r>
              <a:rPr lang="pl-PL" sz="2400" dirty="0" err="1">
                <a:solidFill>
                  <a:srgbClr val="444444"/>
                </a:solidFill>
                <a:latin typeface="Arial"/>
              </a:rPr>
              <a:t>mangement</a:t>
            </a:r>
            <a:r>
              <a:rPr lang="pl-PL" sz="2400" dirty="0">
                <a:solidFill>
                  <a:srgbClr val="444444"/>
                </a:solidFill>
                <a:latin typeface="Arial"/>
              </a:rPr>
              <a:t> to </a:t>
            </a:r>
            <a:r>
              <a:rPr lang="pl-PL" sz="2400" dirty="0" err="1">
                <a:solidFill>
                  <a:srgbClr val="444444"/>
                </a:solidFill>
                <a:latin typeface="Arial"/>
              </a:rPr>
              <a:t>regular</a:t>
            </a:r>
            <a:r>
              <a:rPr lang="pl-PL" sz="2400" dirty="0">
                <a:solidFill>
                  <a:srgbClr val="444444"/>
                </a:solidFill>
                <a:latin typeface="Arial"/>
              </a:rPr>
              <a:t> </a:t>
            </a:r>
            <a:r>
              <a:rPr lang="pl-PL" sz="2400" dirty="0" err="1">
                <a:solidFill>
                  <a:srgbClr val="444444"/>
                </a:solidFill>
                <a:latin typeface="Arial"/>
              </a:rPr>
              <a:t>employees</a:t>
            </a:r>
            <a:endParaRPr lang="en-US" sz="2400" dirty="0">
              <a:solidFill>
                <a:srgbClr val="444444"/>
              </a:solidFill>
              <a:latin typeface="Arial"/>
            </a:endParaRPr>
          </a:p>
        </p:txBody>
      </p:sp>
    </p:spTree>
    <p:extLst>
      <p:ext uri="{BB962C8B-B14F-4D97-AF65-F5344CB8AC3E}">
        <p14:creationId xmlns:p14="http://schemas.microsoft.com/office/powerpoint/2010/main" val="245754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B9E79B-D79E-85BC-837F-D509F9C63C65}"/>
              </a:ext>
            </a:extLst>
          </p:cNvPr>
          <p:cNvPicPr>
            <a:picLocks noChangeAspect="1"/>
          </p:cNvPicPr>
          <p:nvPr/>
        </p:nvPicPr>
        <p:blipFill>
          <a:blip r:embed="rId2"/>
          <a:stretch>
            <a:fillRect/>
          </a:stretch>
        </p:blipFill>
        <p:spPr>
          <a:xfrm>
            <a:off x="496727" y="0"/>
            <a:ext cx="8150546" cy="5143500"/>
          </a:xfrm>
          <a:prstGeom prst="rect">
            <a:avLst/>
          </a:prstGeom>
        </p:spPr>
      </p:pic>
    </p:spTree>
    <p:extLst>
      <p:ext uri="{BB962C8B-B14F-4D97-AF65-F5344CB8AC3E}">
        <p14:creationId xmlns:p14="http://schemas.microsoft.com/office/powerpoint/2010/main" val="171713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2253202"/>
            <a:ext cx="8462714" cy="637097"/>
          </a:xfrm>
        </p:spPr>
        <p:txBody>
          <a:bodyPr/>
          <a:lstStyle/>
          <a:p>
            <a:r>
              <a:rPr lang="en-US" sz="2400" b="1" dirty="0"/>
              <a:t>Shall I backup cloud Exchange / SharePoint / Teams / …</a:t>
            </a:r>
            <a:r>
              <a:rPr lang="pl-PL" sz="2400" b="1" dirty="0"/>
              <a:t>?</a:t>
            </a:r>
            <a:br>
              <a:rPr lang="en-US" sz="2400" b="1" dirty="0"/>
            </a:br>
            <a:r>
              <a:rPr lang="pl-PL" sz="2200" dirty="0">
                <a:solidFill>
                  <a:srgbClr val="FFFF00"/>
                </a:solidFill>
              </a:rPr>
              <a:t>APEX</a:t>
            </a:r>
            <a:r>
              <a:rPr lang="en-US" sz="2200" dirty="0">
                <a:solidFill>
                  <a:srgbClr val="FFFF00"/>
                </a:solidFill>
              </a:rPr>
              <a:t> Backup Service</a:t>
            </a:r>
            <a:r>
              <a:rPr lang="pl-PL" sz="2200" dirty="0">
                <a:solidFill>
                  <a:srgbClr val="FFFF00"/>
                </a:solidFill>
              </a:rPr>
              <a:t>s</a:t>
            </a:r>
            <a:endParaRPr lang="en-US" sz="2200" dirty="0">
              <a:solidFill>
                <a:srgbClr val="FFFF00"/>
              </a:solidFill>
            </a:endParaRP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497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6818A04-038C-42E1-9581-829E7B207286}"/>
              </a:ext>
            </a:extLst>
          </p:cNvPr>
          <p:cNvSpPr txBox="1"/>
          <p:nvPr/>
        </p:nvSpPr>
        <p:spPr>
          <a:xfrm>
            <a:off x="1144607" y="3467204"/>
            <a:ext cx="1052246" cy="184666"/>
          </a:xfrm>
          <a:prstGeom prst="rect">
            <a:avLst/>
          </a:prstGeom>
          <a:noFill/>
        </p:spPr>
        <p:txBody>
          <a:bodyPr wrap="square" lIns="0" tIns="0" rIns="0" bIns="0" rtlCol="0">
            <a:spAutoFit/>
          </a:bodyPr>
          <a:lstStyle/>
          <a:p>
            <a:pPr algn="ctr"/>
            <a:r>
              <a:rPr lang="en-US" sz="1200">
                <a:solidFill>
                  <a:schemeClr val="bg2"/>
                </a:solidFill>
                <a:latin typeface="Arial"/>
              </a:rPr>
              <a:t>Mobile Devices</a:t>
            </a:r>
          </a:p>
        </p:txBody>
      </p:sp>
      <p:sp>
        <p:nvSpPr>
          <p:cNvPr id="13" name="TextBox 12">
            <a:extLst>
              <a:ext uri="{FF2B5EF4-FFF2-40B4-BE49-F238E27FC236}">
                <a16:creationId xmlns:a16="http://schemas.microsoft.com/office/drawing/2014/main" id="{CE862E13-BD56-4670-84EA-EAF0B079E523}"/>
              </a:ext>
            </a:extLst>
          </p:cNvPr>
          <p:cNvSpPr txBox="1"/>
          <p:nvPr/>
        </p:nvSpPr>
        <p:spPr>
          <a:xfrm>
            <a:off x="1144607" y="3201771"/>
            <a:ext cx="542775" cy="184666"/>
          </a:xfrm>
          <a:prstGeom prst="rect">
            <a:avLst/>
          </a:prstGeom>
          <a:noFill/>
        </p:spPr>
        <p:txBody>
          <a:bodyPr wrap="square" lIns="0" tIns="0" rIns="0" bIns="0" rtlCol="0">
            <a:spAutoFit/>
          </a:bodyPr>
          <a:lstStyle/>
          <a:p>
            <a:pPr algn="ctr"/>
            <a:r>
              <a:rPr lang="en-US" sz="1200">
                <a:solidFill>
                  <a:schemeClr val="bg2"/>
                </a:solidFill>
                <a:latin typeface="Arial"/>
              </a:rPr>
              <a:t>Laptops</a:t>
            </a:r>
          </a:p>
        </p:txBody>
      </p:sp>
      <p:pic>
        <p:nvPicPr>
          <p:cNvPr id="14" name="Picture 13">
            <a:extLst>
              <a:ext uri="{FF2B5EF4-FFF2-40B4-BE49-F238E27FC236}">
                <a16:creationId xmlns:a16="http://schemas.microsoft.com/office/drawing/2014/main" id="{F8FB1BDB-A1A5-4C85-90BF-88F25906184A}"/>
              </a:ext>
            </a:extLst>
          </p:cNvPr>
          <p:cNvPicPr>
            <a:picLocks noChangeAspect="1"/>
          </p:cNvPicPr>
          <p:nvPr/>
        </p:nvPicPr>
        <p:blipFill>
          <a:blip r:embed="rId2"/>
          <a:stretch>
            <a:fillRect/>
          </a:stretch>
        </p:blipFill>
        <p:spPr>
          <a:xfrm>
            <a:off x="333135" y="242199"/>
            <a:ext cx="1171545" cy="752061"/>
          </a:xfrm>
          <a:prstGeom prst="rect">
            <a:avLst/>
          </a:prstGeom>
        </p:spPr>
      </p:pic>
      <p:pic>
        <p:nvPicPr>
          <p:cNvPr id="15" name="Picture 14">
            <a:extLst>
              <a:ext uri="{FF2B5EF4-FFF2-40B4-BE49-F238E27FC236}">
                <a16:creationId xmlns:a16="http://schemas.microsoft.com/office/drawing/2014/main" id="{C6D935B0-E4B1-4DBF-8B2D-0B6857B632DC}"/>
              </a:ext>
            </a:extLst>
          </p:cNvPr>
          <p:cNvPicPr>
            <a:picLocks noChangeAspect="1"/>
          </p:cNvPicPr>
          <p:nvPr/>
        </p:nvPicPr>
        <p:blipFill>
          <a:blip r:embed="rId3"/>
          <a:stretch>
            <a:fillRect/>
          </a:stretch>
        </p:blipFill>
        <p:spPr>
          <a:xfrm>
            <a:off x="323529" y="1153736"/>
            <a:ext cx="1224136" cy="705130"/>
          </a:xfrm>
          <a:prstGeom prst="rect">
            <a:avLst/>
          </a:prstGeom>
        </p:spPr>
      </p:pic>
      <p:pic>
        <p:nvPicPr>
          <p:cNvPr id="16" name="Picture 15" descr="A close up of a logo&#10;&#10;Description automatically generated">
            <a:extLst>
              <a:ext uri="{FF2B5EF4-FFF2-40B4-BE49-F238E27FC236}">
                <a16:creationId xmlns:a16="http://schemas.microsoft.com/office/drawing/2014/main" id="{CFE9E48A-E979-4625-9D16-4A9C16D53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76" y="2023565"/>
            <a:ext cx="933441" cy="852056"/>
          </a:xfrm>
          <a:prstGeom prst="rect">
            <a:avLst/>
          </a:prstGeom>
        </p:spPr>
      </p:pic>
      <p:pic>
        <p:nvPicPr>
          <p:cNvPr id="17" name="Picture 16">
            <a:extLst>
              <a:ext uri="{FF2B5EF4-FFF2-40B4-BE49-F238E27FC236}">
                <a16:creationId xmlns:a16="http://schemas.microsoft.com/office/drawing/2014/main" id="{70185443-1DD1-4188-8E94-F6A0CBB49F8B}"/>
              </a:ext>
            </a:extLst>
          </p:cNvPr>
          <p:cNvPicPr>
            <a:picLocks noChangeAspect="1"/>
          </p:cNvPicPr>
          <p:nvPr/>
        </p:nvPicPr>
        <p:blipFill>
          <a:blip r:embed="rId5"/>
          <a:stretch>
            <a:fillRect/>
          </a:stretch>
        </p:blipFill>
        <p:spPr>
          <a:xfrm>
            <a:off x="457958" y="3328409"/>
            <a:ext cx="493949" cy="530866"/>
          </a:xfrm>
          <a:prstGeom prst="rect">
            <a:avLst/>
          </a:prstGeom>
        </p:spPr>
      </p:pic>
      <p:pic>
        <p:nvPicPr>
          <p:cNvPr id="18" name="Picture 17">
            <a:extLst>
              <a:ext uri="{FF2B5EF4-FFF2-40B4-BE49-F238E27FC236}">
                <a16:creationId xmlns:a16="http://schemas.microsoft.com/office/drawing/2014/main" id="{9EDED303-9313-4A3C-ABBB-5916717CBB30}"/>
              </a:ext>
            </a:extLst>
          </p:cNvPr>
          <p:cNvPicPr>
            <a:picLocks noChangeAspect="1"/>
          </p:cNvPicPr>
          <p:nvPr/>
        </p:nvPicPr>
        <p:blipFill>
          <a:blip r:embed="rId6"/>
          <a:stretch>
            <a:fillRect/>
          </a:stretch>
        </p:blipFill>
        <p:spPr>
          <a:xfrm>
            <a:off x="467544" y="3011142"/>
            <a:ext cx="443288" cy="376030"/>
          </a:xfrm>
          <a:prstGeom prst="rect">
            <a:avLst/>
          </a:prstGeom>
        </p:spPr>
      </p:pic>
      <p:pic>
        <p:nvPicPr>
          <p:cNvPr id="19" name="Picture 18">
            <a:extLst>
              <a:ext uri="{FF2B5EF4-FFF2-40B4-BE49-F238E27FC236}">
                <a16:creationId xmlns:a16="http://schemas.microsoft.com/office/drawing/2014/main" id="{66AC989B-CBD5-42DA-AEBA-DBA75C016F68}"/>
              </a:ext>
            </a:extLst>
          </p:cNvPr>
          <p:cNvPicPr>
            <a:picLocks noChangeAspect="1"/>
          </p:cNvPicPr>
          <p:nvPr/>
        </p:nvPicPr>
        <p:blipFill>
          <a:blip r:embed="rId7"/>
          <a:stretch>
            <a:fillRect/>
          </a:stretch>
        </p:blipFill>
        <p:spPr>
          <a:xfrm>
            <a:off x="5364088" y="1964496"/>
            <a:ext cx="3552821" cy="1224136"/>
          </a:xfrm>
          <a:prstGeom prst="rect">
            <a:avLst/>
          </a:prstGeom>
        </p:spPr>
      </p:pic>
      <p:sp>
        <p:nvSpPr>
          <p:cNvPr id="20" name="Rectangle 19">
            <a:extLst>
              <a:ext uri="{FF2B5EF4-FFF2-40B4-BE49-F238E27FC236}">
                <a16:creationId xmlns:a16="http://schemas.microsoft.com/office/drawing/2014/main" id="{B001F9F7-620F-44A6-B61E-43A37957AC09}"/>
              </a:ext>
            </a:extLst>
          </p:cNvPr>
          <p:cNvSpPr/>
          <p:nvPr/>
        </p:nvSpPr>
        <p:spPr>
          <a:xfrm>
            <a:off x="6084168" y="1487151"/>
            <a:ext cx="2114083" cy="300082"/>
          </a:xfrm>
          <a:prstGeom prst="rect">
            <a:avLst/>
          </a:prstGeom>
        </p:spPr>
        <p:txBody>
          <a:bodyPr wrap="square">
            <a:spAutoFit/>
          </a:bodyPr>
          <a:lstStyle/>
          <a:p>
            <a:r>
              <a:rPr lang="en-US" b="1" dirty="0">
                <a:solidFill>
                  <a:srgbClr val="000099"/>
                </a:solidFill>
              </a:rPr>
              <a:t>Apex Backup Service</a:t>
            </a:r>
            <a:r>
              <a:rPr lang="pl-PL" b="1" dirty="0">
                <a:solidFill>
                  <a:srgbClr val="000099"/>
                </a:solidFill>
              </a:rPr>
              <a:t>s</a:t>
            </a:r>
            <a:endParaRPr lang="en-US" b="1" dirty="0">
              <a:solidFill>
                <a:srgbClr val="000099"/>
              </a:solidFill>
            </a:endParaRPr>
          </a:p>
        </p:txBody>
      </p:sp>
      <p:pic>
        <p:nvPicPr>
          <p:cNvPr id="21" name="Picture 20">
            <a:extLst>
              <a:ext uri="{FF2B5EF4-FFF2-40B4-BE49-F238E27FC236}">
                <a16:creationId xmlns:a16="http://schemas.microsoft.com/office/drawing/2014/main" id="{03011521-6436-4E51-94BE-7F03E602EBCB}"/>
              </a:ext>
            </a:extLst>
          </p:cNvPr>
          <p:cNvPicPr>
            <a:picLocks noChangeAspect="1"/>
          </p:cNvPicPr>
          <p:nvPr/>
        </p:nvPicPr>
        <p:blipFill>
          <a:blip r:embed="rId8"/>
          <a:stretch>
            <a:fillRect/>
          </a:stretch>
        </p:blipFill>
        <p:spPr>
          <a:xfrm>
            <a:off x="365555" y="4027897"/>
            <a:ext cx="740248" cy="738731"/>
          </a:xfrm>
          <a:prstGeom prst="rect">
            <a:avLst/>
          </a:prstGeom>
        </p:spPr>
      </p:pic>
      <p:sp>
        <p:nvSpPr>
          <p:cNvPr id="22" name="TextBox 21">
            <a:extLst>
              <a:ext uri="{FF2B5EF4-FFF2-40B4-BE49-F238E27FC236}">
                <a16:creationId xmlns:a16="http://schemas.microsoft.com/office/drawing/2014/main" id="{CCE26608-D0F3-425F-B59D-467FD41F94E3}"/>
              </a:ext>
            </a:extLst>
          </p:cNvPr>
          <p:cNvSpPr txBox="1"/>
          <p:nvPr/>
        </p:nvSpPr>
        <p:spPr>
          <a:xfrm>
            <a:off x="1259632" y="4356406"/>
            <a:ext cx="1224136" cy="184666"/>
          </a:xfrm>
          <a:prstGeom prst="rect">
            <a:avLst/>
          </a:prstGeom>
          <a:noFill/>
        </p:spPr>
        <p:txBody>
          <a:bodyPr wrap="square" lIns="0" tIns="0" rIns="0" bIns="0" rtlCol="0">
            <a:spAutoFit/>
          </a:bodyPr>
          <a:lstStyle/>
          <a:p>
            <a:r>
              <a:rPr lang="en-US" sz="1200" dirty="0">
                <a:solidFill>
                  <a:schemeClr val="bg2"/>
                </a:solidFill>
                <a:latin typeface="Arial"/>
              </a:rPr>
              <a:t>Hybrid Workloads</a:t>
            </a:r>
          </a:p>
        </p:txBody>
      </p:sp>
      <p:cxnSp>
        <p:nvCxnSpPr>
          <p:cNvPr id="23" name="Straight Arrow Connector 22">
            <a:extLst>
              <a:ext uri="{FF2B5EF4-FFF2-40B4-BE49-F238E27FC236}">
                <a16:creationId xmlns:a16="http://schemas.microsoft.com/office/drawing/2014/main" id="{508308AF-ADB0-4E41-BC63-2E435A039018}"/>
              </a:ext>
            </a:extLst>
          </p:cNvPr>
          <p:cNvCxnSpPr>
            <a:cxnSpLocks/>
          </p:cNvCxnSpPr>
          <p:nvPr/>
        </p:nvCxnSpPr>
        <p:spPr>
          <a:xfrm>
            <a:off x="2555776" y="2643758"/>
            <a:ext cx="2371328" cy="0"/>
          </a:xfrm>
          <a:prstGeom prst="straightConnector1">
            <a:avLst/>
          </a:prstGeom>
          <a:ln w="2286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121">
            <a:extLst>
              <a:ext uri="{FF2B5EF4-FFF2-40B4-BE49-F238E27FC236}">
                <a16:creationId xmlns:a16="http://schemas.microsoft.com/office/drawing/2014/main" id="{AD862EC7-E1E5-439D-A22F-F6990365651C}"/>
              </a:ext>
            </a:extLst>
          </p:cNvPr>
          <p:cNvSpPr/>
          <p:nvPr/>
        </p:nvSpPr>
        <p:spPr>
          <a:xfrm>
            <a:off x="2843808" y="205516"/>
            <a:ext cx="5151988" cy="100811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FF00"/>
                </a:solidFill>
              </a:rPr>
              <a:t>What do we need in cloud?</a:t>
            </a:r>
          </a:p>
        </p:txBody>
      </p:sp>
    </p:spTree>
    <p:extLst>
      <p:ext uri="{BB962C8B-B14F-4D97-AF65-F5344CB8AC3E}">
        <p14:creationId xmlns:p14="http://schemas.microsoft.com/office/powerpoint/2010/main" val="1220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6818A04-038C-42E1-9581-829E7B207286}"/>
              </a:ext>
            </a:extLst>
          </p:cNvPr>
          <p:cNvSpPr txBox="1"/>
          <p:nvPr/>
        </p:nvSpPr>
        <p:spPr>
          <a:xfrm>
            <a:off x="1144607" y="3467204"/>
            <a:ext cx="1052246" cy="184666"/>
          </a:xfrm>
          <a:prstGeom prst="rect">
            <a:avLst/>
          </a:prstGeom>
          <a:noFill/>
        </p:spPr>
        <p:txBody>
          <a:bodyPr wrap="square" lIns="0" tIns="0" rIns="0" bIns="0" rtlCol="0">
            <a:spAutoFit/>
          </a:bodyPr>
          <a:lstStyle/>
          <a:p>
            <a:pPr algn="ctr"/>
            <a:r>
              <a:rPr lang="en-US" sz="1200">
                <a:solidFill>
                  <a:schemeClr val="bg2"/>
                </a:solidFill>
                <a:latin typeface="Arial"/>
              </a:rPr>
              <a:t>Mobile Devices</a:t>
            </a:r>
          </a:p>
        </p:txBody>
      </p:sp>
      <p:sp>
        <p:nvSpPr>
          <p:cNvPr id="13" name="TextBox 12">
            <a:extLst>
              <a:ext uri="{FF2B5EF4-FFF2-40B4-BE49-F238E27FC236}">
                <a16:creationId xmlns:a16="http://schemas.microsoft.com/office/drawing/2014/main" id="{CE862E13-BD56-4670-84EA-EAF0B079E523}"/>
              </a:ext>
            </a:extLst>
          </p:cNvPr>
          <p:cNvSpPr txBox="1"/>
          <p:nvPr/>
        </p:nvSpPr>
        <p:spPr>
          <a:xfrm>
            <a:off x="1144607" y="3201771"/>
            <a:ext cx="542775" cy="184666"/>
          </a:xfrm>
          <a:prstGeom prst="rect">
            <a:avLst/>
          </a:prstGeom>
          <a:noFill/>
        </p:spPr>
        <p:txBody>
          <a:bodyPr wrap="square" lIns="0" tIns="0" rIns="0" bIns="0" rtlCol="0">
            <a:spAutoFit/>
          </a:bodyPr>
          <a:lstStyle/>
          <a:p>
            <a:pPr algn="ctr"/>
            <a:r>
              <a:rPr lang="en-US" sz="1200">
                <a:solidFill>
                  <a:schemeClr val="bg2"/>
                </a:solidFill>
                <a:latin typeface="Arial"/>
              </a:rPr>
              <a:t>Laptops</a:t>
            </a:r>
          </a:p>
        </p:txBody>
      </p:sp>
      <p:pic>
        <p:nvPicPr>
          <p:cNvPr id="14" name="Picture 13">
            <a:extLst>
              <a:ext uri="{FF2B5EF4-FFF2-40B4-BE49-F238E27FC236}">
                <a16:creationId xmlns:a16="http://schemas.microsoft.com/office/drawing/2014/main" id="{F8FB1BDB-A1A5-4C85-90BF-88F25906184A}"/>
              </a:ext>
            </a:extLst>
          </p:cNvPr>
          <p:cNvPicPr>
            <a:picLocks noChangeAspect="1"/>
          </p:cNvPicPr>
          <p:nvPr/>
        </p:nvPicPr>
        <p:blipFill>
          <a:blip r:embed="rId2"/>
          <a:stretch>
            <a:fillRect/>
          </a:stretch>
        </p:blipFill>
        <p:spPr>
          <a:xfrm>
            <a:off x="333135" y="242199"/>
            <a:ext cx="1171545" cy="752061"/>
          </a:xfrm>
          <a:prstGeom prst="rect">
            <a:avLst/>
          </a:prstGeom>
        </p:spPr>
      </p:pic>
      <p:pic>
        <p:nvPicPr>
          <p:cNvPr id="15" name="Picture 14">
            <a:extLst>
              <a:ext uri="{FF2B5EF4-FFF2-40B4-BE49-F238E27FC236}">
                <a16:creationId xmlns:a16="http://schemas.microsoft.com/office/drawing/2014/main" id="{C6D935B0-E4B1-4DBF-8B2D-0B6857B632DC}"/>
              </a:ext>
            </a:extLst>
          </p:cNvPr>
          <p:cNvPicPr>
            <a:picLocks noChangeAspect="1"/>
          </p:cNvPicPr>
          <p:nvPr/>
        </p:nvPicPr>
        <p:blipFill>
          <a:blip r:embed="rId3"/>
          <a:stretch>
            <a:fillRect/>
          </a:stretch>
        </p:blipFill>
        <p:spPr>
          <a:xfrm>
            <a:off x="323529" y="1153736"/>
            <a:ext cx="1224136" cy="705130"/>
          </a:xfrm>
          <a:prstGeom prst="rect">
            <a:avLst/>
          </a:prstGeom>
        </p:spPr>
      </p:pic>
      <p:pic>
        <p:nvPicPr>
          <p:cNvPr id="16" name="Picture 15" descr="A close up of a logo&#10;&#10;Description automatically generated">
            <a:extLst>
              <a:ext uri="{FF2B5EF4-FFF2-40B4-BE49-F238E27FC236}">
                <a16:creationId xmlns:a16="http://schemas.microsoft.com/office/drawing/2014/main" id="{CFE9E48A-E979-4625-9D16-4A9C16D53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76" y="2023565"/>
            <a:ext cx="933441" cy="852056"/>
          </a:xfrm>
          <a:prstGeom prst="rect">
            <a:avLst/>
          </a:prstGeom>
        </p:spPr>
      </p:pic>
      <p:pic>
        <p:nvPicPr>
          <p:cNvPr id="17" name="Picture 16">
            <a:extLst>
              <a:ext uri="{FF2B5EF4-FFF2-40B4-BE49-F238E27FC236}">
                <a16:creationId xmlns:a16="http://schemas.microsoft.com/office/drawing/2014/main" id="{70185443-1DD1-4188-8E94-F6A0CBB49F8B}"/>
              </a:ext>
            </a:extLst>
          </p:cNvPr>
          <p:cNvPicPr>
            <a:picLocks noChangeAspect="1"/>
          </p:cNvPicPr>
          <p:nvPr/>
        </p:nvPicPr>
        <p:blipFill>
          <a:blip r:embed="rId5"/>
          <a:stretch>
            <a:fillRect/>
          </a:stretch>
        </p:blipFill>
        <p:spPr>
          <a:xfrm>
            <a:off x="457958" y="3328409"/>
            <a:ext cx="493949" cy="530866"/>
          </a:xfrm>
          <a:prstGeom prst="rect">
            <a:avLst/>
          </a:prstGeom>
        </p:spPr>
      </p:pic>
      <p:pic>
        <p:nvPicPr>
          <p:cNvPr id="18" name="Picture 17">
            <a:extLst>
              <a:ext uri="{FF2B5EF4-FFF2-40B4-BE49-F238E27FC236}">
                <a16:creationId xmlns:a16="http://schemas.microsoft.com/office/drawing/2014/main" id="{9EDED303-9313-4A3C-ABBB-5916717CBB30}"/>
              </a:ext>
            </a:extLst>
          </p:cNvPr>
          <p:cNvPicPr>
            <a:picLocks noChangeAspect="1"/>
          </p:cNvPicPr>
          <p:nvPr/>
        </p:nvPicPr>
        <p:blipFill>
          <a:blip r:embed="rId6"/>
          <a:stretch>
            <a:fillRect/>
          </a:stretch>
        </p:blipFill>
        <p:spPr>
          <a:xfrm>
            <a:off x="467544" y="3011142"/>
            <a:ext cx="443288" cy="376030"/>
          </a:xfrm>
          <a:prstGeom prst="rect">
            <a:avLst/>
          </a:prstGeom>
        </p:spPr>
      </p:pic>
      <p:pic>
        <p:nvPicPr>
          <p:cNvPr id="19" name="Picture 18">
            <a:extLst>
              <a:ext uri="{FF2B5EF4-FFF2-40B4-BE49-F238E27FC236}">
                <a16:creationId xmlns:a16="http://schemas.microsoft.com/office/drawing/2014/main" id="{66AC989B-CBD5-42DA-AEBA-DBA75C016F68}"/>
              </a:ext>
            </a:extLst>
          </p:cNvPr>
          <p:cNvPicPr>
            <a:picLocks noChangeAspect="1"/>
          </p:cNvPicPr>
          <p:nvPr/>
        </p:nvPicPr>
        <p:blipFill>
          <a:blip r:embed="rId7"/>
          <a:stretch>
            <a:fillRect/>
          </a:stretch>
        </p:blipFill>
        <p:spPr>
          <a:xfrm>
            <a:off x="5364088" y="1964496"/>
            <a:ext cx="3552821" cy="1224136"/>
          </a:xfrm>
          <a:prstGeom prst="rect">
            <a:avLst/>
          </a:prstGeom>
        </p:spPr>
      </p:pic>
      <p:sp>
        <p:nvSpPr>
          <p:cNvPr id="20" name="Rectangle 19">
            <a:extLst>
              <a:ext uri="{FF2B5EF4-FFF2-40B4-BE49-F238E27FC236}">
                <a16:creationId xmlns:a16="http://schemas.microsoft.com/office/drawing/2014/main" id="{B001F9F7-620F-44A6-B61E-43A37957AC09}"/>
              </a:ext>
            </a:extLst>
          </p:cNvPr>
          <p:cNvSpPr/>
          <p:nvPr/>
        </p:nvSpPr>
        <p:spPr>
          <a:xfrm>
            <a:off x="6084168" y="1487151"/>
            <a:ext cx="2114083" cy="300082"/>
          </a:xfrm>
          <a:prstGeom prst="rect">
            <a:avLst/>
          </a:prstGeom>
        </p:spPr>
        <p:txBody>
          <a:bodyPr wrap="square">
            <a:spAutoFit/>
          </a:bodyPr>
          <a:lstStyle/>
          <a:p>
            <a:r>
              <a:rPr lang="en-US" b="1" dirty="0">
                <a:solidFill>
                  <a:srgbClr val="000099"/>
                </a:solidFill>
              </a:rPr>
              <a:t>Apex Backup Service</a:t>
            </a:r>
            <a:r>
              <a:rPr lang="pl-PL" b="1" dirty="0">
                <a:solidFill>
                  <a:srgbClr val="000099"/>
                </a:solidFill>
              </a:rPr>
              <a:t>s</a:t>
            </a:r>
            <a:endParaRPr lang="en-US" b="1" dirty="0">
              <a:solidFill>
                <a:srgbClr val="000099"/>
              </a:solidFill>
            </a:endParaRPr>
          </a:p>
        </p:txBody>
      </p:sp>
      <p:pic>
        <p:nvPicPr>
          <p:cNvPr id="21" name="Picture 20">
            <a:extLst>
              <a:ext uri="{FF2B5EF4-FFF2-40B4-BE49-F238E27FC236}">
                <a16:creationId xmlns:a16="http://schemas.microsoft.com/office/drawing/2014/main" id="{03011521-6436-4E51-94BE-7F03E602EBCB}"/>
              </a:ext>
            </a:extLst>
          </p:cNvPr>
          <p:cNvPicPr>
            <a:picLocks noChangeAspect="1"/>
          </p:cNvPicPr>
          <p:nvPr/>
        </p:nvPicPr>
        <p:blipFill>
          <a:blip r:embed="rId8"/>
          <a:stretch>
            <a:fillRect/>
          </a:stretch>
        </p:blipFill>
        <p:spPr>
          <a:xfrm>
            <a:off x="365555" y="4027897"/>
            <a:ext cx="740248" cy="738731"/>
          </a:xfrm>
          <a:prstGeom prst="rect">
            <a:avLst/>
          </a:prstGeom>
        </p:spPr>
      </p:pic>
      <p:sp>
        <p:nvSpPr>
          <p:cNvPr id="22" name="TextBox 21">
            <a:extLst>
              <a:ext uri="{FF2B5EF4-FFF2-40B4-BE49-F238E27FC236}">
                <a16:creationId xmlns:a16="http://schemas.microsoft.com/office/drawing/2014/main" id="{CCE26608-D0F3-425F-B59D-467FD41F94E3}"/>
              </a:ext>
            </a:extLst>
          </p:cNvPr>
          <p:cNvSpPr txBox="1"/>
          <p:nvPr/>
        </p:nvSpPr>
        <p:spPr>
          <a:xfrm>
            <a:off x="1259632" y="4356406"/>
            <a:ext cx="1224136" cy="184666"/>
          </a:xfrm>
          <a:prstGeom prst="rect">
            <a:avLst/>
          </a:prstGeom>
          <a:noFill/>
        </p:spPr>
        <p:txBody>
          <a:bodyPr wrap="square" lIns="0" tIns="0" rIns="0" bIns="0" rtlCol="0">
            <a:spAutoFit/>
          </a:bodyPr>
          <a:lstStyle/>
          <a:p>
            <a:r>
              <a:rPr lang="en-US" sz="1200" dirty="0">
                <a:solidFill>
                  <a:schemeClr val="bg2"/>
                </a:solidFill>
                <a:latin typeface="Arial"/>
              </a:rPr>
              <a:t>Hybrid Workloads</a:t>
            </a:r>
          </a:p>
        </p:txBody>
      </p:sp>
      <p:cxnSp>
        <p:nvCxnSpPr>
          <p:cNvPr id="23" name="Straight Arrow Connector 22">
            <a:extLst>
              <a:ext uri="{FF2B5EF4-FFF2-40B4-BE49-F238E27FC236}">
                <a16:creationId xmlns:a16="http://schemas.microsoft.com/office/drawing/2014/main" id="{508308AF-ADB0-4E41-BC63-2E435A039018}"/>
              </a:ext>
            </a:extLst>
          </p:cNvPr>
          <p:cNvCxnSpPr>
            <a:cxnSpLocks/>
          </p:cNvCxnSpPr>
          <p:nvPr/>
        </p:nvCxnSpPr>
        <p:spPr>
          <a:xfrm>
            <a:off x="2555776" y="2643758"/>
            <a:ext cx="2371328" cy="0"/>
          </a:xfrm>
          <a:prstGeom prst="straightConnector1">
            <a:avLst/>
          </a:prstGeom>
          <a:ln w="2286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121">
            <a:extLst>
              <a:ext uri="{FF2B5EF4-FFF2-40B4-BE49-F238E27FC236}">
                <a16:creationId xmlns:a16="http://schemas.microsoft.com/office/drawing/2014/main" id="{AD862EC7-E1E5-439D-A22F-F6990365651C}"/>
              </a:ext>
            </a:extLst>
          </p:cNvPr>
          <p:cNvSpPr/>
          <p:nvPr/>
        </p:nvSpPr>
        <p:spPr>
          <a:xfrm>
            <a:off x="2843808" y="205516"/>
            <a:ext cx="5151988" cy="100811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FFFF00"/>
                </a:solidFill>
              </a:rPr>
              <a:t>What do we need in cloud?</a:t>
            </a:r>
          </a:p>
        </p:txBody>
      </p:sp>
      <p:sp>
        <p:nvSpPr>
          <p:cNvPr id="25" name="Rounded Rectangle 6">
            <a:extLst>
              <a:ext uri="{FF2B5EF4-FFF2-40B4-BE49-F238E27FC236}">
                <a16:creationId xmlns:a16="http://schemas.microsoft.com/office/drawing/2014/main" id="{BFFB019B-EB5F-4B9D-A284-DE531E5DA24A}"/>
              </a:ext>
            </a:extLst>
          </p:cNvPr>
          <p:cNvSpPr/>
          <p:nvPr/>
        </p:nvSpPr>
        <p:spPr>
          <a:xfrm>
            <a:off x="4716016" y="3504421"/>
            <a:ext cx="1944216" cy="507489"/>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dirty="0">
                <a:solidFill>
                  <a:srgbClr val="FFFFCC"/>
                </a:solidFill>
                <a:latin typeface="Calibri" panose="020F0502020204030204"/>
              </a:rPr>
              <a:t>Bandwidth</a:t>
            </a:r>
          </a:p>
        </p:txBody>
      </p:sp>
      <p:sp>
        <p:nvSpPr>
          <p:cNvPr id="26" name="Rounded Rectangle 6">
            <a:extLst>
              <a:ext uri="{FF2B5EF4-FFF2-40B4-BE49-F238E27FC236}">
                <a16:creationId xmlns:a16="http://schemas.microsoft.com/office/drawing/2014/main" id="{BAA1E1CC-40F4-4316-AC91-EF3727255503}"/>
              </a:ext>
            </a:extLst>
          </p:cNvPr>
          <p:cNvSpPr/>
          <p:nvPr/>
        </p:nvSpPr>
        <p:spPr>
          <a:xfrm>
            <a:off x="6948156" y="3504421"/>
            <a:ext cx="1944216" cy="507489"/>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Easy</a:t>
            </a:r>
          </a:p>
        </p:txBody>
      </p:sp>
      <p:sp>
        <p:nvSpPr>
          <p:cNvPr id="27" name="Rounded Rectangle 6">
            <a:extLst>
              <a:ext uri="{FF2B5EF4-FFF2-40B4-BE49-F238E27FC236}">
                <a16:creationId xmlns:a16="http://schemas.microsoft.com/office/drawing/2014/main" id="{666EE135-82BD-48B1-9ECB-CDA59C67D488}"/>
              </a:ext>
            </a:extLst>
          </p:cNvPr>
          <p:cNvSpPr/>
          <p:nvPr/>
        </p:nvSpPr>
        <p:spPr>
          <a:xfrm>
            <a:off x="4748633" y="4224501"/>
            <a:ext cx="1944216" cy="507489"/>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Security</a:t>
            </a:r>
          </a:p>
        </p:txBody>
      </p:sp>
      <p:sp>
        <p:nvSpPr>
          <p:cNvPr id="28" name="Rounded Rectangle 6">
            <a:extLst>
              <a:ext uri="{FF2B5EF4-FFF2-40B4-BE49-F238E27FC236}">
                <a16:creationId xmlns:a16="http://schemas.microsoft.com/office/drawing/2014/main" id="{8FAC167B-E519-4562-90E8-056912727280}"/>
              </a:ext>
            </a:extLst>
          </p:cNvPr>
          <p:cNvSpPr/>
          <p:nvPr/>
        </p:nvSpPr>
        <p:spPr>
          <a:xfrm>
            <a:off x="6948156" y="4222643"/>
            <a:ext cx="1944216" cy="507489"/>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dirty="0">
                <a:solidFill>
                  <a:srgbClr val="FFFFCC"/>
                </a:solidFill>
                <a:latin typeface="Calibri" panose="020F0502020204030204"/>
              </a:rPr>
              <a:t>Cost</a:t>
            </a:r>
          </a:p>
        </p:txBody>
      </p:sp>
      <p:sp>
        <p:nvSpPr>
          <p:cNvPr id="30" name="Rounded Rectangle 21">
            <a:extLst>
              <a:ext uri="{FF2B5EF4-FFF2-40B4-BE49-F238E27FC236}">
                <a16:creationId xmlns:a16="http://schemas.microsoft.com/office/drawing/2014/main" id="{08C97EB9-7534-4C61-8973-FC857B68098B}"/>
              </a:ext>
            </a:extLst>
          </p:cNvPr>
          <p:cNvSpPr/>
          <p:nvPr/>
        </p:nvSpPr>
        <p:spPr>
          <a:xfrm>
            <a:off x="951908" y="3477322"/>
            <a:ext cx="3543104" cy="470529"/>
          </a:xfrm>
          <a:prstGeom prst="roundRect">
            <a:avLst/>
          </a:prstGeom>
          <a:solidFill>
            <a:srgbClr val="003F5C"/>
          </a:solidFill>
          <a:ln w="12700" cmpd="sng">
            <a:noFill/>
          </a:ln>
          <a:effectLst/>
        </p:spPr>
        <p:txBody>
          <a:bodyPr wrap="square" lIns="182880" tIns="137160" rIns="137160" bIns="137160" rtlCol="0" anchor="ctr">
            <a:noAutofit/>
          </a:bodyPr>
          <a:lstStyle/>
          <a:p>
            <a:pPr algn="ctr">
              <a:spcBef>
                <a:spcPts val="0"/>
              </a:spcBef>
              <a:spcAft>
                <a:spcPts val="300"/>
              </a:spcAft>
            </a:pPr>
            <a:r>
              <a:rPr lang="en-US" sz="2700" dirty="0">
                <a:solidFill>
                  <a:srgbClr val="FFFFCC"/>
                </a:solidFill>
                <a:latin typeface="Calibri" panose="020F0502020204030204" pitchFamily="34" charset="0"/>
                <a:cs typeface="Calibri" panose="020F0502020204030204" pitchFamily="34" charset="0"/>
              </a:rPr>
              <a:t>Top functionalities</a:t>
            </a:r>
            <a:endParaRPr lang="en-US" sz="2700" b="1" dirty="0">
              <a:solidFill>
                <a:srgbClr val="FFFF00"/>
              </a:solidFill>
              <a:latin typeface="Calibri" panose="020F0502020204030204" pitchFamily="34" charset="0"/>
              <a:cs typeface="Calibri" panose="020F0502020204030204" pitchFamily="34" charset="0"/>
            </a:endParaRPr>
          </a:p>
        </p:txBody>
      </p:sp>
      <p:sp>
        <p:nvSpPr>
          <p:cNvPr id="31" name="Rounded Rectangle 21">
            <a:extLst>
              <a:ext uri="{FF2B5EF4-FFF2-40B4-BE49-F238E27FC236}">
                <a16:creationId xmlns:a16="http://schemas.microsoft.com/office/drawing/2014/main" id="{5DC020A9-E762-45FA-A905-C59FC87006E6}"/>
              </a:ext>
            </a:extLst>
          </p:cNvPr>
          <p:cNvSpPr/>
          <p:nvPr/>
        </p:nvSpPr>
        <p:spPr>
          <a:xfrm>
            <a:off x="951907" y="4241122"/>
            <a:ext cx="3588054" cy="470529"/>
          </a:xfrm>
          <a:prstGeom prst="roundRect">
            <a:avLst/>
          </a:prstGeom>
          <a:solidFill>
            <a:srgbClr val="003F5C"/>
          </a:solidFill>
          <a:ln w="12700" cmpd="sng">
            <a:noFill/>
          </a:ln>
          <a:effectLst/>
        </p:spPr>
        <p:txBody>
          <a:bodyPr wrap="square" lIns="182880" tIns="137160" rIns="137160" bIns="137160" rtlCol="0" anchor="ctr">
            <a:noAutofit/>
          </a:bodyPr>
          <a:lstStyle/>
          <a:p>
            <a:pPr algn="ctr">
              <a:spcBef>
                <a:spcPts val="0"/>
              </a:spcBef>
              <a:spcAft>
                <a:spcPts val="300"/>
              </a:spcAft>
            </a:pPr>
            <a:r>
              <a:rPr lang="pl-PL" sz="2700" dirty="0">
                <a:solidFill>
                  <a:srgbClr val="FFFFCC"/>
                </a:solidFill>
                <a:latin typeface="Calibri" panose="020F0502020204030204" pitchFamily="34" charset="0"/>
                <a:cs typeface="Calibri" panose="020F0502020204030204" pitchFamily="34" charset="0"/>
              </a:rPr>
              <a:t>Partner / development</a:t>
            </a:r>
            <a:endParaRPr lang="en-US" sz="27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520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38A63-CCD8-4493-A868-ED82397A09A4}"/>
              </a:ext>
            </a:extLst>
          </p:cNvPr>
          <p:cNvSpPr>
            <a:spLocks noGrp="1"/>
          </p:cNvSpPr>
          <p:nvPr>
            <p:ph type="title"/>
          </p:nvPr>
        </p:nvSpPr>
        <p:spPr/>
        <p:txBody>
          <a:bodyPr/>
          <a:lstStyle/>
          <a:p>
            <a:r>
              <a:rPr lang="en-US" dirty="0"/>
              <a:t>SaaS v On Premise M365 Data Protection</a:t>
            </a:r>
          </a:p>
        </p:txBody>
      </p:sp>
      <p:sp>
        <p:nvSpPr>
          <p:cNvPr id="3" name="Subtitle 2">
            <a:extLst>
              <a:ext uri="{FF2B5EF4-FFF2-40B4-BE49-F238E27FC236}">
                <a16:creationId xmlns:a16="http://schemas.microsoft.com/office/drawing/2014/main" id="{4556E5D8-56F3-42CA-B75F-4A191C7350E6}"/>
              </a:ext>
            </a:extLst>
          </p:cNvPr>
          <p:cNvSpPr>
            <a:spLocks noGrp="1"/>
          </p:cNvSpPr>
          <p:nvPr>
            <p:ph type="subTitle" idx="1"/>
          </p:nvPr>
        </p:nvSpPr>
        <p:spPr/>
        <p:txBody>
          <a:bodyPr/>
          <a:lstStyle/>
          <a:p>
            <a:r>
              <a:rPr lang="en-US" dirty="0"/>
              <a:t>Why the Difference Matters?</a:t>
            </a:r>
          </a:p>
        </p:txBody>
      </p:sp>
      <p:graphicFrame>
        <p:nvGraphicFramePr>
          <p:cNvPr id="4" name="Table 4">
            <a:extLst>
              <a:ext uri="{FF2B5EF4-FFF2-40B4-BE49-F238E27FC236}">
                <a16:creationId xmlns:a16="http://schemas.microsoft.com/office/drawing/2014/main" id="{5A58FD94-7E2F-83B7-B596-DE25A5AFFAB0}"/>
              </a:ext>
            </a:extLst>
          </p:cNvPr>
          <p:cNvGraphicFramePr>
            <a:graphicFrameLocks noGrp="1"/>
          </p:cNvGraphicFramePr>
          <p:nvPr/>
        </p:nvGraphicFramePr>
        <p:xfrm>
          <a:off x="285750" y="933449"/>
          <a:ext cx="8572500" cy="3780157"/>
        </p:xfrm>
        <a:graphic>
          <a:graphicData uri="http://schemas.openxmlformats.org/drawingml/2006/table">
            <a:tbl>
              <a:tblPr firstRow="1" bandRow="1">
                <a:tableStyleId>{5C22544A-7EE6-4342-B048-85BDC9FD1C3A}</a:tableStyleId>
              </a:tblPr>
              <a:tblGrid>
                <a:gridCol w="2520950">
                  <a:extLst>
                    <a:ext uri="{9D8B030D-6E8A-4147-A177-3AD203B41FA5}">
                      <a16:colId xmlns:a16="http://schemas.microsoft.com/office/drawing/2014/main" val="1467571345"/>
                    </a:ext>
                  </a:extLst>
                </a:gridCol>
                <a:gridCol w="2971800">
                  <a:extLst>
                    <a:ext uri="{9D8B030D-6E8A-4147-A177-3AD203B41FA5}">
                      <a16:colId xmlns:a16="http://schemas.microsoft.com/office/drawing/2014/main" val="1315592982"/>
                    </a:ext>
                  </a:extLst>
                </a:gridCol>
                <a:gridCol w="3079750">
                  <a:extLst>
                    <a:ext uri="{9D8B030D-6E8A-4147-A177-3AD203B41FA5}">
                      <a16:colId xmlns:a16="http://schemas.microsoft.com/office/drawing/2014/main" val="3663015225"/>
                    </a:ext>
                  </a:extLst>
                </a:gridCol>
              </a:tblGrid>
              <a:tr h="260351">
                <a:tc>
                  <a:txBody>
                    <a:bodyPr/>
                    <a:lstStyle/>
                    <a:p>
                      <a:pPr algn="ctr"/>
                      <a:endParaRPr lang="en-GB" sz="1000" dirty="0"/>
                    </a:p>
                  </a:txBody>
                  <a:tcPr marL="68580" marR="68580" marT="34290" marB="34290"/>
                </a:tc>
                <a:tc>
                  <a:txBody>
                    <a:bodyPr/>
                    <a:lstStyle/>
                    <a:p>
                      <a:pPr algn="ctr"/>
                      <a:r>
                        <a:rPr lang="en-US" sz="1200" dirty="0">
                          <a:solidFill>
                            <a:schemeClr val="tx2"/>
                          </a:solidFill>
                          <a:latin typeface="Arial Nova Light" panose="020B0304020202020204" pitchFamily="34" charset="0"/>
                        </a:rPr>
                        <a:t>SaaS</a:t>
                      </a:r>
                      <a:endParaRPr lang="en-GB" sz="1200" dirty="0">
                        <a:solidFill>
                          <a:schemeClr val="tx2"/>
                        </a:solidFill>
                        <a:latin typeface="Arial Nova Light" panose="020B0304020202020204" pitchFamily="34" charset="0"/>
                      </a:endParaRPr>
                    </a:p>
                  </a:txBody>
                  <a:tcPr marL="68580" marR="68580" marT="34290" marB="34290"/>
                </a:tc>
                <a:tc>
                  <a:txBody>
                    <a:bodyPr/>
                    <a:lstStyle/>
                    <a:p>
                      <a:pPr algn="ctr"/>
                      <a:r>
                        <a:rPr lang="en-US" sz="1200" dirty="0">
                          <a:solidFill>
                            <a:schemeClr val="tx2"/>
                          </a:solidFill>
                          <a:latin typeface="Arial Nova Light" panose="020B0304020202020204" pitchFamily="34" charset="0"/>
                        </a:rPr>
                        <a:t>On Premise</a:t>
                      </a:r>
                      <a:endParaRPr lang="en-GB" sz="1200" dirty="0">
                        <a:solidFill>
                          <a:schemeClr val="tx2"/>
                        </a:solidFill>
                        <a:latin typeface="Arial Nova Light" panose="020B0304020202020204" pitchFamily="34" charset="0"/>
                      </a:endParaRPr>
                    </a:p>
                  </a:txBody>
                  <a:tcPr marL="68580" marR="68580" marT="34290" marB="34290"/>
                </a:tc>
                <a:extLst>
                  <a:ext uri="{0D108BD9-81ED-4DB2-BD59-A6C34878D82A}">
                    <a16:rowId xmlns:a16="http://schemas.microsoft.com/office/drawing/2014/main" val="296369541"/>
                  </a:ext>
                </a:extLst>
              </a:tr>
              <a:tr h="617220">
                <a:tc>
                  <a:txBody>
                    <a:bodyPr/>
                    <a:lstStyle/>
                    <a:p>
                      <a:r>
                        <a:rPr lang="en-US" sz="900" dirty="0">
                          <a:latin typeface="Arial Nova Light" panose="020B0304020202020204" pitchFamily="34" charset="0"/>
                        </a:rPr>
                        <a:t>Pricing</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Predictable, transparent with consumption-based pricing.</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Hidden, unpredictable costs.</a:t>
                      </a:r>
                    </a:p>
                    <a:p>
                      <a:r>
                        <a:rPr lang="en-US" sz="900" dirty="0">
                          <a:latin typeface="Arial Nova Light" panose="020B0304020202020204" pitchFamily="34" charset="0"/>
                        </a:rPr>
                        <a:t>SW + On-Prem H/W</a:t>
                      </a:r>
                      <a:r>
                        <a:rPr lang="en-GB" sz="900" dirty="0">
                          <a:latin typeface="Arial Nova Light" panose="020B0304020202020204" pitchFamily="34" charset="0"/>
                        </a:rPr>
                        <a:t> = yearly maintenance costs</a:t>
                      </a:r>
                    </a:p>
                    <a:p>
                      <a:r>
                        <a:rPr lang="en-GB" sz="900" dirty="0">
                          <a:latin typeface="Arial Nova Light" panose="020B0304020202020204" pitchFamily="34" charset="0"/>
                        </a:rPr>
                        <a:t>Additional infrastructure, power, cooling, transaction, management costs.</a:t>
                      </a:r>
                    </a:p>
                  </a:txBody>
                  <a:tcPr marL="68580" marR="68580" marT="34290" marB="34290"/>
                </a:tc>
                <a:extLst>
                  <a:ext uri="{0D108BD9-81ED-4DB2-BD59-A6C34878D82A}">
                    <a16:rowId xmlns:a16="http://schemas.microsoft.com/office/drawing/2014/main" val="1870684235"/>
                  </a:ext>
                </a:extLst>
              </a:tr>
              <a:tr h="480060">
                <a:tc>
                  <a:txBody>
                    <a:bodyPr/>
                    <a:lstStyle/>
                    <a:p>
                      <a:r>
                        <a:rPr lang="en-US" sz="900" dirty="0">
                          <a:latin typeface="Arial Nova Light" panose="020B0304020202020204" pitchFamily="34" charset="0"/>
                        </a:rPr>
                        <a:t>Deployment </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Zero infrastructure means easy, faster to deploy and manage.  Scalable platform for growth including non-disruptive updates.</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Deployment cost, hardware delivery time, difficult to scale, and ongoing SW maintenance.  Updates and patching the solution need to be planned.</a:t>
                      </a:r>
                      <a:endParaRPr lang="en-GB" sz="900" dirty="0">
                        <a:latin typeface="Arial Nova Light" panose="020B0304020202020204" pitchFamily="34" charset="0"/>
                      </a:endParaRPr>
                    </a:p>
                  </a:txBody>
                  <a:tcPr marL="68580" marR="68580" marT="34290" marB="34290"/>
                </a:tc>
                <a:extLst>
                  <a:ext uri="{0D108BD9-81ED-4DB2-BD59-A6C34878D82A}">
                    <a16:rowId xmlns:a16="http://schemas.microsoft.com/office/drawing/2014/main" val="3987407104"/>
                  </a:ext>
                </a:extLst>
              </a:tr>
              <a:tr h="480060">
                <a:tc>
                  <a:txBody>
                    <a:bodyPr/>
                    <a:lstStyle/>
                    <a:p>
                      <a:r>
                        <a:rPr lang="en-US" sz="900" dirty="0">
                          <a:latin typeface="Arial Nova Light" panose="020B0304020202020204" pitchFamily="34" charset="0"/>
                        </a:rPr>
                        <a:t>Management</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One Simple UI to manage multiple sites globally, API driven, SIEM Logging, audit trails, RBAC</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Complex environments can be difficult to manage with multiple interfaces, admin accounts, very challenging with ROBO sites</a:t>
                      </a:r>
                      <a:endParaRPr lang="en-GB" sz="900" dirty="0">
                        <a:latin typeface="Arial Nova Light" panose="020B0304020202020204" pitchFamily="34" charset="0"/>
                      </a:endParaRPr>
                    </a:p>
                  </a:txBody>
                  <a:tcPr marL="68580" marR="68580" marT="34290" marB="34290"/>
                </a:tc>
                <a:extLst>
                  <a:ext uri="{0D108BD9-81ED-4DB2-BD59-A6C34878D82A}">
                    <a16:rowId xmlns:a16="http://schemas.microsoft.com/office/drawing/2014/main" val="1213556816"/>
                  </a:ext>
                </a:extLst>
              </a:tr>
              <a:tr h="617220">
                <a:tc>
                  <a:txBody>
                    <a:bodyPr/>
                    <a:lstStyle/>
                    <a:p>
                      <a:r>
                        <a:rPr lang="en-US" sz="900" dirty="0">
                          <a:latin typeface="Arial Nova Light" panose="020B0304020202020204" pitchFamily="34" charset="0"/>
                        </a:rPr>
                        <a:t>Security</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Built-in security features by design.  Default protection includes encryption, immutability, multiple copies across AGs, envelope encryption, legal hold, Anomaly detection, eDiscovery and many more security features.</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Secure by implementation means the customer is responsible for hardening all aspects of the solution and keeping it secure.  Build and configure yourself can create limited, separate tools.</a:t>
                      </a:r>
                      <a:endParaRPr lang="en-GB" sz="900" dirty="0">
                        <a:latin typeface="Arial Nova Light" panose="020B0304020202020204" pitchFamily="34" charset="0"/>
                      </a:endParaRPr>
                    </a:p>
                  </a:txBody>
                  <a:tcPr marL="68580" marR="68580" marT="34290" marB="34290"/>
                </a:tc>
                <a:extLst>
                  <a:ext uri="{0D108BD9-81ED-4DB2-BD59-A6C34878D82A}">
                    <a16:rowId xmlns:a16="http://schemas.microsoft.com/office/drawing/2014/main" val="2686662753"/>
                  </a:ext>
                </a:extLst>
              </a:tr>
              <a:tr h="617220">
                <a:tc>
                  <a:txBody>
                    <a:bodyPr/>
                    <a:lstStyle/>
                    <a:p>
                      <a:r>
                        <a:rPr lang="en-US" sz="900" dirty="0">
                          <a:latin typeface="Arial Nova Light" panose="020B0304020202020204" pitchFamily="34" charset="0"/>
                        </a:rPr>
                        <a:t>Accessibility</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Easy to access from any part of the world. 19+ storage regions available you choose where you store data.  Direct connection from Microsoft’s Datacenter to Dell’s SaaS platform.  Ingres and Egress charges are included.</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Difficult to access and restore data from on-premise to the cloud.  No flexibility, verification, Ingress and Egress charges need to be considered.</a:t>
                      </a:r>
                      <a:endParaRPr lang="en-GB" sz="900" dirty="0">
                        <a:latin typeface="Arial Nova Light" panose="020B0304020202020204" pitchFamily="34" charset="0"/>
                      </a:endParaRPr>
                    </a:p>
                  </a:txBody>
                  <a:tcPr marL="68580" marR="68580" marT="34290" marB="34290"/>
                </a:tc>
                <a:extLst>
                  <a:ext uri="{0D108BD9-81ED-4DB2-BD59-A6C34878D82A}">
                    <a16:rowId xmlns:a16="http://schemas.microsoft.com/office/drawing/2014/main" val="248284535"/>
                  </a:ext>
                </a:extLst>
              </a:tr>
              <a:tr h="354013">
                <a:tc>
                  <a:txBody>
                    <a:bodyPr/>
                    <a:lstStyle/>
                    <a:p>
                      <a:r>
                        <a:rPr lang="en-US" sz="900" dirty="0">
                          <a:latin typeface="Arial Nova Light" panose="020B0304020202020204" pitchFamily="34" charset="0"/>
                        </a:rPr>
                        <a:t>Modern Architecture </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Built to scale, support multi cloud native workloads, AI integration, Gen AI assistant, Unusual Activity Detection.</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Mature environments, multiple appliances and software compatibility restraints, difficult to restore cloud services.</a:t>
                      </a:r>
                      <a:endParaRPr lang="en-GB" sz="900" dirty="0">
                        <a:latin typeface="Arial Nova Light" panose="020B0304020202020204" pitchFamily="34" charset="0"/>
                      </a:endParaRPr>
                    </a:p>
                  </a:txBody>
                  <a:tcPr marL="68580" marR="68580" marT="34290" marB="34290"/>
                </a:tc>
                <a:extLst>
                  <a:ext uri="{0D108BD9-81ED-4DB2-BD59-A6C34878D82A}">
                    <a16:rowId xmlns:a16="http://schemas.microsoft.com/office/drawing/2014/main" val="1552473104"/>
                  </a:ext>
                </a:extLst>
              </a:tr>
              <a:tr h="354013">
                <a:tc>
                  <a:txBody>
                    <a:bodyPr/>
                    <a:lstStyle/>
                    <a:p>
                      <a:r>
                        <a:rPr lang="en-US" sz="900" dirty="0">
                          <a:latin typeface="Arial Nova Light" panose="020B0304020202020204" pitchFamily="34" charset="0"/>
                        </a:rPr>
                        <a:t>Proof of Concept (POC)</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Free Trial with quick demo setup (15mins) no infrastructure to set-up and maintain</a:t>
                      </a:r>
                      <a:endParaRPr lang="en-GB" sz="900" dirty="0">
                        <a:latin typeface="Arial Nova Light" panose="020B0304020202020204" pitchFamily="34" charset="0"/>
                      </a:endParaRPr>
                    </a:p>
                  </a:txBody>
                  <a:tcPr marL="68580" marR="68580" marT="34290" marB="34290"/>
                </a:tc>
                <a:tc>
                  <a:txBody>
                    <a:bodyPr/>
                    <a:lstStyle/>
                    <a:p>
                      <a:r>
                        <a:rPr lang="en-US" sz="900" dirty="0">
                          <a:latin typeface="Arial Nova Light" panose="020B0304020202020204" pitchFamily="34" charset="0"/>
                        </a:rPr>
                        <a:t>Demo would need to be scoped and built around the customers requirements and environment.</a:t>
                      </a:r>
                      <a:endParaRPr lang="en-GB" sz="900" dirty="0">
                        <a:latin typeface="Arial Nova Light" panose="020B0304020202020204" pitchFamily="34" charset="0"/>
                      </a:endParaRPr>
                    </a:p>
                  </a:txBody>
                  <a:tcPr marL="68580" marR="68580" marT="34290" marB="34290"/>
                </a:tc>
                <a:extLst>
                  <a:ext uri="{0D108BD9-81ED-4DB2-BD59-A6C34878D82A}">
                    <a16:rowId xmlns:a16="http://schemas.microsoft.com/office/drawing/2014/main" val="1859537037"/>
                  </a:ext>
                </a:extLst>
              </a:tr>
            </a:tbl>
          </a:graphicData>
        </a:graphic>
      </p:graphicFrame>
    </p:spTree>
    <p:extLst>
      <p:ext uri="{BB962C8B-B14F-4D97-AF65-F5344CB8AC3E}">
        <p14:creationId xmlns:p14="http://schemas.microsoft.com/office/powerpoint/2010/main" val="39182825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2017752"/>
            <a:ext cx="8462714" cy="1107996"/>
          </a:xfrm>
        </p:spPr>
        <p:txBody>
          <a:bodyPr/>
          <a:lstStyle/>
          <a:p>
            <a:r>
              <a:rPr lang="pl-PL" sz="4800" dirty="0" err="1"/>
              <a:t>Use</a:t>
            </a:r>
            <a:r>
              <a:rPr lang="pl-PL" sz="4800" dirty="0"/>
              <a:t> </a:t>
            </a:r>
            <a:r>
              <a:rPr lang="pl-PL" sz="4800" dirty="0" err="1"/>
              <a:t>cases</a:t>
            </a:r>
            <a:br>
              <a:rPr lang="en-US" sz="4800" dirty="0"/>
            </a:br>
            <a:r>
              <a:rPr lang="en-US" sz="3200" dirty="0">
                <a:solidFill>
                  <a:srgbClr val="FFFF00"/>
                </a:solidFill>
              </a:rPr>
              <a:t>APEX Backup Service?</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4126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F4D3C1-465C-4DBE-96E9-3FF1DF976314}"/>
              </a:ext>
            </a:extLst>
          </p:cNvPr>
          <p:cNvPicPr>
            <a:picLocks noChangeAspect="1"/>
          </p:cNvPicPr>
          <p:nvPr/>
        </p:nvPicPr>
        <p:blipFill>
          <a:blip r:embed="rId2"/>
          <a:stretch>
            <a:fillRect/>
          </a:stretch>
        </p:blipFill>
        <p:spPr>
          <a:xfrm>
            <a:off x="11604" y="0"/>
            <a:ext cx="9120792" cy="5143500"/>
          </a:xfrm>
          <a:prstGeom prst="rect">
            <a:avLst/>
          </a:prstGeom>
        </p:spPr>
      </p:pic>
    </p:spTree>
    <p:extLst>
      <p:ext uri="{BB962C8B-B14F-4D97-AF65-F5344CB8AC3E}">
        <p14:creationId xmlns:p14="http://schemas.microsoft.com/office/powerpoint/2010/main" val="13234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EAB689-E431-4D89-929B-823E44965B1E}"/>
              </a:ext>
            </a:extLst>
          </p:cNvPr>
          <p:cNvPicPr>
            <a:picLocks noChangeAspect="1"/>
          </p:cNvPicPr>
          <p:nvPr/>
        </p:nvPicPr>
        <p:blipFill>
          <a:blip r:embed="rId2"/>
          <a:stretch>
            <a:fillRect/>
          </a:stretch>
        </p:blipFill>
        <p:spPr>
          <a:xfrm>
            <a:off x="15767" y="0"/>
            <a:ext cx="9112466" cy="5143500"/>
          </a:xfrm>
          <a:prstGeom prst="rect">
            <a:avLst/>
          </a:prstGeom>
        </p:spPr>
      </p:pic>
    </p:spTree>
    <p:extLst>
      <p:ext uri="{BB962C8B-B14F-4D97-AF65-F5344CB8AC3E}">
        <p14:creationId xmlns:p14="http://schemas.microsoft.com/office/powerpoint/2010/main" val="3753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32399"/>
          </a:xfrm>
        </p:spPr>
        <p:txBody>
          <a:bodyPr/>
          <a:lstStyle/>
          <a:p>
            <a:r>
              <a:rPr lang="en-US" sz="2400"/>
              <a:t>What M365 data can we protect with APEX Backup Services?</a:t>
            </a:r>
            <a:endParaRPr lang="en-US" sz="2400"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Per user</a:t>
            </a:r>
          </a:p>
          <a:p>
            <a:pPr lvl="1">
              <a:spcBef>
                <a:spcPts val="1800"/>
              </a:spcBef>
              <a:defRPr/>
            </a:pPr>
            <a:r>
              <a:rPr lang="en-US" sz="2100" dirty="0">
                <a:solidFill>
                  <a:srgbClr val="444444"/>
                </a:solidFill>
                <a:latin typeface="Arial"/>
              </a:rPr>
              <a:t>Exchange</a:t>
            </a:r>
          </a:p>
          <a:p>
            <a:pPr lvl="1">
              <a:spcBef>
                <a:spcPts val="1800"/>
              </a:spcBef>
              <a:defRPr/>
            </a:pPr>
            <a:r>
              <a:rPr lang="en-US" sz="2100" dirty="0">
                <a:solidFill>
                  <a:srgbClr val="444444"/>
                </a:solidFill>
                <a:latin typeface="Arial"/>
              </a:rPr>
              <a:t>OneDrive</a:t>
            </a:r>
          </a:p>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Per organization</a:t>
            </a:r>
          </a:p>
          <a:p>
            <a:pPr lvl="1">
              <a:spcBef>
                <a:spcPts val="1800"/>
              </a:spcBef>
              <a:defRPr/>
            </a:pPr>
            <a:r>
              <a:rPr kumimoji="0" lang="en-US" sz="2100" b="0" i="0" u="none" strike="noStrike" kern="1200" cap="none" spc="0" normalizeH="0" baseline="0" noProof="0" dirty="0">
                <a:ln>
                  <a:noFill/>
                </a:ln>
                <a:solidFill>
                  <a:srgbClr val="444444"/>
                </a:solidFill>
                <a:effectLst/>
                <a:uLnTx/>
                <a:uFillTx/>
                <a:latin typeface="Arial"/>
                <a:ea typeface="+mn-ea"/>
                <a:cs typeface="+mn-cs"/>
              </a:rPr>
              <a:t>SharePoint</a:t>
            </a:r>
          </a:p>
          <a:p>
            <a:pPr lvl="1">
              <a:spcBef>
                <a:spcPts val="1800"/>
              </a:spcBef>
              <a:defRPr/>
            </a:pPr>
            <a:r>
              <a:rPr lang="en-US" sz="2100" dirty="0">
                <a:solidFill>
                  <a:srgbClr val="444444"/>
                </a:solidFill>
                <a:latin typeface="Arial"/>
              </a:rPr>
              <a:t>Teams</a:t>
            </a:r>
            <a:endParaRPr kumimoji="0" lang="en-US" sz="2100" b="0" i="0" u="none" strike="noStrike" kern="1200" cap="none" spc="0" normalizeH="0" baseline="0" noProof="0" dirty="0">
              <a:ln>
                <a:noFill/>
              </a:ln>
              <a:solidFill>
                <a:srgbClr val="444444"/>
              </a:solidFill>
              <a:effectLst/>
              <a:uLnTx/>
              <a:uFillTx/>
              <a:latin typeface="Arial"/>
              <a:ea typeface="+mn-ea"/>
              <a:cs typeface="+mn-cs"/>
            </a:endParaRPr>
          </a:p>
          <a:p>
            <a:pPr lvl="0">
              <a:spcBef>
                <a:spcPts val="1800"/>
              </a:spcBef>
              <a:defRPr/>
            </a:pP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92738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32399"/>
          </a:xfrm>
        </p:spPr>
        <p:txBody>
          <a:bodyPr/>
          <a:lstStyle/>
          <a:p>
            <a:r>
              <a:rPr lang="en-US" sz="2400"/>
              <a:t>Adding users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a:solidFill>
                  <a:srgbClr val="444444"/>
                </a:solidFill>
                <a:latin typeface="Arial"/>
              </a:rPr>
              <a:t>Individually</a:t>
            </a:r>
          </a:p>
          <a:p>
            <a:pPr lvl="0">
              <a:spcBef>
                <a:spcPts val="1800"/>
              </a:spcBef>
              <a:defRPr/>
            </a:pPr>
            <a:r>
              <a:rPr lang="en-US" sz="2400">
                <a:solidFill>
                  <a:srgbClr val="444444"/>
                </a:solidFill>
                <a:latin typeface="Arial"/>
              </a:rPr>
              <a:t>Import as CSV</a:t>
            </a:r>
          </a:p>
          <a:p>
            <a:pPr lvl="0">
              <a:spcBef>
                <a:spcPts val="1800"/>
              </a:spcBef>
              <a:defRPr/>
            </a:pPr>
            <a:r>
              <a:rPr lang="en-US" sz="2400">
                <a:solidFill>
                  <a:srgbClr val="444444"/>
                </a:solidFill>
                <a:latin typeface="Arial"/>
              </a:rPr>
              <a:t>Import form Azure AD</a:t>
            </a:r>
          </a:p>
          <a:p>
            <a:pPr lvl="0">
              <a:spcBef>
                <a:spcPts val="1800"/>
              </a:spcBef>
              <a:defRPr/>
            </a:pPr>
            <a:endParaRPr kumimoji="0" lang="en-US" sz="2400" b="0" i="0" u="none" strike="noStrike" kern="1200" cap="none" spc="0" normalizeH="0" baseline="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46959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32399"/>
          </a:xfrm>
        </p:spPr>
        <p:txBody>
          <a:bodyPr/>
          <a:lstStyle/>
          <a:p>
            <a:r>
              <a:rPr lang="en-US" sz="2400"/>
              <a:t>Mapping users to profile (policies)</a:t>
            </a:r>
            <a:endParaRPr lang="en-US" sz="2400"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When adding from GUI</a:t>
            </a:r>
          </a:p>
          <a:p>
            <a:pPr lvl="1">
              <a:spcBef>
                <a:spcPts val="1800"/>
              </a:spcBef>
              <a:defRPr/>
            </a:pPr>
            <a:r>
              <a:rPr lang="en-US" sz="2100" dirty="0" err="1">
                <a:solidFill>
                  <a:srgbClr val="444444"/>
                </a:solidFill>
                <a:latin typeface="Arial"/>
              </a:rPr>
              <a:t>Indivudally</a:t>
            </a:r>
            <a:endParaRPr lang="en-US" sz="2100" dirty="0">
              <a:solidFill>
                <a:srgbClr val="444444"/>
              </a:solidFill>
              <a:latin typeface="Arial"/>
            </a:endParaRPr>
          </a:p>
          <a:p>
            <a:pPr lvl="1">
              <a:spcBef>
                <a:spcPts val="1800"/>
              </a:spcBef>
              <a:defRPr/>
            </a:pPr>
            <a:r>
              <a:rPr lang="en-US" sz="2100" dirty="0">
                <a:solidFill>
                  <a:srgbClr val="444444"/>
                </a:solidFill>
                <a:latin typeface="Arial"/>
              </a:rPr>
              <a:t>CSV</a:t>
            </a:r>
          </a:p>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Auto mapping – new user will be automatically added to specific profile</a:t>
            </a:r>
          </a:p>
        </p:txBody>
      </p:sp>
    </p:spTree>
    <p:extLst>
      <p:ext uri="{BB962C8B-B14F-4D97-AF65-F5344CB8AC3E}">
        <p14:creationId xmlns:p14="http://schemas.microsoft.com/office/powerpoint/2010/main" val="425695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What APEX Backup Services provide for M365?</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Single pane of glass</a:t>
            </a:r>
          </a:p>
          <a:p>
            <a:pPr lvl="0">
              <a:spcBef>
                <a:spcPts val="1800"/>
              </a:spcBef>
              <a:defRPr/>
            </a:pPr>
            <a:r>
              <a:rPr lang="en-US" sz="2400" dirty="0">
                <a:solidFill>
                  <a:srgbClr val="444444"/>
                </a:solidFill>
                <a:latin typeface="Arial"/>
              </a:rPr>
              <a:t>Agentless (SaaS)</a:t>
            </a:r>
          </a:p>
          <a:p>
            <a:pPr lvl="0">
              <a:spcBef>
                <a:spcPts val="1800"/>
              </a:spcBef>
              <a:defRPr/>
            </a:pPr>
            <a:r>
              <a:rPr lang="en-US" sz="2400" dirty="0">
                <a:solidFill>
                  <a:srgbClr val="444444"/>
                </a:solidFill>
                <a:latin typeface="Arial"/>
              </a:rPr>
              <a:t>Federated Search</a:t>
            </a:r>
          </a:p>
          <a:p>
            <a:pPr lvl="1">
              <a:spcBef>
                <a:spcPts val="1800"/>
              </a:spcBef>
              <a:defRPr/>
            </a:pPr>
            <a:r>
              <a:rPr lang="en-US" sz="2100" dirty="0">
                <a:solidFill>
                  <a:srgbClr val="444444"/>
                </a:solidFill>
                <a:latin typeface="Arial"/>
              </a:rPr>
              <a:t>Search data for recovery / compliance</a:t>
            </a:r>
          </a:p>
          <a:p>
            <a:pPr lvl="0">
              <a:spcBef>
                <a:spcPts val="1800"/>
              </a:spcBef>
              <a:defRPr/>
            </a:pPr>
            <a:r>
              <a:rPr lang="en-US" sz="2400" dirty="0">
                <a:solidFill>
                  <a:srgbClr val="444444"/>
                </a:solidFill>
                <a:latin typeface="Arial"/>
              </a:rPr>
              <a:t>Recovery from any Point in Time snapshot</a:t>
            </a:r>
          </a:p>
          <a:p>
            <a:pPr lvl="0">
              <a:spcBef>
                <a:spcPts val="1800"/>
              </a:spcBef>
              <a:defRPr/>
            </a:pPr>
            <a:r>
              <a:rPr lang="en-US" sz="2400" dirty="0">
                <a:solidFill>
                  <a:srgbClr val="444444"/>
                </a:solidFill>
                <a:latin typeface="Arial"/>
              </a:rPr>
              <a:t>Backup from 2 times per day to once per week</a:t>
            </a:r>
          </a:p>
          <a:p>
            <a:pPr lvl="1">
              <a:spcBef>
                <a:spcPts val="1800"/>
              </a:spcBef>
              <a:defRPr/>
            </a:pPr>
            <a:r>
              <a:rPr lang="en-US" sz="2100" dirty="0">
                <a:solidFill>
                  <a:srgbClr val="444444"/>
                </a:solidFill>
                <a:latin typeface="Arial"/>
              </a:rPr>
              <a:t>We can request for our own frequency</a:t>
            </a:r>
          </a:p>
        </p:txBody>
      </p:sp>
    </p:spTree>
    <p:extLst>
      <p:ext uri="{BB962C8B-B14F-4D97-AF65-F5344CB8AC3E}">
        <p14:creationId xmlns:p14="http://schemas.microsoft.com/office/powerpoint/2010/main" val="70662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72;p36">
            <a:extLst>
              <a:ext uri="{FF2B5EF4-FFF2-40B4-BE49-F238E27FC236}">
                <a16:creationId xmlns:a16="http://schemas.microsoft.com/office/drawing/2014/main" id="{5CD31011-2BD0-43A9-AD3B-F3233D114999}"/>
              </a:ext>
            </a:extLst>
          </p:cNvPr>
          <p:cNvSpPr/>
          <p:nvPr/>
        </p:nvSpPr>
        <p:spPr>
          <a:xfrm>
            <a:off x="611560" y="1447527"/>
            <a:ext cx="2528400" cy="1095900"/>
          </a:xfrm>
          <a:prstGeom prst="rect">
            <a:avLst/>
          </a:prstGeom>
          <a:solidFill>
            <a:srgbClr val="F2F2F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chemeClr val="lt1"/>
              </a:solidFill>
              <a:latin typeface="Arial"/>
              <a:ea typeface="Arial"/>
              <a:cs typeface="Arial"/>
              <a:sym typeface="Arial"/>
            </a:endParaRPr>
          </a:p>
        </p:txBody>
      </p:sp>
      <p:sp>
        <p:nvSpPr>
          <p:cNvPr id="7" name="Google Shape;673;p36">
            <a:extLst>
              <a:ext uri="{FF2B5EF4-FFF2-40B4-BE49-F238E27FC236}">
                <a16:creationId xmlns:a16="http://schemas.microsoft.com/office/drawing/2014/main" id="{BF4FC8FC-829F-4836-9F77-F5A083755831}"/>
              </a:ext>
            </a:extLst>
          </p:cNvPr>
          <p:cNvSpPr/>
          <p:nvPr/>
        </p:nvSpPr>
        <p:spPr>
          <a:xfrm>
            <a:off x="1619672" y="1742427"/>
            <a:ext cx="1397438" cy="506100"/>
          </a:xfrm>
          <a:prstGeom prst="rect">
            <a:avLst/>
          </a:prstGeom>
          <a:noFill/>
          <a:ln>
            <a:noFill/>
          </a:ln>
        </p:spPr>
        <p:txBody>
          <a:bodyPr spcFirstLastPara="1" wrap="square" lIns="68550" tIns="34275" rIns="68550" bIns="34275" anchor="t" anchorCtr="0">
            <a:noAutofit/>
          </a:bodyPr>
          <a:lstStyle/>
          <a:p>
            <a:pPr marL="137160" marR="0" lvl="0" indent="-45720" algn="l" rtl="0">
              <a:lnSpc>
                <a:spcPct val="100000"/>
              </a:lnSpc>
              <a:spcBef>
                <a:spcPts val="0"/>
              </a:spcBef>
              <a:spcAft>
                <a:spcPts val="0"/>
              </a:spcAft>
              <a:buClr>
                <a:srgbClr val="000000"/>
              </a:buClr>
              <a:buSzPts val="1000"/>
              <a:buFont typeface="Arial"/>
              <a:buNone/>
            </a:pPr>
            <a:r>
              <a:rPr lang="en-US" sz="1000" b="0" i="1" u="none" strike="noStrike" cap="none">
                <a:solidFill>
                  <a:schemeClr val="bg2"/>
                </a:solidFill>
                <a:latin typeface="Lato"/>
                <a:ea typeface="Lato"/>
                <a:cs typeface="Lato"/>
                <a:sym typeface="Lato"/>
              </a:rPr>
              <a:t>“You are responsible </a:t>
            </a:r>
            <a:br>
              <a:rPr lang="en-US" sz="1000" b="0" i="1" u="none" strike="noStrike" cap="none">
                <a:solidFill>
                  <a:schemeClr val="bg2"/>
                </a:solidFill>
                <a:latin typeface="Lato"/>
                <a:ea typeface="Lato"/>
                <a:cs typeface="Lato"/>
                <a:sym typeface="Lato"/>
              </a:rPr>
            </a:br>
            <a:r>
              <a:rPr lang="en-US" sz="1000" b="0" i="1" u="none" strike="noStrike" cap="none">
                <a:solidFill>
                  <a:schemeClr val="bg2"/>
                </a:solidFill>
                <a:latin typeface="Lato"/>
                <a:ea typeface="Lato"/>
                <a:cs typeface="Lato"/>
                <a:sym typeface="Lato"/>
              </a:rPr>
              <a:t>for protecting </a:t>
            </a:r>
            <a:br>
              <a:rPr lang="en-US" sz="1000" b="0" i="1" u="none" strike="noStrike" cap="none">
                <a:solidFill>
                  <a:schemeClr val="bg2"/>
                </a:solidFill>
                <a:latin typeface="Lato"/>
                <a:ea typeface="Lato"/>
                <a:cs typeface="Lato"/>
                <a:sym typeface="Lato"/>
              </a:rPr>
            </a:br>
            <a:r>
              <a:rPr lang="en-US" sz="1000" b="0" i="1" u="none" strike="noStrike" cap="none">
                <a:solidFill>
                  <a:schemeClr val="bg2"/>
                </a:solidFill>
                <a:latin typeface="Lato"/>
                <a:ea typeface="Lato"/>
                <a:cs typeface="Lato"/>
                <a:sym typeface="Lato"/>
              </a:rPr>
              <a:t>your data.”</a:t>
            </a:r>
          </a:p>
        </p:txBody>
      </p:sp>
      <p:pic>
        <p:nvPicPr>
          <p:cNvPr id="9" name="Google Shape;674;p36">
            <a:hlinkClick r:id="rId2"/>
            <a:extLst>
              <a:ext uri="{FF2B5EF4-FFF2-40B4-BE49-F238E27FC236}">
                <a16:creationId xmlns:a16="http://schemas.microsoft.com/office/drawing/2014/main" id="{73B1E72B-7E56-4CCF-A7D6-ED04E9FD237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6635" y="1893151"/>
            <a:ext cx="946990" cy="202800"/>
          </a:xfrm>
          <a:prstGeom prst="rect">
            <a:avLst/>
          </a:prstGeom>
          <a:noFill/>
          <a:ln>
            <a:noFill/>
          </a:ln>
        </p:spPr>
      </p:pic>
      <p:sp>
        <p:nvSpPr>
          <p:cNvPr id="10" name="Google Shape;675;p36">
            <a:extLst>
              <a:ext uri="{FF2B5EF4-FFF2-40B4-BE49-F238E27FC236}">
                <a16:creationId xmlns:a16="http://schemas.microsoft.com/office/drawing/2014/main" id="{A277DF7A-A2FB-4A0C-96CB-A0A2EC7CA8F4}"/>
              </a:ext>
            </a:extLst>
          </p:cNvPr>
          <p:cNvSpPr/>
          <p:nvPr/>
        </p:nvSpPr>
        <p:spPr>
          <a:xfrm>
            <a:off x="3292023" y="1447527"/>
            <a:ext cx="2528400" cy="1095900"/>
          </a:xfrm>
          <a:prstGeom prst="rect">
            <a:avLst/>
          </a:prstGeom>
          <a:solidFill>
            <a:srgbClr val="F2F2F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chemeClr val="lt1"/>
              </a:solidFill>
              <a:latin typeface="Arial"/>
              <a:ea typeface="Arial"/>
              <a:cs typeface="Arial"/>
              <a:sym typeface="Arial"/>
            </a:endParaRPr>
          </a:p>
        </p:txBody>
      </p:sp>
      <p:sp>
        <p:nvSpPr>
          <p:cNvPr id="11" name="Google Shape;676;p36">
            <a:extLst>
              <a:ext uri="{FF2B5EF4-FFF2-40B4-BE49-F238E27FC236}">
                <a16:creationId xmlns:a16="http://schemas.microsoft.com/office/drawing/2014/main" id="{E4B06B12-A8FF-4CEA-A93B-24A9B9CD95AD}"/>
              </a:ext>
            </a:extLst>
          </p:cNvPr>
          <p:cNvSpPr/>
          <p:nvPr/>
        </p:nvSpPr>
        <p:spPr>
          <a:xfrm>
            <a:off x="4280585" y="1742427"/>
            <a:ext cx="1358700" cy="506100"/>
          </a:xfrm>
          <a:prstGeom prst="rect">
            <a:avLst/>
          </a:prstGeom>
          <a:noFill/>
          <a:ln>
            <a:noFill/>
          </a:ln>
        </p:spPr>
        <p:txBody>
          <a:bodyPr spcFirstLastPara="1" wrap="square" lIns="68550" tIns="34275" rIns="68550" bIns="34275" anchor="t" anchorCtr="0">
            <a:noAutofit/>
          </a:bodyPr>
          <a:lstStyle/>
          <a:p>
            <a:pPr marL="137160" marR="0" lvl="0" indent="-45720" algn="l" rtl="0">
              <a:lnSpc>
                <a:spcPct val="100000"/>
              </a:lnSpc>
              <a:spcBef>
                <a:spcPts val="0"/>
              </a:spcBef>
              <a:spcAft>
                <a:spcPts val="0"/>
              </a:spcAft>
              <a:buClr>
                <a:srgbClr val="000000"/>
              </a:buClr>
              <a:buSzPts val="1000"/>
              <a:buFont typeface="Arial"/>
              <a:buNone/>
            </a:pPr>
            <a:r>
              <a:rPr lang="en-US" sz="1000" b="0" i="1" u="none" strike="noStrike" cap="none">
                <a:solidFill>
                  <a:schemeClr val="bg2"/>
                </a:solidFill>
                <a:latin typeface="Lato"/>
                <a:ea typeface="Lato"/>
                <a:cs typeface="Lato"/>
                <a:sym typeface="Lato"/>
              </a:rPr>
              <a:t>“We recommend </a:t>
            </a:r>
            <a:br>
              <a:rPr lang="en-US" sz="1000" b="0" i="1" u="none" strike="noStrike" cap="none">
                <a:solidFill>
                  <a:schemeClr val="bg2"/>
                </a:solidFill>
                <a:latin typeface="Lato"/>
                <a:ea typeface="Lato"/>
                <a:cs typeface="Lato"/>
                <a:sym typeface="Lato"/>
              </a:rPr>
            </a:br>
            <a:r>
              <a:rPr lang="en-US" sz="1000" b="0" i="1" u="none" strike="noStrike" cap="none">
                <a:solidFill>
                  <a:schemeClr val="bg2"/>
                </a:solidFill>
                <a:latin typeface="Lato"/>
                <a:ea typeface="Lato"/>
                <a:cs typeface="Lato"/>
                <a:sym typeface="Lato"/>
              </a:rPr>
              <a:t>you use a partner backup solution.”</a:t>
            </a:r>
          </a:p>
        </p:txBody>
      </p:sp>
      <p:sp>
        <p:nvSpPr>
          <p:cNvPr id="12" name="Google Shape;677;p36">
            <a:extLst>
              <a:ext uri="{FF2B5EF4-FFF2-40B4-BE49-F238E27FC236}">
                <a16:creationId xmlns:a16="http://schemas.microsoft.com/office/drawing/2014/main" id="{ABCA141C-405E-4E00-BDC3-209626D3A7F4}"/>
              </a:ext>
            </a:extLst>
          </p:cNvPr>
          <p:cNvSpPr/>
          <p:nvPr/>
        </p:nvSpPr>
        <p:spPr>
          <a:xfrm>
            <a:off x="5972485" y="1447527"/>
            <a:ext cx="2528400" cy="1095900"/>
          </a:xfrm>
          <a:prstGeom prst="rect">
            <a:avLst/>
          </a:prstGeom>
          <a:solidFill>
            <a:srgbClr val="F2F2F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chemeClr val="lt1"/>
              </a:solidFill>
              <a:latin typeface="Arial"/>
              <a:ea typeface="Arial"/>
              <a:cs typeface="Arial"/>
              <a:sym typeface="Arial"/>
            </a:endParaRPr>
          </a:p>
        </p:txBody>
      </p:sp>
      <p:sp>
        <p:nvSpPr>
          <p:cNvPr id="13" name="Google Shape;678;p36">
            <a:extLst>
              <a:ext uri="{FF2B5EF4-FFF2-40B4-BE49-F238E27FC236}">
                <a16:creationId xmlns:a16="http://schemas.microsoft.com/office/drawing/2014/main" id="{DDB4612D-C555-4194-9BDD-9CFB8A03BAF5}"/>
              </a:ext>
            </a:extLst>
          </p:cNvPr>
          <p:cNvSpPr/>
          <p:nvPr/>
        </p:nvSpPr>
        <p:spPr>
          <a:xfrm>
            <a:off x="6732240" y="1742427"/>
            <a:ext cx="1743295" cy="506100"/>
          </a:xfrm>
          <a:prstGeom prst="rect">
            <a:avLst/>
          </a:prstGeom>
          <a:noFill/>
          <a:ln>
            <a:noFill/>
          </a:ln>
        </p:spPr>
        <p:txBody>
          <a:bodyPr spcFirstLastPara="1" wrap="square" lIns="68550" tIns="34275" rIns="68550" bIns="34275" anchor="t" anchorCtr="0">
            <a:noAutofit/>
          </a:bodyPr>
          <a:lstStyle/>
          <a:p>
            <a:pPr marL="137160" marR="0" lvl="0" indent="-45720" algn="l" rtl="0">
              <a:lnSpc>
                <a:spcPct val="100000"/>
              </a:lnSpc>
              <a:spcBef>
                <a:spcPts val="0"/>
              </a:spcBef>
              <a:spcAft>
                <a:spcPts val="0"/>
              </a:spcAft>
              <a:buClr>
                <a:srgbClr val="000000"/>
              </a:buClr>
              <a:buSzPts val="1000"/>
              <a:buFont typeface="Arial"/>
              <a:buNone/>
            </a:pPr>
            <a:r>
              <a:rPr lang="en-US" sz="1000" b="0" i="1" u="none" strike="noStrike" cap="none">
                <a:solidFill>
                  <a:schemeClr val="bg2"/>
                </a:solidFill>
                <a:latin typeface="Lato"/>
                <a:ea typeface="Lato"/>
                <a:cs typeface="Lato"/>
                <a:sym typeface="Lato"/>
              </a:rPr>
              <a:t>“Assuming SaaS applications don’t require backup is dangerous.”</a:t>
            </a:r>
          </a:p>
        </p:txBody>
      </p:sp>
      <p:pic>
        <p:nvPicPr>
          <p:cNvPr id="14" name="Google Shape;679;p36">
            <a:hlinkClick r:id="rId4"/>
            <a:extLst>
              <a:ext uri="{FF2B5EF4-FFF2-40B4-BE49-F238E27FC236}">
                <a16:creationId xmlns:a16="http://schemas.microsoft.com/office/drawing/2014/main" id="{E74EF648-1E11-410D-807A-59BF7663BDA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82887" y="1763229"/>
            <a:ext cx="663149" cy="464499"/>
          </a:xfrm>
          <a:prstGeom prst="rect">
            <a:avLst/>
          </a:prstGeom>
          <a:noFill/>
          <a:ln>
            <a:noFill/>
          </a:ln>
        </p:spPr>
      </p:pic>
      <p:pic>
        <p:nvPicPr>
          <p:cNvPr id="15" name="Google Shape;680;p36">
            <a:extLst>
              <a:ext uri="{FF2B5EF4-FFF2-40B4-BE49-F238E27FC236}">
                <a16:creationId xmlns:a16="http://schemas.microsoft.com/office/drawing/2014/main" id="{3D326551-DEF5-4381-9810-D67A323970D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12160" y="1894077"/>
            <a:ext cx="782451" cy="181557"/>
          </a:xfrm>
          <a:prstGeom prst="rect">
            <a:avLst/>
          </a:prstGeom>
          <a:noFill/>
          <a:ln>
            <a:noFill/>
          </a:ln>
        </p:spPr>
      </p:pic>
      <p:sp>
        <p:nvSpPr>
          <p:cNvPr id="16" name="Title 3">
            <a:extLst>
              <a:ext uri="{FF2B5EF4-FFF2-40B4-BE49-F238E27FC236}">
                <a16:creationId xmlns:a16="http://schemas.microsoft.com/office/drawing/2014/main" id="{8896EA5A-75CB-447B-91F7-27776B423E6F}"/>
              </a:ext>
            </a:extLst>
          </p:cNvPr>
          <p:cNvSpPr>
            <a:spLocks noGrp="1"/>
          </p:cNvSpPr>
          <p:nvPr>
            <p:ph type="title"/>
          </p:nvPr>
        </p:nvSpPr>
        <p:spPr>
          <a:xfrm>
            <a:off x="285750" y="228600"/>
            <a:ext cx="8572500" cy="387798"/>
          </a:xfrm>
        </p:spPr>
        <p:txBody>
          <a:bodyPr/>
          <a:lstStyle/>
          <a:p>
            <a:r>
              <a:rPr lang="en-US"/>
              <a:t>Cloud vendor approach to backup their services</a:t>
            </a:r>
          </a:p>
        </p:txBody>
      </p:sp>
    </p:spTree>
    <p:extLst>
      <p:ext uri="{BB962C8B-B14F-4D97-AF65-F5344CB8AC3E}">
        <p14:creationId xmlns:p14="http://schemas.microsoft.com/office/powerpoint/2010/main" val="16584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What APEX Backup Services provide for M365?</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Lock data</a:t>
            </a:r>
          </a:p>
          <a:p>
            <a:pPr lvl="0">
              <a:spcBef>
                <a:spcPts val="1800"/>
              </a:spcBef>
              <a:defRPr/>
            </a:pPr>
            <a:r>
              <a:rPr lang="en-US" sz="2400" dirty="0">
                <a:solidFill>
                  <a:srgbClr val="444444"/>
                </a:solidFill>
                <a:latin typeface="Arial"/>
              </a:rPr>
              <a:t>eDiscovery </a:t>
            </a:r>
            <a:r>
              <a:rPr lang="en-US" sz="2400" dirty="0" err="1">
                <a:solidFill>
                  <a:srgbClr val="444444"/>
                </a:solidFill>
                <a:latin typeface="Arial"/>
              </a:rPr>
              <a:t>proces</a:t>
            </a:r>
            <a:endParaRPr lang="en-US" sz="2400" dirty="0">
              <a:solidFill>
                <a:srgbClr val="444444"/>
              </a:solidFill>
              <a:latin typeface="Arial"/>
            </a:endParaRPr>
          </a:p>
          <a:p>
            <a:pPr>
              <a:spcBef>
                <a:spcPts val="1800"/>
              </a:spcBef>
              <a:defRPr/>
            </a:pPr>
            <a:r>
              <a:rPr lang="en-US" sz="2400" dirty="0">
                <a:solidFill>
                  <a:srgbClr val="444444"/>
                </a:solidFill>
                <a:latin typeface="Arial"/>
              </a:rPr>
              <a:t>Automated compliance </a:t>
            </a:r>
          </a:p>
          <a:p>
            <a:pPr>
              <a:spcBef>
                <a:spcPts val="1800"/>
              </a:spcBef>
              <a:defRPr/>
            </a:pPr>
            <a:r>
              <a:rPr lang="en-US" sz="2400" dirty="0">
                <a:solidFill>
                  <a:srgbClr val="444444"/>
                </a:solidFill>
                <a:latin typeface="Arial"/>
              </a:rPr>
              <a:t>Legal hold, </a:t>
            </a:r>
          </a:p>
          <a:p>
            <a:pPr>
              <a:spcBef>
                <a:spcPts val="1800"/>
              </a:spcBef>
              <a:defRPr/>
            </a:pPr>
            <a:r>
              <a:rPr lang="en-US" sz="2400" dirty="0">
                <a:solidFill>
                  <a:srgbClr val="444444"/>
                </a:solidFill>
                <a:latin typeface="Arial"/>
              </a:rPr>
              <a:t>Federated search</a:t>
            </a:r>
          </a:p>
          <a:p>
            <a:pPr>
              <a:spcBef>
                <a:spcPts val="1800"/>
              </a:spcBef>
              <a:defRPr/>
            </a:pPr>
            <a:r>
              <a:rPr lang="en-US" sz="2400" dirty="0">
                <a:solidFill>
                  <a:srgbClr val="444444"/>
                </a:solidFill>
                <a:latin typeface="Arial"/>
              </a:rPr>
              <a:t>Reporting</a:t>
            </a:r>
          </a:p>
          <a:p>
            <a:pPr lvl="0">
              <a:spcBef>
                <a:spcPts val="1800"/>
              </a:spcBef>
              <a:defRPr/>
            </a:pPr>
            <a:endParaRPr lang="en-US" sz="2400" dirty="0">
              <a:solidFill>
                <a:srgbClr val="444444"/>
              </a:solidFill>
              <a:latin typeface="Arial"/>
            </a:endParaRPr>
          </a:p>
          <a:p>
            <a:pPr lvl="0">
              <a:spcBef>
                <a:spcPts val="1800"/>
              </a:spcBef>
              <a:defRPr/>
            </a:pPr>
            <a:endParaRPr lang="en-US" sz="2100" dirty="0">
              <a:solidFill>
                <a:srgbClr val="444444"/>
              </a:solidFill>
              <a:latin typeface="Arial"/>
            </a:endParaRPr>
          </a:p>
        </p:txBody>
      </p:sp>
    </p:spTree>
    <p:extLst>
      <p:ext uri="{BB962C8B-B14F-4D97-AF65-F5344CB8AC3E}">
        <p14:creationId xmlns:p14="http://schemas.microsoft.com/office/powerpoint/2010/main" val="208383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Exchange – what can we protect?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a:solidFill>
                  <a:srgbClr val="444444"/>
                </a:solidFill>
                <a:latin typeface="Arial"/>
              </a:rPr>
              <a:t>All atributes of Exchange environment</a:t>
            </a:r>
          </a:p>
          <a:p>
            <a:pPr lvl="0">
              <a:spcBef>
                <a:spcPts val="1800"/>
              </a:spcBef>
              <a:defRPr/>
            </a:pPr>
            <a:r>
              <a:rPr kumimoji="0" lang="en-US" sz="2400" b="0" i="0" u="none" strike="noStrike" kern="1200" cap="none" spc="0" normalizeH="0" baseline="0" noProof="0">
                <a:ln>
                  <a:noFill/>
                </a:ln>
                <a:solidFill>
                  <a:srgbClr val="444444"/>
                </a:solidFill>
                <a:effectLst/>
                <a:uLnTx/>
                <a:uFillTx/>
                <a:latin typeface="Arial"/>
                <a:ea typeface="+mn-ea"/>
                <a:cs typeface="+mn-cs"/>
              </a:rPr>
              <a:t>Public Folders</a:t>
            </a:r>
          </a:p>
          <a:p>
            <a:pPr lvl="0">
              <a:spcBef>
                <a:spcPts val="1800"/>
              </a:spcBef>
              <a:defRPr/>
            </a:pPr>
            <a:r>
              <a:rPr lang="en-US" sz="2400">
                <a:solidFill>
                  <a:srgbClr val="444444"/>
                </a:solidFill>
                <a:latin typeface="Arial"/>
              </a:rPr>
              <a:t>Mailboxes</a:t>
            </a:r>
          </a:p>
          <a:p>
            <a:pPr>
              <a:spcBef>
                <a:spcPts val="1800"/>
              </a:spcBef>
              <a:defRPr/>
            </a:pPr>
            <a:r>
              <a:rPr lang="en-US" sz="2400">
                <a:solidFill>
                  <a:srgbClr val="444444"/>
                </a:solidFill>
                <a:latin typeface="Arial"/>
              </a:rPr>
              <a:t>Individual Subfolders</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a:p>
            <a:pPr lvl="0">
              <a:spcBef>
                <a:spcPts val="1800"/>
              </a:spcBef>
              <a:defRPr/>
            </a:pPr>
            <a:r>
              <a:rPr kumimoji="0" lang="en-US" sz="2400" b="0" i="0" u="none" strike="noStrike" kern="1200" cap="none" spc="0" normalizeH="0" baseline="0" noProof="0">
                <a:ln>
                  <a:noFill/>
                </a:ln>
                <a:solidFill>
                  <a:srgbClr val="444444"/>
                </a:solidFill>
                <a:effectLst/>
                <a:uLnTx/>
                <a:uFillTx/>
                <a:latin typeface="Arial"/>
                <a:ea typeface="+mn-ea"/>
                <a:cs typeface="+mn-cs"/>
              </a:rPr>
              <a:t>Individual messages</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19172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SharePoint – </a:t>
            </a:r>
            <a:r>
              <a:rPr lang="pl-PL" dirty="0" err="1"/>
              <a:t>what</a:t>
            </a:r>
            <a:r>
              <a:rPr lang="pl-PL" dirty="0"/>
              <a:t> </a:t>
            </a:r>
            <a:r>
              <a:rPr lang="pl-PL" dirty="0" err="1"/>
              <a:t>can</a:t>
            </a:r>
            <a:r>
              <a:rPr lang="pl-PL" dirty="0"/>
              <a:t> we </a:t>
            </a:r>
            <a:r>
              <a:rPr lang="pl-PL" dirty="0" err="1"/>
              <a:t>protect</a:t>
            </a:r>
            <a:r>
              <a:rPr lang="pl-PL" dirty="0"/>
              <a: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err="1">
                <a:solidFill>
                  <a:srgbClr val="444444"/>
                </a:solidFill>
                <a:latin typeface="Arial"/>
              </a:rPr>
              <a:t>Entire</a:t>
            </a:r>
            <a:r>
              <a:rPr lang="pl-PL" sz="2400" dirty="0">
                <a:solidFill>
                  <a:srgbClr val="444444"/>
                </a:solidFill>
                <a:latin typeface="Arial"/>
              </a:rPr>
              <a:t> </a:t>
            </a:r>
            <a:r>
              <a:rPr lang="pl-PL" sz="2400" dirty="0" err="1">
                <a:solidFill>
                  <a:srgbClr val="444444"/>
                </a:solidFill>
                <a:latin typeface="Arial"/>
              </a:rPr>
              <a:t>site</a:t>
            </a:r>
            <a:endParaRPr lang="pl-PL" sz="2400" dirty="0">
              <a:solidFill>
                <a:srgbClr val="444444"/>
              </a:solidFill>
              <a:latin typeface="Arial"/>
            </a:endParaRPr>
          </a:p>
          <a:p>
            <a:pPr lvl="0">
              <a:spcBef>
                <a:spcPts val="1800"/>
              </a:spcBef>
              <a:defRPr/>
            </a:pPr>
            <a:r>
              <a:rPr lang="pl-PL" sz="2400" dirty="0">
                <a:solidFill>
                  <a:srgbClr val="444444"/>
                </a:solidFill>
                <a:latin typeface="Arial"/>
              </a:rPr>
              <a:t>Data in the </a:t>
            </a:r>
            <a:r>
              <a:rPr lang="pl-PL" sz="2400" dirty="0" err="1">
                <a:solidFill>
                  <a:srgbClr val="444444"/>
                </a:solidFill>
                <a:latin typeface="Arial"/>
              </a:rPr>
              <a:t>site</a:t>
            </a:r>
            <a:endParaRPr lang="pl-PL" sz="2400" dirty="0">
              <a:solidFill>
                <a:srgbClr val="444444"/>
              </a:solidFill>
              <a:latin typeface="Arial"/>
            </a:endParaRPr>
          </a:p>
          <a:p>
            <a:pPr lvl="0">
              <a:spcBef>
                <a:spcPts val="1800"/>
              </a:spcBef>
              <a:defRPr/>
            </a:pPr>
            <a:r>
              <a:rPr lang="pl-PL" sz="2400" dirty="0" err="1">
                <a:solidFill>
                  <a:srgbClr val="444444"/>
                </a:solidFill>
                <a:latin typeface="Arial"/>
              </a:rPr>
              <a:t>Metdata</a:t>
            </a:r>
            <a:endParaRPr lang="pl-PL" sz="2400" dirty="0">
              <a:solidFill>
                <a:srgbClr val="444444"/>
              </a:solidFill>
              <a:latin typeface="Arial"/>
            </a:endParaRPr>
          </a:p>
        </p:txBody>
      </p:sp>
    </p:spTree>
    <p:extLst>
      <p:ext uri="{BB962C8B-B14F-4D97-AF65-F5344CB8AC3E}">
        <p14:creationId xmlns:p14="http://schemas.microsoft.com/office/powerpoint/2010/main" val="229107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Teams</a:t>
            </a:r>
            <a:r>
              <a:rPr lang="pl-PL" dirty="0"/>
              <a:t> – </a:t>
            </a:r>
            <a:r>
              <a:rPr lang="pl-PL" dirty="0" err="1"/>
              <a:t>what</a:t>
            </a:r>
            <a:r>
              <a:rPr lang="pl-PL" dirty="0"/>
              <a:t> </a:t>
            </a:r>
            <a:r>
              <a:rPr lang="pl-PL" dirty="0" err="1"/>
              <a:t>can</a:t>
            </a:r>
            <a:r>
              <a:rPr lang="pl-PL" dirty="0"/>
              <a:t> we </a:t>
            </a:r>
            <a:r>
              <a:rPr lang="pl-PL" dirty="0" err="1"/>
              <a:t>protect</a:t>
            </a:r>
            <a:r>
              <a:rPr lang="pl-PL" dirty="0"/>
              <a: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err="1">
                <a:solidFill>
                  <a:srgbClr val="444444"/>
                </a:solidFill>
                <a:latin typeface="Arial"/>
              </a:rPr>
              <a:t>Entire</a:t>
            </a:r>
            <a:r>
              <a:rPr lang="pl-PL" sz="2400" dirty="0">
                <a:solidFill>
                  <a:srgbClr val="444444"/>
                </a:solidFill>
                <a:latin typeface="Arial"/>
              </a:rPr>
              <a:t> </a:t>
            </a:r>
            <a:r>
              <a:rPr lang="pl-PL" sz="2400" dirty="0" err="1">
                <a:solidFill>
                  <a:srgbClr val="444444"/>
                </a:solidFill>
                <a:latin typeface="Arial"/>
              </a:rPr>
              <a:t>site</a:t>
            </a:r>
            <a:endParaRPr lang="pl-PL" sz="2400" dirty="0">
              <a:solidFill>
                <a:srgbClr val="444444"/>
              </a:solidFill>
              <a:latin typeface="Arial"/>
            </a:endParaRPr>
          </a:p>
          <a:p>
            <a:pPr lvl="0">
              <a:spcBef>
                <a:spcPts val="1800"/>
              </a:spcBef>
              <a:defRPr/>
            </a:pPr>
            <a:r>
              <a:rPr lang="pl-PL" sz="2400" dirty="0">
                <a:solidFill>
                  <a:srgbClr val="444444"/>
                </a:solidFill>
                <a:latin typeface="Arial"/>
              </a:rPr>
              <a:t>Data</a:t>
            </a:r>
          </a:p>
          <a:p>
            <a:pPr lvl="0">
              <a:spcBef>
                <a:spcPts val="1800"/>
              </a:spcBef>
              <a:defRPr/>
            </a:pPr>
            <a:r>
              <a:rPr lang="pl-PL" sz="2400" dirty="0" err="1">
                <a:solidFill>
                  <a:srgbClr val="444444"/>
                </a:solidFill>
                <a:latin typeface="Arial"/>
              </a:rPr>
              <a:t>Metdata</a:t>
            </a:r>
            <a:endParaRPr lang="pl-PL" sz="2400" dirty="0">
              <a:solidFill>
                <a:srgbClr val="444444"/>
              </a:solidFill>
              <a:latin typeface="Arial"/>
            </a:endParaRPr>
          </a:p>
          <a:p>
            <a:pPr lvl="0">
              <a:spcBef>
                <a:spcPts val="1800"/>
              </a:spcBef>
              <a:defRPr/>
            </a:pPr>
            <a:r>
              <a:rPr lang="pl-PL" sz="2400" dirty="0">
                <a:solidFill>
                  <a:srgbClr val="444444"/>
                </a:solidFill>
                <a:latin typeface="Arial"/>
              </a:rPr>
              <a:t>Chat</a:t>
            </a:r>
          </a:p>
        </p:txBody>
      </p:sp>
    </p:spTree>
    <p:extLst>
      <p:ext uri="{BB962C8B-B14F-4D97-AF65-F5344CB8AC3E}">
        <p14:creationId xmlns:p14="http://schemas.microsoft.com/office/powerpoint/2010/main" val="280952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OneDrive</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Exclusions</a:t>
            </a:r>
          </a:p>
          <a:p>
            <a:pPr lvl="1">
              <a:spcBef>
                <a:spcPts val="1800"/>
              </a:spcBef>
              <a:defRPr/>
            </a:pPr>
            <a:r>
              <a:rPr lang="en-US" sz="2100" dirty="0">
                <a:solidFill>
                  <a:srgbClr val="444444"/>
                </a:solidFill>
                <a:latin typeface="Arial"/>
              </a:rPr>
              <a:t>Files</a:t>
            </a:r>
          </a:p>
          <a:p>
            <a:pPr lvl="1">
              <a:spcBef>
                <a:spcPts val="1800"/>
              </a:spcBef>
              <a:defRPr/>
            </a:pPr>
            <a:r>
              <a:rPr lang="en-US" sz="2100" dirty="0">
                <a:solidFill>
                  <a:srgbClr val="444444"/>
                </a:solidFill>
                <a:latin typeface="Arial"/>
              </a:rPr>
              <a:t>Paths</a:t>
            </a:r>
          </a:p>
          <a:p>
            <a:pPr lvl="0">
              <a:spcBef>
                <a:spcPts val="1800"/>
              </a:spcBef>
              <a:defRPr/>
            </a:pPr>
            <a:r>
              <a:rPr lang="en-US" sz="2400" dirty="0">
                <a:solidFill>
                  <a:srgbClr val="444444"/>
                </a:solidFill>
              </a:rPr>
              <a:t>Retention</a:t>
            </a:r>
          </a:p>
          <a:p>
            <a:pPr lvl="1">
              <a:spcBef>
                <a:spcPts val="1800"/>
              </a:spcBef>
              <a:defRPr/>
            </a:pPr>
            <a:r>
              <a:rPr lang="en-US" sz="2100" dirty="0">
                <a:solidFill>
                  <a:srgbClr val="444444"/>
                </a:solidFill>
              </a:rPr>
              <a:t>Grandfather / father / son</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lang="en-US" sz="2400" dirty="0">
              <a:solidFill>
                <a:srgbClr val="444444"/>
              </a:solidFill>
              <a:latin typeface="Arial"/>
            </a:endParaRPr>
          </a:p>
        </p:txBody>
      </p:sp>
    </p:spTree>
    <p:extLst>
      <p:ext uri="{BB962C8B-B14F-4D97-AF65-F5344CB8AC3E}">
        <p14:creationId xmlns:p14="http://schemas.microsoft.com/office/powerpoint/2010/main" val="302593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DEDFF2-A209-4B5F-A5EF-EC051E39788C}"/>
              </a:ext>
            </a:extLst>
          </p:cNvPr>
          <p:cNvPicPr>
            <a:picLocks noChangeAspect="1"/>
          </p:cNvPicPr>
          <p:nvPr/>
        </p:nvPicPr>
        <p:blipFill>
          <a:blip r:embed="rId2"/>
          <a:stretch>
            <a:fillRect/>
          </a:stretch>
        </p:blipFill>
        <p:spPr>
          <a:xfrm>
            <a:off x="0" y="14382"/>
            <a:ext cx="9144000" cy="5114735"/>
          </a:xfrm>
          <a:prstGeom prst="rect">
            <a:avLst/>
          </a:prstGeom>
        </p:spPr>
      </p:pic>
    </p:spTree>
    <p:extLst>
      <p:ext uri="{BB962C8B-B14F-4D97-AF65-F5344CB8AC3E}">
        <p14:creationId xmlns:p14="http://schemas.microsoft.com/office/powerpoint/2010/main" val="156595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186C0-9DD3-448A-98E3-3F6223562E4B}"/>
              </a:ext>
            </a:extLst>
          </p:cNvPr>
          <p:cNvPicPr>
            <a:picLocks noChangeAspect="1"/>
          </p:cNvPicPr>
          <p:nvPr/>
        </p:nvPicPr>
        <p:blipFill>
          <a:blip r:embed="rId2"/>
          <a:stretch>
            <a:fillRect/>
          </a:stretch>
        </p:blipFill>
        <p:spPr>
          <a:xfrm>
            <a:off x="0" y="8460"/>
            <a:ext cx="9144000" cy="5126579"/>
          </a:xfrm>
          <a:prstGeom prst="rect">
            <a:avLst/>
          </a:prstGeom>
        </p:spPr>
      </p:pic>
    </p:spTree>
    <p:extLst>
      <p:ext uri="{BB962C8B-B14F-4D97-AF65-F5344CB8AC3E}">
        <p14:creationId xmlns:p14="http://schemas.microsoft.com/office/powerpoint/2010/main" val="270399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APEX Backup Services for Endpoints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Huge important</a:t>
            </a:r>
          </a:p>
          <a:p>
            <a:pPr lvl="0">
              <a:spcBef>
                <a:spcPts val="1800"/>
              </a:spcBef>
              <a:defRPr/>
            </a:pPr>
            <a:r>
              <a:rPr lang="en-US" sz="2400" dirty="0">
                <a:solidFill>
                  <a:srgbClr val="444444"/>
                </a:solidFill>
                <a:latin typeface="Arial"/>
              </a:rPr>
              <a:t>Much more than before</a:t>
            </a:r>
          </a:p>
          <a:p>
            <a:pPr lvl="0">
              <a:spcBef>
                <a:spcPts val="1800"/>
              </a:spcBef>
              <a:defRPr/>
            </a:pPr>
            <a:r>
              <a:rPr lang="en-US" sz="2400" dirty="0">
                <a:solidFill>
                  <a:srgbClr val="444444"/>
                </a:solidFill>
                <a:latin typeface="Arial"/>
              </a:rPr>
              <a:t>Distributed data ecosystem</a:t>
            </a:r>
          </a:p>
          <a:p>
            <a:pPr lvl="0">
              <a:spcBef>
                <a:spcPts val="1800"/>
              </a:spcBef>
              <a:defRPr/>
            </a:pPr>
            <a:endParaRPr lang="en-US" sz="2100" dirty="0">
              <a:solidFill>
                <a:srgbClr val="444444"/>
              </a:solidFill>
              <a:latin typeface="Arial"/>
            </a:endParaRPr>
          </a:p>
        </p:txBody>
      </p:sp>
    </p:spTree>
    <p:extLst>
      <p:ext uri="{BB962C8B-B14F-4D97-AF65-F5344CB8AC3E}">
        <p14:creationId xmlns:p14="http://schemas.microsoft.com/office/powerpoint/2010/main" val="22676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APEX Backup Services for Endpoints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Laptops</a:t>
            </a:r>
          </a:p>
          <a:p>
            <a:pPr lvl="0">
              <a:spcBef>
                <a:spcPts val="1800"/>
              </a:spcBef>
              <a:defRPr/>
            </a:pPr>
            <a:r>
              <a:rPr lang="en-US" sz="2400" dirty="0">
                <a:solidFill>
                  <a:srgbClr val="444444"/>
                </a:solidFill>
                <a:latin typeface="Arial"/>
              </a:rPr>
              <a:t>Desktops</a:t>
            </a:r>
          </a:p>
          <a:p>
            <a:pPr lvl="0">
              <a:spcBef>
                <a:spcPts val="1800"/>
              </a:spcBef>
              <a:defRPr/>
            </a:pPr>
            <a:r>
              <a:rPr lang="en-US" sz="2400" dirty="0">
                <a:solidFill>
                  <a:srgbClr val="444444"/>
                </a:solidFill>
                <a:latin typeface="Arial"/>
              </a:rPr>
              <a:t>Mobile devices</a:t>
            </a:r>
          </a:p>
          <a:p>
            <a:pPr lvl="1">
              <a:spcBef>
                <a:spcPts val="1800"/>
              </a:spcBef>
              <a:defRPr/>
            </a:pPr>
            <a:r>
              <a:rPr lang="en-US" sz="2100" dirty="0">
                <a:solidFill>
                  <a:srgbClr val="444444"/>
                </a:solidFill>
                <a:latin typeface="Arial"/>
              </a:rPr>
              <a:t>Tablets</a:t>
            </a:r>
          </a:p>
          <a:p>
            <a:pPr lvl="1">
              <a:spcBef>
                <a:spcPts val="1800"/>
              </a:spcBef>
              <a:defRPr/>
            </a:pPr>
            <a:r>
              <a:rPr lang="en-US" sz="2100" dirty="0">
                <a:solidFill>
                  <a:srgbClr val="444444"/>
                </a:solidFill>
                <a:latin typeface="Arial"/>
              </a:rPr>
              <a:t>Smartphones</a:t>
            </a:r>
          </a:p>
          <a:p>
            <a:pPr lvl="0">
              <a:spcBef>
                <a:spcPts val="1800"/>
              </a:spcBef>
              <a:defRPr/>
            </a:pPr>
            <a:endParaRPr lang="en-US" sz="2100" dirty="0">
              <a:solidFill>
                <a:srgbClr val="444444"/>
              </a:solidFill>
              <a:latin typeface="Arial"/>
            </a:endParaRPr>
          </a:p>
        </p:txBody>
      </p:sp>
    </p:spTree>
    <p:extLst>
      <p:ext uri="{BB962C8B-B14F-4D97-AF65-F5344CB8AC3E}">
        <p14:creationId xmlns:p14="http://schemas.microsoft.com/office/powerpoint/2010/main" val="73699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7C47C5D1-D41E-4351-BD5A-791609BFD3CB}"/>
              </a:ext>
            </a:extLst>
          </p:cNvPr>
          <p:cNvSpPr txBox="1"/>
          <p:nvPr/>
        </p:nvSpPr>
        <p:spPr>
          <a:xfrm>
            <a:off x="320187" y="2391964"/>
            <a:ext cx="1506280" cy="184666"/>
          </a:xfrm>
          <a:prstGeom prst="rect">
            <a:avLst/>
          </a:prstGeom>
          <a:noFill/>
        </p:spPr>
        <p:txBody>
          <a:bodyPr wrap="square" lIns="0" tIns="0" rIns="0" bIns="0" rtlCol="0">
            <a:spAutoFit/>
          </a:bodyPr>
          <a:lstStyle/>
          <a:p>
            <a:pPr algn="ctr"/>
            <a:r>
              <a:rPr lang="en-US" sz="1200">
                <a:solidFill>
                  <a:schemeClr val="bg2"/>
                </a:solidFill>
                <a:latin typeface="Arial"/>
              </a:rPr>
              <a:t>Laptops/ Desktops</a:t>
            </a:r>
          </a:p>
        </p:txBody>
      </p:sp>
      <p:pic>
        <p:nvPicPr>
          <p:cNvPr id="50" name="Picture 49">
            <a:extLst>
              <a:ext uri="{FF2B5EF4-FFF2-40B4-BE49-F238E27FC236}">
                <a16:creationId xmlns:a16="http://schemas.microsoft.com/office/drawing/2014/main" id="{B7B8CD8B-97B2-42C4-8E54-05E506480F2A}"/>
              </a:ext>
            </a:extLst>
          </p:cNvPr>
          <p:cNvPicPr>
            <a:picLocks noChangeAspect="1"/>
          </p:cNvPicPr>
          <p:nvPr/>
        </p:nvPicPr>
        <p:blipFill>
          <a:blip r:embed="rId2"/>
          <a:stretch>
            <a:fillRect/>
          </a:stretch>
        </p:blipFill>
        <p:spPr>
          <a:xfrm>
            <a:off x="126886" y="2710344"/>
            <a:ext cx="666667" cy="485714"/>
          </a:xfrm>
          <a:prstGeom prst="rect">
            <a:avLst/>
          </a:prstGeom>
        </p:spPr>
      </p:pic>
      <p:pic>
        <p:nvPicPr>
          <p:cNvPr id="62" name="Picture 61">
            <a:extLst>
              <a:ext uri="{FF2B5EF4-FFF2-40B4-BE49-F238E27FC236}">
                <a16:creationId xmlns:a16="http://schemas.microsoft.com/office/drawing/2014/main" id="{6ED01DCA-F5D6-4C87-9B01-7445C8F40C90}"/>
              </a:ext>
            </a:extLst>
          </p:cNvPr>
          <p:cNvPicPr>
            <a:picLocks noChangeAspect="1"/>
          </p:cNvPicPr>
          <p:nvPr/>
        </p:nvPicPr>
        <p:blipFill>
          <a:blip r:embed="rId3"/>
          <a:stretch>
            <a:fillRect/>
          </a:stretch>
        </p:blipFill>
        <p:spPr>
          <a:xfrm>
            <a:off x="5364088" y="1964496"/>
            <a:ext cx="3552821" cy="1224136"/>
          </a:xfrm>
          <a:prstGeom prst="rect">
            <a:avLst/>
          </a:prstGeom>
        </p:spPr>
      </p:pic>
      <p:sp>
        <p:nvSpPr>
          <p:cNvPr id="61" name="Rectangle 60">
            <a:extLst>
              <a:ext uri="{FF2B5EF4-FFF2-40B4-BE49-F238E27FC236}">
                <a16:creationId xmlns:a16="http://schemas.microsoft.com/office/drawing/2014/main" id="{183A4304-D936-421F-976E-BACBF30FF5A0}"/>
              </a:ext>
            </a:extLst>
          </p:cNvPr>
          <p:cNvSpPr/>
          <p:nvPr/>
        </p:nvSpPr>
        <p:spPr>
          <a:xfrm>
            <a:off x="5770285" y="1448390"/>
            <a:ext cx="3176793" cy="300082"/>
          </a:xfrm>
          <a:prstGeom prst="rect">
            <a:avLst/>
          </a:prstGeom>
        </p:spPr>
        <p:txBody>
          <a:bodyPr wrap="square">
            <a:spAutoFit/>
          </a:bodyPr>
          <a:lstStyle/>
          <a:p>
            <a:r>
              <a:rPr lang="en-US" b="1">
                <a:solidFill>
                  <a:srgbClr val="000099"/>
                </a:solidFill>
              </a:rPr>
              <a:t>PowerProtect Backup Service</a:t>
            </a:r>
          </a:p>
        </p:txBody>
      </p:sp>
      <p:cxnSp>
        <p:nvCxnSpPr>
          <p:cNvPr id="64" name="Straight Arrow Connector 63">
            <a:extLst>
              <a:ext uri="{FF2B5EF4-FFF2-40B4-BE49-F238E27FC236}">
                <a16:creationId xmlns:a16="http://schemas.microsoft.com/office/drawing/2014/main" id="{091AFA9E-5327-4FB6-8143-FE4443B240B1}"/>
              </a:ext>
            </a:extLst>
          </p:cNvPr>
          <p:cNvCxnSpPr>
            <a:cxnSpLocks/>
          </p:cNvCxnSpPr>
          <p:nvPr/>
        </p:nvCxnSpPr>
        <p:spPr>
          <a:xfrm>
            <a:off x="2555776" y="2643758"/>
            <a:ext cx="2371328" cy="0"/>
          </a:xfrm>
          <a:prstGeom prst="straightConnector1">
            <a:avLst/>
          </a:prstGeom>
          <a:ln w="2286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21">
            <a:extLst>
              <a:ext uri="{FF2B5EF4-FFF2-40B4-BE49-F238E27FC236}">
                <a16:creationId xmlns:a16="http://schemas.microsoft.com/office/drawing/2014/main" id="{7346222E-CE5E-498F-BB60-7BF5627AADA7}"/>
              </a:ext>
            </a:extLst>
          </p:cNvPr>
          <p:cNvSpPr/>
          <p:nvPr/>
        </p:nvSpPr>
        <p:spPr>
          <a:xfrm>
            <a:off x="3783658" y="185793"/>
            <a:ext cx="5151988" cy="100811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FF00"/>
                </a:solidFill>
              </a:rPr>
              <a:t>Laptops / PCs</a:t>
            </a:r>
          </a:p>
        </p:txBody>
      </p:sp>
      <p:sp>
        <p:nvSpPr>
          <p:cNvPr id="13" name="Rounded Rectangle 6">
            <a:extLst>
              <a:ext uri="{FF2B5EF4-FFF2-40B4-BE49-F238E27FC236}">
                <a16:creationId xmlns:a16="http://schemas.microsoft.com/office/drawing/2014/main" id="{B4061602-7CEB-4399-84C4-976C05D742BC}"/>
              </a:ext>
            </a:extLst>
          </p:cNvPr>
          <p:cNvSpPr/>
          <p:nvPr/>
        </p:nvSpPr>
        <p:spPr>
          <a:xfrm>
            <a:off x="179513" y="3268021"/>
            <a:ext cx="1944216"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dirty="0">
                <a:solidFill>
                  <a:srgbClr val="FFFFCC"/>
                </a:solidFill>
                <a:latin typeface="Calibri" panose="020F0502020204030204"/>
              </a:rPr>
              <a:t>Windows</a:t>
            </a:r>
          </a:p>
        </p:txBody>
      </p:sp>
      <p:pic>
        <p:nvPicPr>
          <p:cNvPr id="24" name="Picture 23">
            <a:extLst>
              <a:ext uri="{FF2B5EF4-FFF2-40B4-BE49-F238E27FC236}">
                <a16:creationId xmlns:a16="http://schemas.microsoft.com/office/drawing/2014/main" id="{BA3A69D9-DED6-4D22-BA7C-861D2D4684AC}"/>
              </a:ext>
            </a:extLst>
          </p:cNvPr>
          <p:cNvPicPr>
            <a:picLocks noChangeAspect="1"/>
          </p:cNvPicPr>
          <p:nvPr/>
        </p:nvPicPr>
        <p:blipFill>
          <a:blip r:embed="rId2"/>
          <a:stretch>
            <a:fillRect/>
          </a:stretch>
        </p:blipFill>
        <p:spPr>
          <a:xfrm>
            <a:off x="810010" y="2705454"/>
            <a:ext cx="666667" cy="485714"/>
          </a:xfrm>
          <a:prstGeom prst="rect">
            <a:avLst/>
          </a:prstGeom>
        </p:spPr>
      </p:pic>
      <p:pic>
        <p:nvPicPr>
          <p:cNvPr id="25" name="Picture 24">
            <a:extLst>
              <a:ext uri="{FF2B5EF4-FFF2-40B4-BE49-F238E27FC236}">
                <a16:creationId xmlns:a16="http://schemas.microsoft.com/office/drawing/2014/main" id="{58B8FB5D-B41D-4CDE-98BF-285587B7D156}"/>
              </a:ext>
            </a:extLst>
          </p:cNvPr>
          <p:cNvPicPr>
            <a:picLocks noChangeAspect="1"/>
          </p:cNvPicPr>
          <p:nvPr/>
        </p:nvPicPr>
        <p:blipFill>
          <a:blip r:embed="rId2"/>
          <a:stretch>
            <a:fillRect/>
          </a:stretch>
        </p:blipFill>
        <p:spPr>
          <a:xfrm>
            <a:off x="1493134" y="2700564"/>
            <a:ext cx="666667" cy="485714"/>
          </a:xfrm>
          <a:prstGeom prst="rect">
            <a:avLst/>
          </a:prstGeom>
        </p:spPr>
      </p:pic>
      <p:sp>
        <p:nvSpPr>
          <p:cNvPr id="26" name="Rounded Rectangle 6">
            <a:extLst>
              <a:ext uri="{FF2B5EF4-FFF2-40B4-BE49-F238E27FC236}">
                <a16:creationId xmlns:a16="http://schemas.microsoft.com/office/drawing/2014/main" id="{4289026A-CD04-4C4B-9E43-B8CEFD65E2B5}"/>
              </a:ext>
            </a:extLst>
          </p:cNvPr>
          <p:cNvSpPr/>
          <p:nvPr/>
        </p:nvSpPr>
        <p:spPr>
          <a:xfrm>
            <a:off x="196203" y="4474636"/>
            <a:ext cx="1944216"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Mac</a:t>
            </a:r>
          </a:p>
        </p:txBody>
      </p:sp>
      <p:sp>
        <p:nvSpPr>
          <p:cNvPr id="27" name="Rounded Rectangle 6">
            <a:extLst>
              <a:ext uri="{FF2B5EF4-FFF2-40B4-BE49-F238E27FC236}">
                <a16:creationId xmlns:a16="http://schemas.microsoft.com/office/drawing/2014/main" id="{B4D9596B-C702-4835-8755-B0161E4DA054}"/>
              </a:ext>
            </a:extLst>
          </p:cNvPr>
          <p:cNvSpPr/>
          <p:nvPr/>
        </p:nvSpPr>
        <p:spPr>
          <a:xfrm>
            <a:off x="196203" y="3858976"/>
            <a:ext cx="1944216"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dirty="0">
                <a:solidFill>
                  <a:srgbClr val="FFFFCC"/>
                </a:solidFill>
                <a:latin typeface="Calibri" panose="020F0502020204030204"/>
              </a:rPr>
              <a:t>Linux</a:t>
            </a:r>
          </a:p>
        </p:txBody>
      </p:sp>
      <p:sp>
        <p:nvSpPr>
          <p:cNvPr id="28" name="Rounded Rectangle 6">
            <a:extLst>
              <a:ext uri="{FF2B5EF4-FFF2-40B4-BE49-F238E27FC236}">
                <a16:creationId xmlns:a16="http://schemas.microsoft.com/office/drawing/2014/main" id="{4AEB645B-3995-48B3-B145-42E4615735AB}"/>
              </a:ext>
            </a:extLst>
          </p:cNvPr>
          <p:cNvSpPr/>
          <p:nvPr/>
        </p:nvSpPr>
        <p:spPr>
          <a:xfrm>
            <a:off x="3172132" y="2847978"/>
            <a:ext cx="3848139" cy="1224136"/>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defRPr/>
            </a:pPr>
            <a:r>
              <a:rPr lang="en-US" sz="2700" dirty="0">
                <a:solidFill>
                  <a:srgbClr val="FFFFCC"/>
                </a:solidFill>
                <a:latin typeface="Calibri" panose="020F0502020204030204"/>
              </a:rPr>
              <a:t>Exclusions</a:t>
            </a:r>
            <a:r>
              <a:rPr lang="pl-PL" sz="2700" dirty="0">
                <a:solidFill>
                  <a:srgbClr val="FFFFCC"/>
                </a:solidFill>
                <a:latin typeface="Calibri" panose="020F0502020204030204"/>
              </a:rPr>
              <a:t> per folder</a:t>
            </a:r>
          </a:p>
          <a:p>
            <a:pPr marL="457200" lvl="0" indent="-457200">
              <a:buFont typeface="Arial" panose="020B0604020202020204" pitchFamily="34" charset="0"/>
              <a:buChar char="•"/>
              <a:defRPr/>
            </a:pPr>
            <a:r>
              <a:rPr lang="pl-PL" sz="2700" dirty="0" err="1">
                <a:solidFill>
                  <a:srgbClr val="FFFFCC"/>
                </a:solidFill>
                <a:latin typeface="Calibri" panose="020F0502020204030204"/>
              </a:rPr>
              <a:t>Paths</a:t>
            </a:r>
            <a:endParaRPr lang="pl-PL" sz="2700" dirty="0">
              <a:solidFill>
                <a:srgbClr val="FFFFCC"/>
              </a:solidFill>
              <a:latin typeface="Calibri" panose="020F0502020204030204"/>
            </a:endParaRPr>
          </a:p>
          <a:p>
            <a:pPr marL="457200" lvl="0" indent="-457200">
              <a:buFont typeface="Arial" panose="020B0604020202020204" pitchFamily="34" charset="0"/>
              <a:buChar char="•"/>
              <a:defRPr/>
            </a:pPr>
            <a:r>
              <a:rPr lang="pl-PL" sz="2700" dirty="0">
                <a:solidFill>
                  <a:srgbClr val="FFFFCC"/>
                </a:solidFill>
                <a:latin typeface="Calibri" panose="020F0502020204030204"/>
              </a:rPr>
              <a:t>Data </a:t>
            </a:r>
            <a:r>
              <a:rPr lang="pl-PL" sz="2700" dirty="0" err="1">
                <a:solidFill>
                  <a:srgbClr val="FFFFCC"/>
                </a:solidFill>
                <a:latin typeface="Calibri" panose="020F0502020204030204"/>
              </a:rPr>
              <a:t>types</a:t>
            </a:r>
            <a:endParaRPr lang="pl-PL" sz="2700" dirty="0">
              <a:solidFill>
                <a:srgbClr val="FFFFCC"/>
              </a:solidFill>
              <a:latin typeface="Calibri" panose="020F0502020204030204"/>
            </a:endParaRPr>
          </a:p>
        </p:txBody>
      </p:sp>
      <p:sp>
        <p:nvSpPr>
          <p:cNvPr id="29" name="Rounded Rectangle 6">
            <a:extLst>
              <a:ext uri="{FF2B5EF4-FFF2-40B4-BE49-F238E27FC236}">
                <a16:creationId xmlns:a16="http://schemas.microsoft.com/office/drawing/2014/main" id="{39B4C03B-180B-4AB6-A978-60B71FE04DF0}"/>
              </a:ext>
            </a:extLst>
          </p:cNvPr>
          <p:cNvSpPr/>
          <p:nvPr/>
        </p:nvSpPr>
        <p:spPr>
          <a:xfrm>
            <a:off x="2393624" y="4299942"/>
            <a:ext cx="2503589" cy="77237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dirty="0">
                <a:solidFill>
                  <a:srgbClr val="FFFFCC"/>
                </a:solidFill>
                <a:latin typeface="Calibri" panose="020F0502020204030204"/>
              </a:rPr>
              <a:t>Option: User defined data</a:t>
            </a:r>
          </a:p>
        </p:txBody>
      </p:sp>
      <p:sp>
        <p:nvSpPr>
          <p:cNvPr id="2" name="Rounded Rectangle 6">
            <a:extLst>
              <a:ext uri="{FF2B5EF4-FFF2-40B4-BE49-F238E27FC236}">
                <a16:creationId xmlns:a16="http://schemas.microsoft.com/office/drawing/2014/main" id="{8EDD0FC8-C25C-560E-F974-40775D153D30}"/>
              </a:ext>
            </a:extLst>
          </p:cNvPr>
          <p:cNvSpPr/>
          <p:nvPr/>
        </p:nvSpPr>
        <p:spPr>
          <a:xfrm>
            <a:off x="3179154" y="1635646"/>
            <a:ext cx="1944216" cy="786267"/>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pl-PL" sz="2700" dirty="0">
                <a:solidFill>
                  <a:srgbClr val="FFFFCC"/>
                </a:solidFill>
                <a:latin typeface="Calibri" panose="020F0502020204030204"/>
              </a:rPr>
              <a:t>File </a:t>
            </a:r>
            <a:r>
              <a:rPr lang="pl-PL" sz="2700" dirty="0" err="1">
                <a:solidFill>
                  <a:srgbClr val="FFFFCC"/>
                </a:solidFill>
                <a:latin typeface="Calibri" panose="020F0502020204030204"/>
              </a:rPr>
              <a:t>type</a:t>
            </a:r>
            <a:r>
              <a:rPr lang="pl-PL" sz="2700" dirty="0">
                <a:solidFill>
                  <a:srgbClr val="FFFFCC"/>
                </a:solidFill>
                <a:latin typeface="Calibri" panose="020F0502020204030204"/>
              </a:rPr>
              <a:t> </a:t>
            </a:r>
            <a:r>
              <a:rPr lang="pl-PL" sz="2700" dirty="0" err="1">
                <a:solidFill>
                  <a:srgbClr val="FFFFCC"/>
                </a:solidFill>
                <a:latin typeface="Calibri" panose="020F0502020204030204"/>
              </a:rPr>
              <a:t>inclusions</a:t>
            </a:r>
            <a:endParaRPr lang="en-US" sz="2700" dirty="0">
              <a:solidFill>
                <a:srgbClr val="FFFFCC"/>
              </a:solidFill>
              <a:latin typeface="Calibri" panose="020F0502020204030204"/>
            </a:endParaRPr>
          </a:p>
        </p:txBody>
      </p:sp>
      <p:pic>
        <p:nvPicPr>
          <p:cNvPr id="4" name="Picture 3">
            <a:extLst>
              <a:ext uri="{FF2B5EF4-FFF2-40B4-BE49-F238E27FC236}">
                <a16:creationId xmlns:a16="http://schemas.microsoft.com/office/drawing/2014/main" id="{708DE386-B174-5260-D837-FD67C8942E4A}"/>
              </a:ext>
            </a:extLst>
          </p:cNvPr>
          <p:cNvPicPr>
            <a:picLocks noChangeAspect="1"/>
          </p:cNvPicPr>
          <p:nvPr/>
        </p:nvPicPr>
        <p:blipFill>
          <a:blip r:embed="rId4"/>
          <a:stretch>
            <a:fillRect/>
          </a:stretch>
        </p:blipFill>
        <p:spPr>
          <a:xfrm>
            <a:off x="0" y="41216"/>
            <a:ext cx="3563888" cy="1972559"/>
          </a:xfrm>
          <a:prstGeom prst="rect">
            <a:avLst/>
          </a:prstGeom>
        </p:spPr>
      </p:pic>
    </p:spTree>
    <p:extLst>
      <p:ext uri="{BB962C8B-B14F-4D97-AF65-F5344CB8AC3E}">
        <p14:creationId xmlns:p14="http://schemas.microsoft.com/office/powerpoint/2010/main" val="139250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en-US" sz="4800" dirty="0"/>
              <a:t>What is</a:t>
            </a:r>
            <a:br>
              <a:rPr lang="en-US" sz="4800" dirty="0"/>
            </a:br>
            <a:r>
              <a:rPr lang="pl-PL" sz="4800" dirty="0">
                <a:solidFill>
                  <a:srgbClr val="FFFF00"/>
                </a:solidFill>
              </a:rPr>
              <a:t>APEX</a:t>
            </a:r>
            <a:r>
              <a:rPr lang="en-US" sz="4800" dirty="0">
                <a:solidFill>
                  <a:srgbClr val="FFFF00"/>
                </a:solidFill>
              </a:rPr>
              <a:t> Backup Service?</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8166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7C47C5D1-D41E-4351-BD5A-791609BFD3CB}"/>
              </a:ext>
            </a:extLst>
          </p:cNvPr>
          <p:cNvSpPr txBox="1"/>
          <p:nvPr/>
        </p:nvSpPr>
        <p:spPr>
          <a:xfrm>
            <a:off x="634139" y="2720582"/>
            <a:ext cx="1506280" cy="184666"/>
          </a:xfrm>
          <a:prstGeom prst="rect">
            <a:avLst/>
          </a:prstGeom>
          <a:noFill/>
        </p:spPr>
        <p:txBody>
          <a:bodyPr wrap="square" lIns="0" tIns="0" rIns="0" bIns="0" rtlCol="0">
            <a:spAutoFit/>
          </a:bodyPr>
          <a:lstStyle/>
          <a:p>
            <a:pPr algn="ctr"/>
            <a:r>
              <a:rPr lang="en-US" sz="1200">
                <a:solidFill>
                  <a:schemeClr val="bg2"/>
                </a:solidFill>
                <a:latin typeface="Arial"/>
              </a:rPr>
              <a:t>Phones / tablets</a:t>
            </a:r>
          </a:p>
        </p:txBody>
      </p:sp>
      <p:pic>
        <p:nvPicPr>
          <p:cNvPr id="62" name="Picture 61">
            <a:extLst>
              <a:ext uri="{FF2B5EF4-FFF2-40B4-BE49-F238E27FC236}">
                <a16:creationId xmlns:a16="http://schemas.microsoft.com/office/drawing/2014/main" id="{6ED01DCA-F5D6-4C87-9B01-7445C8F40C90}"/>
              </a:ext>
            </a:extLst>
          </p:cNvPr>
          <p:cNvPicPr>
            <a:picLocks noChangeAspect="1"/>
          </p:cNvPicPr>
          <p:nvPr/>
        </p:nvPicPr>
        <p:blipFill>
          <a:blip r:embed="rId2"/>
          <a:stretch>
            <a:fillRect/>
          </a:stretch>
        </p:blipFill>
        <p:spPr>
          <a:xfrm>
            <a:off x="5364088" y="1964496"/>
            <a:ext cx="3552821" cy="1224136"/>
          </a:xfrm>
          <a:prstGeom prst="rect">
            <a:avLst/>
          </a:prstGeom>
        </p:spPr>
      </p:pic>
      <p:sp>
        <p:nvSpPr>
          <p:cNvPr id="61" name="Rectangle 60">
            <a:extLst>
              <a:ext uri="{FF2B5EF4-FFF2-40B4-BE49-F238E27FC236}">
                <a16:creationId xmlns:a16="http://schemas.microsoft.com/office/drawing/2014/main" id="{183A4304-D936-421F-976E-BACBF30FF5A0}"/>
              </a:ext>
            </a:extLst>
          </p:cNvPr>
          <p:cNvSpPr/>
          <p:nvPr/>
        </p:nvSpPr>
        <p:spPr>
          <a:xfrm>
            <a:off x="5770285" y="1448390"/>
            <a:ext cx="3176793" cy="300082"/>
          </a:xfrm>
          <a:prstGeom prst="rect">
            <a:avLst/>
          </a:prstGeom>
        </p:spPr>
        <p:txBody>
          <a:bodyPr wrap="square">
            <a:spAutoFit/>
          </a:bodyPr>
          <a:lstStyle/>
          <a:p>
            <a:r>
              <a:rPr lang="en-US" b="1">
                <a:solidFill>
                  <a:srgbClr val="000099"/>
                </a:solidFill>
              </a:rPr>
              <a:t>PowerProtect Backup Service</a:t>
            </a:r>
          </a:p>
        </p:txBody>
      </p:sp>
      <p:cxnSp>
        <p:nvCxnSpPr>
          <p:cNvPr id="64" name="Straight Arrow Connector 63">
            <a:extLst>
              <a:ext uri="{FF2B5EF4-FFF2-40B4-BE49-F238E27FC236}">
                <a16:creationId xmlns:a16="http://schemas.microsoft.com/office/drawing/2014/main" id="{091AFA9E-5327-4FB6-8143-FE4443B240B1}"/>
              </a:ext>
            </a:extLst>
          </p:cNvPr>
          <p:cNvCxnSpPr>
            <a:cxnSpLocks/>
          </p:cNvCxnSpPr>
          <p:nvPr/>
        </p:nvCxnSpPr>
        <p:spPr>
          <a:xfrm>
            <a:off x="2555776" y="2643758"/>
            <a:ext cx="2371328" cy="0"/>
          </a:xfrm>
          <a:prstGeom prst="straightConnector1">
            <a:avLst/>
          </a:prstGeom>
          <a:ln w="2286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21">
            <a:extLst>
              <a:ext uri="{FF2B5EF4-FFF2-40B4-BE49-F238E27FC236}">
                <a16:creationId xmlns:a16="http://schemas.microsoft.com/office/drawing/2014/main" id="{7346222E-CE5E-498F-BB60-7BF5627AADA7}"/>
              </a:ext>
            </a:extLst>
          </p:cNvPr>
          <p:cNvSpPr/>
          <p:nvPr/>
        </p:nvSpPr>
        <p:spPr>
          <a:xfrm>
            <a:off x="956355" y="212704"/>
            <a:ext cx="7600260" cy="100811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FF00"/>
                </a:solidFill>
              </a:rPr>
              <a:t>Smartphones / Tablets</a:t>
            </a:r>
          </a:p>
        </p:txBody>
      </p:sp>
      <p:sp>
        <p:nvSpPr>
          <p:cNvPr id="13" name="Rounded Rectangle 6">
            <a:extLst>
              <a:ext uri="{FF2B5EF4-FFF2-40B4-BE49-F238E27FC236}">
                <a16:creationId xmlns:a16="http://schemas.microsoft.com/office/drawing/2014/main" id="{B4061602-7CEB-4399-84C4-976C05D742BC}"/>
              </a:ext>
            </a:extLst>
          </p:cNvPr>
          <p:cNvSpPr/>
          <p:nvPr/>
        </p:nvSpPr>
        <p:spPr>
          <a:xfrm>
            <a:off x="196203" y="3785424"/>
            <a:ext cx="1944216"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Android</a:t>
            </a:r>
          </a:p>
        </p:txBody>
      </p:sp>
      <p:sp>
        <p:nvSpPr>
          <p:cNvPr id="26" name="Rounded Rectangle 6">
            <a:extLst>
              <a:ext uri="{FF2B5EF4-FFF2-40B4-BE49-F238E27FC236}">
                <a16:creationId xmlns:a16="http://schemas.microsoft.com/office/drawing/2014/main" id="{4289026A-CD04-4C4B-9E43-B8CEFD65E2B5}"/>
              </a:ext>
            </a:extLst>
          </p:cNvPr>
          <p:cNvSpPr/>
          <p:nvPr/>
        </p:nvSpPr>
        <p:spPr>
          <a:xfrm>
            <a:off x="196203" y="4474636"/>
            <a:ext cx="1944216"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iOS</a:t>
            </a:r>
          </a:p>
        </p:txBody>
      </p:sp>
      <p:sp>
        <p:nvSpPr>
          <p:cNvPr id="29" name="Rounded Rectangle 6">
            <a:extLst>
              <a:ext uri="{FF2B5EF4-FFF2-40B4-BE49-F238E27FC236}">
                <a16:creationId xmlns:a16="http://schemas.microsoft.com/office/drawing/2014/main" id="{39B4C03B-180B-4AB6-A978-60B71FE04DF0}"/>
              </a:ext>
            </a:extLst>
          </p:cNvPr>
          <p:cNvSpPr/>
          <p:nvPr/>
        </p:nvSpPr>
        <p:spPr>
          <a:xfrm>
            <a:off x="47829" y="1542508"/>
            <a:ext cx="2503589" cy="77237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Option: Force data nework</a:t>
            </a:r>
          </a:p>
        </p:txBody>
      </p:sp>
      <p:pic>
        <p:nvPicPr>
          <p:cNvPr id="15" name="Picture 14">
            <a:extLst>
              <a:ext uri="{FF2B5EF4-FFF2-40B4-BE49-F238E27FC236}">
                <a16:creationId xmlns:a16="http://schemas.microsoft.com/office/drawing/2014/main" id="{172D08DF-B1A7-4D93-B38E-671E199BF822}"/>
              </a:ext>
            </a:extLst>
          </p:cNvPr>
          <p:cNvPicPr>
            <a:picLocks noChangeAspect="1"/>
          </p:cNvPicPr>
          <p:nvPr/>
        </p:nvPicPr>
        <p:blipFill>
          <a:blip r:embed="rId3"/>
          <a:stretch>
            <a:fillRect/>
          </a:stretch>
        </p:blipFill>
        <p:spPr>
          <a:xfrm>
            <a:off x="196203" y="2952112"/>
            <a:ext cx="742857" cy="685714"/>
          </a:xfrm>
          <a:prstGeom prst="rect">
            <a:avLst/>
          </a:prstGeom>
        </p:spPr>
      </p:pic>
      <p:pic>
        <p:nvPicPr>
          <p:cNvPr id="16" name="Picture 15">
            <a:extLst>
              <a:ext uri="{FF2B5EF4-FFF2-40B4-BE49-F238E27FC236}">
                <a16:creationId xmlns:a16="http://schemas.microsoft.com/office/drawing/2014/main" id="{50ED693A-7CCF-4CDF-9141-6FDDA7A77376}"/>
              </a:ext>
            </a:extLst>
          </p:cNvPr>
          <p:cNvPicPr>
            <a:picLocks noChangeAspect="1"/>
          </p:cNvPicPr>
          <p:nvPr/>
        </p:nvPicPr>
        <p:blipFill>
          <a:blip r:embed="rId3"/>
          <a:stretch>
            <a:fillRect/>
          </a:stretch>
        </p:blipFill>
        <p:spPr>
          <a:xfrm>
            <a:off x="1004615" y="2928746"/>
            <a:ext cx="742857" cy="685714"/>
          </a:xfrm>
          <a:prstGeom prst="rect">
            <a:avLst/>
          </a:prstGeom>
        </p:spPr>
      </p:pic>
      <p:pic>
        <p:nvPicPr>
          <p:cNvPr id="17" name="Picture 16">
            <a:extLst>
              <a:ext uri="{FF2B5EF4-FFF2-40B4-BE49-F238E27FC236}">
                <a16:creationId xmlns:a16="http://schemas.microsoft.com/office/drawing/2014/main" id="{3C8C0B07-1636-4BD4-ACE6-CFC83593C426}"/>
              </a:ext>
            </a:extLst>
          </p:cNvPr>
          <p:cNvPicPr>
            <a:picLocks noChangeAspect="1"/>
          </p:cNvPicPr>
          <p:nvPr/>
        </p:nvPicPr>
        <p:blipFill>
          <a:blip r:embed="rId3"/>
          <a:stretch>
            <a:fillRect/>
          </a:stretch>
        </p:blipFill>
        <p:spPr>
          <a:xfrm>
            <a:off x="1813027" y="2890530"/>
            <a:ext cx="742857" cy="685714"/>
          </a:xfrm>
          <a:prstGeom prst="rect">
            <a:avLst/>
          </a:prstGeom>
        </p:spPr>
      </p:pic>
    </p:spTree>
    <p:extLst>
      <p:ext uri="{BB962C8B-B14F-4D97-AF65-F5344CB8AC3E}">
        <p14:creationId xmlns:p14="http://schemas.microsoft.com/office/powerpoint/2010/main" val="136726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Protection -&gt; Laptops / Smartphones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Single port: 443</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Easy</a:t>
            </a:r>
          </a:p>
          <a:p>
            <a:pPr>
              <a:spcBef>
                <a:spcPts val="1800"/>
              </a:spcBef>
              <a:defRPr/>
            </a:pPr>
            <a:r>
              <a:rPr lang="en-US" sz="2700" dirty="0">
                <a:solidFill>
                  <a:srgbClr val="444444"/>
                </a:solidFill>
                <a:latin typeface="Arial"/>
              </a:rPr>
              <a:t>Frequency</a:t>
            </a:r>
          </a:p>
          <a:p>
            <a:pPr lvl="1">
              <a:spcBef>
                <a:spcPts val="1800"/>
              </a:spcBef>
              <a:defRPr/>
            </a:pPr>
            <a:r>
              <a:rPr lang="en-US" sz="2400" dirty="0">
                <a:solidFill>
                  <a:srgbClr val="444444"/>
                </a:solidFill>
                <a:latin typeface="Arial"/>
              </a:rPr>
              <a:t>Even every 5 minutes</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Password protection / Single Sign On</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Quota</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Location -&gt; per profile</a:t>
            </a:r>
          </a:p>
        </p:txBody>
      </p:sp>
    </p:spTree>
    <p:extLst>
      <p:ext uri="{BB962C8B-B14F-4D97-AF65-F5344CB8AC3E}">
        <p14:creationId xmlns:p14="http://schemas.microsoft.com/office/powerpoint/2010/main" val="159829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Protection -&gt; Laptops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en-US" sz="2700" dirty="0">
                <a:solidFill>
                  <a:srgbClr val="444444"/>
                </a:solidFill>
                <a:latin typeface="Arial"/>
              </a:rPr>
              <a:t>Logoff / shutdown backups</a:t>
            </a:r>
          </a:p>
          <a:p>
            <a:pPr>
              <a:spcBef>
                <a:spcPts val="1800"/>
              </a:spcBef>
              <a:defRPr/>
            </a:pPr>
            <a:r>
              <a:rPr lang="en-US" sz="2700" dirty="0">
                <a:solidFill>
                  <a:srgbClr val="444444"/>
                </a:solidFill>
                <a:latin typeface="Arial"/>
              </a:rPr>
              <a:t>Backup Window / Silent Window</a:t>
            </a:r>
          </a:p>
          <a:p>
            <a:pPr>
              <a:spcBef>
                <a:spcPts val="1800"/>
              </a:spcBef>
              <a:defRPr/>
            </a:pPr>
            <a:r>
              <a:rPr lang="en-US" sz="2700" dirty="0">
                <a:solidFill>
                  <a:srgbClr val="444444"/>
                </a:solidFill>
                <a:latin typeface="Arial"/>
              </a:rPr>
              <a:t>Max resources limit</a:t>
            </a:r>
          </a:p>
          <a:p>
            <a:pPr lvl="1">
              <a:spcBef>
                <a:spcPts val="1800"/>
              </a:spcBef>
              <a:defRPr/>
            </a:pPr>
            <a:r>
              <a:rPr lang="en-US" sz="2400" dirty="0">
                <a:solidFill>
                  <a:srgbClr val="444444"/>
                </a:solidFill>
                <a:latin typeface="Arial"/>
              </a:rPr>
              <a:t>Bandwidth</a:t>
            </a:r>
          </a:p>
          <a:p>
            <a:pPr lvl="1">
              <a:spcBef>
                <a:spcPts val="1800"/>
              </a:spcBef>
              <a:defRPr/>
            </a:pPr>
            <a:r>
              <a:rPr lang="en-US" sz="2400" dirty="0">
                <a:solidFill>
                  <a:srgbClr val="444444"/>
                </a:solidFill>
                <a:latin typeface="Arial"/>
              </a:rPr>
              <a:t>Processor</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Retention</a:t>
            </a:r>
          </a:p>
          <a:p>
            <a:pPr lvl="1">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Grandfather / father / son</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7404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Protection -&gt; Laptops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en-US" sz="2700">
                <a:solidFill>
                  <a:srgbClr val="444444"/>
                </a:solidFill>
                <a:latin typeface="Arial"/>
              </a:rPr>
              <a:t>No load</a:t>
            </a:r>
            <a:endParaRPr kumimoji="0" lang="en-US" sz="2400" b="0" i="0" u="none" strike="noStrike" kern="1200" cap="none" spc="0" normalizeH="0" baseline="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76706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Protection -&gt; </a:t>
            </a:r>
            <a:r>
              <a:rPr lang="pl-PL" dirty="0"/>
              <a:t>Smartphones</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pl-PL" sz="2700" dirty="0">
                <a:solidFill>
                  <a:srgbClr val="444444"/>
                </a:solidFill>
                <a:latin typeface="Arial"/>
              </a:rPr>
              <a:t>Wifi backup </a:t>
            </a:r>
            <a:r>
              <a:rPr lang="pl-PL" sz="2700" dirty="0" err="1">
                <a:solidFill>
                  <a:srgbClr val="444444"/>
                </a:solidFill>
                <a:latin typeface="Arial"/>
              </a:rPr>
              <a:t>only</a:t>
            </a:r>
            <a:endParaRPr lang="pl-PL" sz="2700" dirty="0">
              <a:solidFill>
                <a:srgbClr val="444444"/>
              </a:solidFill>
              <a:latin typeface="Arial"/>
            </a:endParaRPr>
          </a:p>
          <a:p>
            <a:pPr>
              <a:spcBef>
                <a:spcPts val="1800"/>
              </a:spcBef>
              <a:defRPr/>
            </a:pPr>
            <a:r>
              <a:rPr kumimoji="0" lang="pl-PL" sz="2700" b="0" i="0" u="none" strike="noStrike" kern="1200" cap="none" spc="0" normalizeH="0" baseline="0" noProof="0" dirty="0" err="1">
                <a:ln>
                  <a:noFill/>
                </a:ln>
                <a:solidFill>
                  <a:srgbClr val="444444"/>
                </a:solidFill>
                <a:effectLst/>
                <a:uLnTx/>
                <a:uFillTx/>
                <a:latin typeface="Arial"/>
                <a:ea typeface="+mn-ea"/>
                <a:cs typeface="+mn-cs"/>
              </a:rPr>
              <a:t>Contacts</a:t>
            </a:r>
            <a:r>
              <a:rPr kumimoji="0" lang="pl-PL" sz="2700" b="0" i="0" u="none" strike="noStrike" kern="1200" cap="none" spc="0" normalizeH="0" baseline="0" noProof="0" dirty="0">
                <a:ln>
                  <a:noFill/>
                </a:ln>
                <a:solidFill>
                  <a:srgbClr val="444444"/>
                </a:solidFill>
                <a:effectLst/>
                <a:uLnTx/>
                <a:uFillTx/>
                <a:latin typeface="Arial"/>
                <a:ea typeface="+mn-ea"/>
                <a:cs typeface="+mn-cs"/>
              </a:rPr>
              <a:t> backup</a:t>
            </a:r>
          </a:p>
          <a:p>
            <a:pPr>
              <a:spcBef>
                <a:spcPts val="1800"/>
              </a:spcBef>
              <a:defRPr/>
            </a:pPr>
            <a:r>
              <a:rPr lang="pl-PL" sz="2700" dirty="0" err="1">
                <a:solidFill>
                  <a:srgbClr val="444444"/>
                </a:solidFill>
                <a:latin typeface="Arial"/>
              </a:rPr>
              <a:t>Any</a:t>
            </a:r>
            <a:r>
              <a:rPr lang="pl-PL" sz="2700" dirty="0">
                <a:solidFill>
                  <a:srgbClr val="444444"/>
                </a:solidFill>
                <a:latin typeface="Arial"/>
              </a:rPr>
              <a:t> folder backup</a:t>
            </a:r>
          </a:p>
          <a:p>
            <a:pPr>
              <a:spcBef>
                <a:spcPts val="1800"/>
              </a:spcBef>
              <a:defRPr/>
            </a:pPr>
            <a:r>
              <a:rPr kumimoji="0" lang="pl-PL" sz="2700" b="0" i="0" u="none" strike="noStrike" kern="1200" cap="none" spc="0" normalizeH="0" baseline="0" noProof="0" dirty="0" err="1">
                <a:ln>
                  <a:noFill/>
                </a:ln>
                <a:solidFill>
                  <a:srgbClr val="444444"/>
                </a:solidFill>
                <a:effectLst/>
                <a:uLnTx/>
                <a:uFillTx/>
                <a:latin typeface="Arial"/>
                <a:ea typeface="+mn-ea"/>
                <a:cs typeface="+mn-cs"/>
              </a:rPr>
              <a:t>Predefined</a:t>
            </a:r>
            <a:r>
              <a:rPr kumimoji="0" lang="pl-PL" sz="2700" b="0" i="0" u="none" strike="noStrike" kern="1200" cap="none" spc="0" normalizeH="0" baseline="0" noProof="0" dirty="0">
                <a:ln>
                  <a:noFill/>
                </a:ln>
                <a:solidFill>
                  <a:srgbClr val="444444"/>
                </a:solidFill>
                <a:effectLst/>
                <a:uLnTx/>
                <a:uFillTx/>
                <a:latin typeface="Arial"/>
                <a:ea typeface="+mn-ea"/>
                <a:cs typeface="+mn-cs"/>
              </a:rPr>
              <a:t> </a:t>
            </a:r>
            <a:r>
              <a:rPr kumimoji="0" lang="pl-PL" sz="2700" b="0" i="0" u="none" strike="noStrike" kern="1200" cap="none" spc="0" normalizeH="0" baseline="0" noProof="0" dirty="0" err="1">
                <a:ln>
                  <a:noFill/>
                </a:ln>
                <a:solidFill>
                  <a:srgbClr val="444444"/>
                </a:solidFill>
                <a:effectLst/>
                <a:uLnTx/>
                <a:uFillTx/>
                <a:latin typeface="Arial"/>
                <a:ea typeface="+mn-ea"/>
                <a:cs typeface="+mn-cs"/>
              </a:rPr>
              <a:t>folders</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3204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D</a:t>
            </a:r>
            <a:r>
              <a:rPr lang="en-US" dirty="0" err="1"/>
              <a:t>ata</a:t>
            </a:r>
            <a:r>
              <a:rPr lang="en-US" dirty="0"/>
              <a:t> </a:t>
            </a:r>
            <a:r>
              <a:rPr lang="pl-PL" dirty="0"/>
              <a:t>L</a:t>
            </a:r>
            <a:r>
              <a:rPr lang="en-US" dirty="0" err="1"/>
              <a:t>oss</a:t>
            </a:r>
            <a:r>
              <a:rPr lang="pl-PL" dirty="0"/>
              <a:t> </a:t>
            </a:r>
            <a:r>
              <a:rPr lang="pl-PL" dirty="0" err="1"/>
              <a:t>Prevention</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en-US" sz="2400" dirty="0">
                <a:solidFill>
                  <a:srgbClr val="444444"/>
                </a:solidFill>
                <a:latin typeface="Arial"/>
              </a:rPr>
              <a:t>Device trace</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Alert if device is not backed up</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Encryption</a:t>
            </a:r>
            <a:endParaRPr lang="pl-PL" sz="2400" dirty="0">
              <a:solidFill>
                <a:srgbClr val="444444"/>
              </a:solidFill>
              <a:latin typeface="Arial"/>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pl-PL" sz="2400" dirty="0" err="1">
                <a:solidFill>
                  <a:srgbClr val="444444"/>
                </a:solidFill>
                <a:latin typeface="Arial"/>
              </a:rPr>
              <a:t>Removing</a:t>
            </a:r>
            <a:r>
              <a:rPr lang="pl-PL" sz="2400" dirty="0">
                <a:solidFill>
                  <a:srgbClr val="444444"/>
                </a:solidFill>
                <a:latin typeface="Arial"/>
              </a:rPr>
              <a:t> data</a:t>
            </a:r>
            <a:endParaRPr lang="en-US" sz="2400" dirty="0">
              <a:solidFill>
                <a:srgbClr val="444444"/>
              </a:solidFill>
              <a:latin typeface="Arial"/>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lang="en-US" sz="2400" dirty="0">
              <a:solidFill>
                <a:srgbClr val="444444"/>
              </a:solidFill>
              <a:latin typeface="Arial"/>
            </a:endParaRPr>
          </a:p>
        </p:txBody>
      </p:sp>
    </p:spTree>
    <p:extLst>
      <p:ext uri="{BB962C8B-B14F-4D97-AF65-F5344CB8AC3E}">
        <p14:creationId xmlns:p14="http://schemas.microsoft.com/office/powerpoint/2010/main" val="40094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Settings that user CAN have access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Schedule</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Backup window</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Adding data to backup</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Notifications</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Adding devices</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700" dirty="0">
                <a:solidFill>
                  <a:srgbClr val="444444"/>
                </a:solidFill>
                <a:latin typeface="Arial"/>
              </a:rPr>
              <a:t>Frequency</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endParaRPr lang="en-US" sz="2700" dirty="0">
              <a:solidFill>
                <a:srgbClr val="444444"/>
              </a:solidFill>
              <a:latin typeface="Arial"/>
            </a:endParaRPr>
          </a:p>
        </p:txBody>
      </p:sp>
    </p:spTree>
    <p:extLst>
      <p:ext uri="{BB962C8B-B14F-4D97-AF65-F5344CB8AC3E}">
        <p14:creationId xmlns:p14="http://schemas.microsoft.com/office/powerpoint/2010/main" val="337308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What can we do with laptops backup / recovery?</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en-US" sz="2700" dirty="0">
                <a:solidFill>
                  <a:srgbClr val="444444"/>
                </a:solidFill>
                <a:latin typeface="Arial"/>
              </a:rPr>
              <a:t>Confidentiality</a:t>
            </a:r>
          </a:p>
          <a:p>
            <a:pPr>
              <a:spcBef>
                <a:spcPts val="1800"/>
              </a:spcBef>
              <a:defRPr/>
            </a:pPr>
            <a:r>
              <a:rPr lang="en-US" sz="2700" dirty="0">
                <a:solidFill>
                  <a:srgbClr val="444444"/>
                </a:solidFill>
                <a:latin typeface="Arial"/>
              </a:rPr>
              <a:t>Automated compliance </a:t>
            </a:r>
          </a:p>
          <a:p>
            <a:pPr>
              <a:spcBef>
                <a:spcPts val="1800"/>
              </a:spcBef>
              <a:defRPr/>
            </a:pPr>
            <a:r>
              <a:rPr lang="en-US" sz="2700" dirty="0">
                <a:solidFill>
                  <a:srgbClr val="444444"/>
                </a:solidFill>
                <a:latin typeface="Arial"/>
              </a:rPr>
              <a:t>Legal hold, </a:t>
            </a:r>
          </a:p>
          <a:p>
            <a:pPr>
              <a:spcBef>
                <a:spcPts val="1800"/>
              </a:spcBef>
              <a:defRPr/>
            </a:pPr>
            <a:r>
              <a:rPr lang="en-US" sz="2700" dirty="0">
                <a:solidFill>
                  <a:srgbClr val="444444"/>
                </a:solidFill>
                <a:latin typeface="Arial"/>
              </a:rPr>
              <a:t>Federated search</a:t>
            </a:r>
          </a:p>
          <a:p>
            <a:pPr>
              <a:spcBef>
                <a:spcPts val="1800"/>
              </a:spcBef>
              <a:defRPr/>
            </a:pPr>
            <a:r>
              <a:rPr lang="en-US" sz="2700" dirty="0">
                <a:solidFill>
                  <a:srgbClr val="444444"/>
                </a:solidFill>
                <a:latin typeface="Arial"/>
              </a:rPr>
              <a:t>Reporting</a:t>
            </a:r>
          </a:p>
        </p:txBody>
      </p:sp>
    </p:spTree>
    <p:extLst>
      <p:ext uri="{BB962C8B-B14F-4D97-AF65-F5344CB8AC3E}">
        <p14:creationId xmlns:p14="http://schemas.microsoft.com/office/powerpoint/2010/main" val="161613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Restore</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By user / By admin</a:t>
            </a:r>
          </a:p>
          <a:p>
            <a:pPr lvl="1">
              <a:spcBef>
                <a:spcPts val="1800"/>
              </a:spcBef>
              <a:defRPr/>
            </a:pPr>
            <a:r>
              <a:rPr lang="en-US" sz="2100" dirty="0">
                <a:solidFill>
                  <a:srgbClr val="444444"/>
                </a:solidFill>
                <a:latin typeface="Arial"/>
              </a:rPr>
              <a:t>We can block admin restore</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Dedicated portal for user</a:t>
            </a:r>
          </a:p>
          <a:p>
            <a:pPr lvl="1">
              <a:spcBef>
                <a:spcPts val="1800"/>
              </a:spcBef>
              <a:defRPr/>
            </a:pPr>
            <a:r>
              <a:rPr lang="en-US" sz="2100" dirty="0">
                <a:solidFill>
                  <a:srgbClr val="444444"/>
                </a:solidFill>
                <a:latin typeface="Arial"/>
              </a:rPr>
              <a:t>Can be blocked</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pl-PL" sz="2400" dirty="0">
                <a:solidFill>
                  <a:srgbClr val="444444"/>
                </a:solidFill>
                <a:latin typeface="Arial"/>
              </a:rPr>
              <a:t>Laptop agent </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pl-PL" sz="2400" dirty="0">
                <a:solidFill>
                  <a:srgbClr val="444444"/>
                </a:solidFill>
                <a:latin typeface="Arial"/>
              </a:rPr>
              <a:t>M</a:t>
            </a:r>
            <a:r>
              <a:rPr lang="en-US" sz="2400" dirty="0" err="1">
                <a:solidFill>
                  <a:srgbClr val="444444"/>
                </a:solidFill>
                <a:latin typeface="Arial"/>
              </a:rPr>
              <a:t>obile</a:t>
            </a:r>
            <a:r>
              <a:rPr lang="en-US" sz="2400" dirty="0">
                <a:solidFill>
                  <a:srgbClr val="444444"/>
                </a:solidFill>
                <a:latin typeface="Arial"/>
              </a:rPr>
              <a:t> app</a:t>
            </a:r>
          </a:p>
        </p:txBody>
      </p:sp>
    </p:spTree>
    <p:extLst>
      <p:ext uri="{BB962C8B-B14F-4D97-AF65-F5344CB8AC3E}">
        <p14:creationId xmlns:p14="http://schemas.microsoft.com/office/powerpoint/2010/main" val="276944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Restore</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Easy</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Search</a:t>
            </a: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en-US" sz="2400" dirty="0">
                <a:solidFill>
                  <a:srgbClr val="444444"/>
                </a:solidFill>
                <a:latin typeface="Arial"/>
              </a:rPr>
              <a:t>To </a:t>
            </a:r>
            <a:r>
              <a:rPr lang="en-US" sz="2400" dirty="0" err="1">
                <a:solidFill>
                  <a:srgbClr val="444444"/>
                </a:solidFill>
                <a:latin typeface="Arial"/>
              </a:rPr>
              <a:t>oryginal</a:t>
            </a:r>
            <a:r>
              <a:rPr lang="en-US" sz="2400" dirty="0">
                <a:solidFill>
                  <a:srgbClr val="444444"/>
                </a:solidFill>
                <a:latin typeface="Arial"/>
              </a:rPr>
              <a:t> location / dedicated folder</a:t>
            </a:r>
            <a:endParaRPr lang="pl-PL" sz="2400" dirty="0">
              <a:solidFill>
                <a:srgbClr val="444444"/>
              </a:solidFill>
              <a:latin typeface="Arial"/>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pl-PL" sz="2400" dirty="0" err="1">
                <a:solidFill>
                  <a:srgbClr val="444444"/>
                </a:solidFill>
                <a:latin typeface="Arial"/>
              </a:rPr>
              <a:t>Password</a:t>
            </a:r>
            <a:r>
              <a:rPr lang="pl-PL" sz="2400" dirty="0">
                <a:solidFill>
                  <a:srgbClr val="444444"/>
                </a:solidFill>
                <a:latin typeface="Arial"/>
              </a:rPr>
              <a:t> / Single </a:t>
            </a:r>
            <a:r>
              <a:rPr lang="pl-PL" sz="2400" dirty="0" err="1">
                <a:solidFill>
                  <a:srgbClr val="444444"/>
                </a:solidFill>
                <a:latin typeface="Arial"/>
              </a:rPr>
              <a:t>Sign</a:t>
            </a:r>
            <a:r>
              <a:rPr lang="pl-PL" sz="2400" dirty="0">
                <a:solidFill>
                  <a:srgbClr val="444444"/>
                </a:solidFill>
                <a:latin typeface="Arial"/>
              </a:rPr>
              <a:t> On </a:t>
            </a:r>
            <a:r>
              <a:rPr lang="pl-PL" sz="2400" dirty="0" err="1">
                <a:solidFill>
                  <a:srgbClr val="444444"/>
                </a:solidFill>
                <a:latin typeface="Arial"/>
              </a:rPr>
              <a:t>authentication</a:t>
            </a:r>
            <a:endParaRPr lang="pl-PL" sz="2400" dirty="0">
              <a:solidFill>
                <a:srgbClr val="444444"/>
              </a:solidFill>
              <a:latin typeface="Arial"/>
            </a:endParaRPr>
          </a:p>
          <a:p>
            <a:pPr marL="171450" marR="0" lvl="0" indent="-171450" algn="l" defTabSz="685800" rtl="0" eaLnBrk="1" fontAlgn="auto" latinLnBrk="0" hangingPunct="1">
              <a:lnSpc>
                <a:spcPct val="90000"/>
              </a:lnSpc>
              <a:spcBef>
                <a:spcPts val="1800"/>
              </a:spcBef>
              <a:spcAft>
                <a:spcPts val="0"/>
              </a:spcAft>
              <a:buClrTx/>
              <a:buSzTx/>
              <a:buFont typeface="Arial" panose="020B0604020202020204" pitchFamily="34" charset="0"/>
              <a:buChar char="•"/>
              <a:tabLst/>
              <a:defRPr/>
            </a:pPr>
            <a:r>
              <a:rPr lang="pl-PL" sz="2400" dirty="0" err="1">
                <a:solidFill>
                  <a:srgbClr val="444444"/>
                </a:solidFill>
                <a:latin typeface="Arial"/>
              </a:rPr>
              <a:t>Restore</a:t>
            </a:r>
            <a:r>
              <a:rPr lang="pl-PL" sz="2400" dirty="0">
                <a:solidFill>
                  <a:srgbClr val="444444"/>
                </a:solidFill>
                <a:latin typeface="Arial"/>
              </a:rPr>
              <a:t> </a:t>
            </a:r>
            <a:r>
              <a:rPr lang="pl-PL" sz="2400" dirty="0" err="1">
                <a:solidFill>
                  <a:srgbClr val="444444"/>
                </a:solidFill>
                <a:latin typeface="Arial"/>
              </a:rPr>
              <a:t>OndeDrive</a:t>
            </a:r>
            <a:r>
              <a:rPr lang="pl-PL" sz="2400" dirty="0">
                <a:solidFill>
                  <a:srgbClr val="444444"/>
                </a:solidFill>
                <a:latin typeface="Arial"/>
              </a:rPr>
              <a:t> / Exchange / Smartphone / Laptop data from </a:t>
            </a:r>
            <a:r>
              <a:rPr lang="pl-PL" sz="2400" dirty="0" err="1">
                <a:solidFill>
                  <a:srgbClr val="444444"/>
                </a:solidFill>
                <a:latin typeface="Arial"/>
              </a:rPr>
              <a:t>any</a:t>
            </a:r>
            <a:r>
              <a:rPr lang="pl-PL" sz="2400" dirty="0">
                <a:solidFill>
                  <a:srgbClr val="444444"/>
                </a:solidFill>
                <a:latin typeface="Arial"/>
              </a:rPr>
              <a:t> </a:t>
            </a:r>
            <a:r>
              <a:rPr lang="pl-PL" sz="2400" dirty="0" err="1">
                <a:solidFill>
                  <a:srgbClr val="444444"/>
                </a:solidFill>
                <a:latin typeface="Arial"/>
              </a:rPr>
              <a:t>device</a:t>
            </a:r>
            <a:endParaRPr lang="pl-PL" sz="2400" dirty="0">
              <a:solidFill>
                <a:srgbClr val="444444"/>
              </a:solidFill>
              <a:latin typeface="Arial"/>
            </a:endParaRPr>
          </a:p>
        </p:txBody>
      </p:sp>
    </p:spTree>
    <p:extLst>
      <p:ext uri="{BB962C8B-B14F-4D97-AF65-F5344CB8AC3E}">
        <p14:creationId xmlns:p14="http://schemas.microsoft.com/office/powerpoint/2010/main" val="241096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4FA48242-776A-48A7-8770-2D27C3DE9390}"/>
              </a:ext>
            </a:extLst>
          </p:cNvPr>
          <p:cNvSpPr>
            <a:spLocks noGrp="1"/>
          </p:cNvSpPr>
          <p:nvPr>
            <p:ph type="title"/>
          </p:nvPr>
        </p:nvSpPr>
        <p:spPr>
          <a:xfrm>
            <a:off x="285750" y="228600"/>
            <a:ext cx="8572500" cy="387798"/>
          </a:xfrm>
        </p:spPr>
        <p:txBody>
          <a:bodyPr>
            <a:normAutofit/>
          </a:bodyPr>
          <a:lstStyle/>
          <a:p>
            <a:r>
              <a:rPr lang="en-AU" dirty="0"/>
              <a:t>APEX Backup Services</a:t>
            </a:r>
          </a:p>
        </p:txBody>
      </p:sp>
      <p:grpSp>
        <p:nvGrpSpPr>
          <p:cNvPr id="53" name="Group 52">
            <a:extLst>
              <a:ext uri="{FF2B5EF4-FFF2-40B4-BE49-F238E27FC236}">
                <a16:creationId xmlns:a16="http://schemas.microsoft.com/office/drawing/2014/main" id="{2F8FCD0E-B45E-46C8-B079-3D313076A291}"/>
              </a:ext>
            </a:extLst>
          </p:cNvPr>
          <p:cNvGrpSpPr/>
          <p:nvPr/>
        </p:nvGrpSpPr>
        <p:grpSpPr>
          <a:xfrm>
            <a:off x="3345203" y="1803683"/>
            <a:ext cx="1366073" cy="2217561"/>
            <a:chOff x="3385839" y="2423536"/>
            <a:chExt cx="1333512" cy="1919863"/>
          </a:xfrm>
        </p:grpSpPr>
        <p:sp>
          <p:nvSpPr>
            <p:cNvPr id="54" name="Google Shape;296;p34">
              <a:extLst>
                <a:ext uri="{FF2B5EF4-FFF2-40B4-BE49-F238E27FC236}">
                  <a16:creationId xmlns:a16="http://schemas.microsoft.com/office/drawing/2014/main" id="{16104501-F1B7-444E-A03B-FC4344C7A5F5}"/>
                </a:ext>
              </a:extLst>
            </p:cNvPr>
            <p:cNvSpPr/>
            <p:nvPr/>
          </p:nvSpPr>
          <p:spPr>
            <a:xfrm>
              <a:off x="3385839" y="2697479"/>
              <a:ext cx="1333512" cy="1645920"/>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sz="1200">
                <a:solidFill>
                  <a:srgbClr val="000000"/>
                </a:solidFill>
                <a:latin typeface="Arial"/>
                <a:ea typeface="Arial"/>
                <a:cs typeface="Arial"/>
                <a:sym typeface="Arial"/>
              </a:endParaRPr>
            </a:p>
          </p:txBody>
        </p:sp>
        <p:sp>
          <p:nvSpPr>
            <p:cNvPr id="57" name="Google Shape;327;p34">
              <a:extLst>
                <a:ext uri="{FF2B5EF4-FFF2-40B4-BE49-F238E27FC236}">
                  <a16:creationId xmlns:a16="http://schemas.microsoft.com/office/drawing/2014/main" id="{4D627D91-75E6-4A82-874F-DB23EDC88486}"/>
                </a:ext>
              </a:extLst>
            </p:cNvPr>
            <p:cNvSpPr txBox="1"/>
            <p:nvPr/>
          </p:nvSpPr>
          <p:spPr>
            <a:xfrm>
              <a:off x="3385839" y="2423536"/>
              <a:ext cx="1333512" cy="230832"/>
            </a:xfrm>
            <a:prstGeom prst="rect">
              <a:avLst/>
            </a:prstGeom>
            <a:noFill/>
            <a:ln>
              <a:noFill/>
            </a:ln>
          </p:spPr>
          <p:txBody>
            <a:bodyPr spcFirstLastPara="1" wrap="square" lIns="0" tIns="0" rIns="0" bIns="0" anchor="t" anchorCtr="0">
              <a:noAutofit/>
            </a:bodyPr>
            <a:lstStyle/>
            <a:p>
              <a:pPr algn="ctr" defTabSz="914354">
                <a:defRPr/>
              </a:pPr>
              <a:r>
                <a:rPr lang="en-US" sz="1400" dirty="0">
                  <a:solidFill>
                    <a:srgbClr val="FFFFFF"/>
                  </a:solidFill>
                  <a:latin typeface="Arial"/>
                  <a:sym typeface="Arial"/>
                </a:rPr>
                <a:t>Salesforce.com</a:t>
              </a:r>
              <a:endParaRPr sz="1400" dirty="0">
                <a:solidFill>
                  <a:srgbClr val="FFFFFF"/>
                </a:solidFill>
                <a:latin typeface="Arial"/>
              </a:endParaRPr>
            </a:p>
          </p:txBody>
        </p:sp>
        <p:pic>
          <p:nvPicPr>
            <p:cNvPr id="58" name="Google Shape;339;p34" descr="A close up of a logo&#10;&#10;Description automatically generated">
              <a:extLst>
                <a:ext uri="{FF2B5EF4-FFF2-40B4-BE49-F238E27FC236}">
                  <a16:creationId xmlns:a16="http://schemas.microsoft.com/office/drawing/2014/main" id="{182D3AAE-AD81-4740-AB93-E5922BCBEC48}"/>
                </a:ext>
              </a:extLst>
            </p:cNvPr>
            <p:cNvPicPr preferRelativeResize="0"/>
            <p:nvPr/>
          </p:nvPicPr>
          <p:blipFill rotWithShape="1">
            <a:blip r:embed="rId2">
              <a:alphaModFix/>
            </a:blip>
            <a:srcRect/>
            <a:stretch/>
          </p:blipFill>
          <p:spPr>
            <a:xfrm>
              <a:off x="3612232" y="3106275"/>
              <a:ext cx="881251" cy="750536"/>
            </a:xfrm>
            <a:prstGeom prst="rect">
              <a:avLst/>
            </a:prstGeom>
            <a:noFill/>
            <a:ln>
              <a:noFill/>
            </a:ln>
          </p:spPr>
        </p:pic>
      </p:grpSp>
      <p:grpSp>
        <p:nvGrpSpPr>
          <p:cNvPr id="60" name="Group 59">
            <a:extLst>
              <a:ext uri="{FF2B5EF4-FFF2-40B4-BE49-F238E27FC236}">
                <a16:creationId xmlns:a16="http://schemas.microsoft.com/office/drawing/2014/main" id="{2393CE99-12CA-4CC0-A13A-C242798EA3E2}"/>
              </a:ext>
            </a:extLst>
          </p:cNvPr>
          <p:cNvGrpSpPr/>
          <p:nvPr/>
        </p:nvGrpSpPr>
        <p:grpSpPr>
          <a:xfrm>
            <a:off x="340733" y="1781393"/>
            <a:ext cx="1446885" cy="2239852"/>
            <a:chOff x="452981" y="2404238"/>
            <a:chExt cx="1412399" cy="1939162"/>
          </a:xfrm>
        </p:grpSpPr>
        <p:sp>
          <p:nvSpPr>
            <p:cNvPr id="61" name="Google Shape;299;p34">
              <a:extLst>
                <a:ext uri="{FF2B5EF4-FFF2-40B4-BE49-F238E27FC236}">
                  <a16:creationId xmlns:a16="http://schemas.microsoft.com/office/drawing/2014/main" id="{AA05809D-791B-4034-8119-FE324D5FD023}"/>
                </a:ext>
              </a:extLst>
            </p:cNvPr>
            <p:cNvSpPr txBox="1"/>
            <p:nvPr/>
          </p:nvSpPr>
          <p:spPr>
            <a:xfrm>
              <a:off x="472513" y="2404238"/>
              <a:ext cx="1387206" cy="230832"/>
            </a:xfrm>
            <a:prstGeom prst="rect">
              <a:avLst/>
            </a:prstGeom>
            <a:noFill/>
            <a:ln>
              <a:noFill/>
            </a:ln>
          </p:spPr>
          <p:txBody>
            <a:bodyPr spcFirstLastPara="1" wrap="square" lIns="0" tIns="0" rIns="0" bIns="0" anchor="t" anchorCtr="0">
              <a:noAutofit/>
            </a:bodyPr>
            <a:lstStyle/>
            <a:p>
              <a:pPr algn="ctr" defTabSz="914354">
                <a:defRPr/>
              </a:pPr>
              <a:r>
                <a:rPr lang="en-US" sz="1467" dirty="0">
                  <a:solidFill>
                    <a:srgbClr val="FFFFFF"/>
                  </a:solidFill>
                  <a:latin typeface="Arial"/>
                  <a:ea typeface="Quattrocento Sans"/>
                  <a:cs typeface="Quattrocento Sans"/>
                  <a:sym typeface="Quattrocento Sans"/>
                </a:rPr>
                <a:t>    Microsoft 365</a:t>
              </a:r>
              <a:endParaRPr sz="1400" dirty="0">
                <a:solidFill>
                  <a:srgbClr val="444444"/>
                </a:solidFill>
                <a:latin typeface="Arial"/>
              </a:endParaRPr>
            </a:p>
          </p:txBody>
        </p:sp>
        <p:grpSp>
          <p:nvGrpSpPr>
            <p:cNvPr id="62" name="Group 61">
              <a:extLst>
                <a:ext uri="{FF2B5EF4-FFF2-40B4-BE49-F238E27FC236}">
                  <a16:creationId xmlns:a16="http://schemas.microsoft.com/office/drawing/2014/main" id="{4572C835-81B0-4480-877F-369B66B2EEF7}"/>
                </a:ext>
              </a:extLst>
            </p:cNvPr>
            <p:cNvGrpSpPr/>
            <p:nvPr/>
          </p:nvGrpSpPr>
          <p:grpSpPr>
            <a:xfrm>
              <a:off x="452981" y="2697480"/>
              <a:ext cx="1412399" cy="1645920"/>
              <a:chOff x="442159" y="2148885"/>
              <a:chExt cx="2023790" cy="1789481"/>
            </a:xfrm>
          </p:grpSpPr>
          <p:sp>
            <p:nvSpPr>
              <p:cNvPr id="63" name="Google Shape;294;p34">
                <a:extLst>
                  <a:ext uri="{FF2B5EF4-FFF2-40B4-BE49-F238E27FC236}">
                    <a16:creationId xmlns:a16="http://schemas.microsoft.com/office/drawing/2014/main" id="{54317B36-D0AB-4422-B649-47AA4E1C09DC}"/>
                  </a:ext>
                </a:extLst>
              </p:cNvPr>
              <p:cNvSpPr/>
              <p:nvPr/>
            </p:nvSpPr>
            <p:spPr>
              <a:xfrm>
                <a:off x="442159" y="2148885"/>
                <a:ext cx="2015679" cy="1789481"/>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sz="667">
                  <a:solidFill>
                    <a:srgbClr val="000000"/>
                  </a:solidFill>
                  <a:latin typeface="Arial"/>
                  <a:ea typeface="Arial"/>
                  <a:cs typeface="Arial"/>
                  <a:sym typeface="Arial"/>
                </a:endParaRPr>
              </a:p>
            </p:txBody>
          </p:sp>
          <p:grpSp>
            <p:nvGrpSpPr>
              <p:cNvPr id="64" name="Google Shape;301;p34">
                <a:extLst>
                  <a:ext uri="{FF2B5EF4-FFF2-40B4-BE49-F238E27FC236}">
                    <a16:creationId xmlns:a16="http://schemas.microsoft.com/office/drawing/2014/main" id="{C440249C-50C4-4EA4-9B0A-68D3916467BC}"/>
                  </a:ext>
                </a:extLst>
              </p:cNvPr>
              <p:cNvGrpSpPr/>
              <p:nvPr/>
            </p:nvGrpSpPr>
            <p:grpSpPr>
              <a:xfrm>
                <a:off x="1011846" y="2363360"/>
                <a:ext cx="1454103" cy="1338130"/>
                <a:chOff x="1547042" y="3765296"/>
                <a:chExt cx="1938805" cy="1784172"/>
              </a:xfrm>
            </p:grpSpPr>
            <p:sp>
              <p:nvSpPr>
                <p:cNvPr id="65" name="Google Shape;304;p34">
                  <a:extLst>
                    <a:ext uri="{FF2B5EF4-FFF2-40B4-BE49-F238E27FC236}">
                      <a16:creationId xmlns:a16="http://schemas.microsoft.com/office/drawing/2014/main" id="{0B4A58B5-C67E-4D70-B1E0-4D8C1113CBFC}"/>
                    </a:ext>
                  </a:extLst>
                </p:cNvPr>
                <p:cNvSpPr txBox="1"/>
                <p:nvPr/>
              </p:nvSpPr>
              <p:spPr>
                <a:xfrm>
                  <a:off x="1547361" y="4778224"/>
                  <a:ext cx="1938486" cy="246222"/>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a:t>
                  </a:r>
                  <a:br>
                    <a:rPr lang="en-US" sz="1067" dirty="0">
                      <a:solidFill>
                        <a:srgbClr val="FFFFFF"/>
                      </a:solidFill>
                      <a:latin typeface="Arial"/>
                      <a:ea typeface="Quattrocento Sans"/>
                      <a:cs typeface="Quattrocento Sans"/>
                      <a:sym typeface="Quattrocento Sans"/>
                    </a:rPr>
                  </a:br>
                  <a:r>
                    <a:rPr lang="en-US" sz="1067" dirty="0">
                      <a:solidFill>
                        <a:srgbClr val="FFFFFF"/>
                      </a:solidFill>
                      <a:latin typeface="Arial"/>
                      <a:ea typeface="Quattrocento Sans"/>
                      <a:cs typeface="Quattrocento Sans"/>
                      <a:sym typeface="Quattrocento Sans"/>
                    </a:rPr>
                    <a:t>Teams</a:t>
                  </a:r>
                  <a:endParaRPr sz="1200" dirty="0">
                    <a:solidFill>
                      <a:srgbClr val="444444"/>
                    </a:solidFill>
                    <a:latin typeface="Arial"/>
                  </a:endParaRPr>
                </a:p>
              </p:txBody>
            </p:sp>
            <p:sp>
              <p:nvSpPr>
                <p:cNvPr id="66" name="Google Shape;307;p34">
                  <a:extLst>
                    <a:ext uri="{FF2B5EF4-FFF2-40B4-BE49-F238E27FC236}">
                      <a16:creationId xmlns:a16="http://schemas.microsoft.com/office/drawing/2014/main" id="{DA9EF3C9-ECEC-4CB5-B4F5-22288144997A}"/>
                    </a:ext>
                  </a:extLst>
                </p:cNvPr>
                <p:cNvSpPr txBox="1"/>
                <p:nvPr/>
              </p:nvSpPr>
              <p:spPr>
                <a:xfrm>
                  <a:off x="1547042" y="5303247"/>
                  <a:ext cx="1897061" cy="246221"/>
                </a:xfrm>
                <a:prstGeom prst="rect">
                  <a:avLst/>
                </a:prstGeom>
                <a:noFill/>
                <a:ln>
                  <a:noFill/>
                </a:ln>
              </p:spPr>
              <p:txBody>
                <a:bodyPr spcFirstLastPara="1" wrap="square" lIns="0" tIns="0" rIns="0" bIns="0" anchor="t" anchorCtr="0">
                  <a:noAutofit/>
                </a:bodyPr>
                <a:lstStyle/>
                <a:p>
                  <a:pPr defTabSz="914354">
                    <a:defRPr/>
                  </a:pPr>
                  <a:r>
                    <a:rPr lang="en-US" sz="1067">
                      <a:solidFill>
                        <a:srgbClr val="FFFFFF"/>
                      </a:solidFill>
                      <a:latin typeface="Arial"/>
                      <a:ea typeface="Quattrocento Sans"/>
                      <a:cs typeface="Quattrocento Sans"/>
                      <a:sym typeface="Quattrocento Sans"/>
                    </a:rPr>
                    <a:t>Microsoft SharePoint</a:t>
                  </a:r>
                  <a:endParaRPr sz="1200">
                    <a:solidFill>
                      <a:srgbClr val="444444"/>
                    </a:solidFill>
                    <a:latin typeface="Arial"/>
                  </a:endParaRPr>
                </a:p>
              </p:txBody>
            </p:sp>
            <p:sp>
              <p:nvSpPr>
                <p:cNvPr id="67" name="Google Shape;310;p34">
                  <a:extLst>
                    <a:ext uri="{FF2B5EF4-FFF2-40B4-BE49-F238E27FC236}">
                      <a16:creationId xmlns:a16="http://schemas.microsoft.com/office/drawing/2014/main" id="{601E7490-35E9-4B47-AF36-8AFFD4E27F75}"/>
                    </a:ext>
                  </a:extLst>
                </p:cNvPr>
                <p:cNvSpPr txBox="1"/>
                <p:nvPr/>
              </p:nvSpPr>
              <p:spPr>
                <a:xfrm>
                  <a:off x="1566458" y="3765296"/>
                  <a:ext cx="1753180"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Exchange Online</a:t>
                  </a:r>
                  <a:endParaRPr sz="1200" dirty="0">
                    <a:solidFill>
                      <a:srgbClr val="444444"/>
                    </a:solidFill>
                    <a:latin typeface="Arial"/>
                  </a:endParaRPr>
                </a:p>
              </p:txBody>
            </p:sp>
            <p:sp>
              <p:nvSpPr>
                <p:cNvPr id="68" name="Google Shape;313;p34">
                  <a:extLst>
                    <a:ext uri="{FF2B5EF4-FFF2-40B4-BE49-F238E27FC236}">
                      <a16:creationId xmlns:a16="http://schemas.microsoft.com/office/drawing/2014/main" id="{EA980DA1-F560-445E-A583-3B95D028F159}"/>
                    </a:ext>
                  </a:extLst>
                </p:cNvPr>
                <p:cNvSpPr txBox="1"/>
                <p:nvPr/>
              </p:nvSpPr>
              <p:spPr>
                <a:xfrm>
                  <a:off x="1558140" y="4276043"/>
                  <a:ext cx="1761486" cy="246220"/>
                </a:xfrm>
                <a:prstGeom prst="rect">
                  <a:avLst/>
                </a:prstGeom>
                <a:noFill/>
                <a:ln>
                  <a:noFill/>
                </a:ln>
              </p:spPr>
              <p:txBody>
                <a:bodyPr spcFirstLastPara="1" wrap="square" lIns="0" tIns="0" rIns="0" bIns="0" anchor="t" anchorCtr="0">
                  <a:noAutofit/>
                </a:bodyPr>
                <a:lstStyle/>
                <a:p>
                  <a:pPr defTabSz="914354">
                    <a:defRPr/>
                  </a:pPr>
                  <a:r>
                    <a:rPr lang="en-US" sz="1067" dirty="0">
                      <a:solidFill>
                        <a:srgbClr val="FFFFFF"/>
                      </a:solidFill>
                      <a:latin typeface="Arial"/>
                      <a:ea typeface="Quattrocento Sans"/>
                      <a:cs typeface="Quattrocento Sans"/>
                      <a:sym typeface="Quattrocento Sans"/>
                    </a:rPr>
                    <a:t>Microsoft OneDrive</a:t>
                  </a:r>
                  <a:endParaRPr sz="1200" dirty="0">
                    <a:solidFill>
                      <a:srgbClr val="444444"/>
                    </a:solidFill>
                    <a:latin typeface="Arial"/>
                  </a:endParaRPr>
                </a:p>
              </p:txBody>
            </p:sp>
          </p:grpSp>
        </p:grpSp>
      </p:grpSp>
      <p:grpSp>
        <p:nvGrpSpPr>
          <p:cNvPr id="69" name="Group 68">
            <a:extLst>
              <a:ext uri="{FF2B5EF4-FFF2-40B4-BE49-F238E27FC236}">
                <a16:creationId xmlns:a16="http://schemas.microsoft.com/office/drawing/2014/main" id="{272E88C1-5B3F-4DF2-9625-8EE2D467A9B9}"/>
              </a:ext>
            </a:extLst>
          </p:cNvPr>
          <p:cNvGrpSpPr/>
          <p:nvPr/>
        </p:nvGrpSpPr>
        <p:grpSpPr>
          <a:xfrm>
            <a:off x="1889600" y="2120105"/>
            <a:ext cx="1410682" cy="1901139"/>
            <a:chOff x="1964930" y="2697480"/>
            <a:chExt cx="1377058" cy="1645920"/>
          </a:xfrm>
        </p:grpSpPr>
        <p:sp>
          <p:nvSpPr>
            <p:cNvPr id="70" name="Google Shape;295;p34">
              <a:extLst>
                <a:ext uri="{FF2B5EF4-FFF2-40B4-BE49-F238E27FC236}">
                  <a16:creationId xmlns:a16="http://schemas.microsoft.com/office/drawing/2014/main" id="{E1C316A3-9199-4209-A59D-42D8F5E011DE}"/>
                </a:ext>
              </a:extLst>
            </p:cNvPr>
            <p:cNvSpPr/>
            <p:nvPr/>
          </p:nvSpPr>
          <p:spPr>
            <a:xfrm>
              <a:off x="1964930" y="2697480"/>
              <a:ext cx="1290048" cy="1645920"/>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sz="533">
                <a:solidFill>
                  <a:srgbClr val="000000"/>
                </a:solidFill>
                <a:latin typeface="Arial"/>
                <a:ea typeface="Arial"/>
                <a:cs typeface="Arial"/>
                <a:sym typeface="Arial"/>
              </a:endParaRPr>
            </a:p>
          </p:txBody>
        </p:sp>
        <p:grpSp>
          <p:nvGrpSpPr>
            <p:cNvPr id="71" name="Google Shape;314;p34">
              <a:extLst>
                <a:ext uri="{FF2B5EF4-FFF2-40B4-BE49-F238E27FC236}">
                  <a16:creationId xmlns:a16="http://schemas.microsoft.com/office/drawing/2014/main" id="{C9D02880-F912-4B61-A7D0-7C9F8DDF115C}"/>
                </a:ext>
              </a:extLst>
            </p:cNvPr>
            <p:cNvGrpSpPr/>
            <p:nvPr/>
          </p:nvGrpSpPr>
          <p:grpSpPr>
            <a:xfrm>
              <a:off x="2028898" y="2913801"/>
              <a:ext cx="1313090" cy="1201013"/>
              <a:chOff x="4177414" y="3803416"/>
              <a:chExt cx="1958054" cy="1793918"/>
            </a:xfrm>
          </p:grpSpPr>
          <p:sp>
            <p:nvSpPr>
              <p:cNvPr id="72" name="Google Shape;317;p34">
                <a:extLst>
                  <a:ext uri="{FF2B5EF4-FFF2-40B4-BE49-F238E27FC236}">
                    <a16:creationId xmlns:a16="http://schemas.microsoft.com/office/drawing/2014/main" id="{237479F7-6D7B-44FC-BBEF-D792D17284FE}"/>
                  </a:ext>
                </a:extLst>
              </p:cNvPr>
              <p:cNvSpPr txBox="1"/>
              <p:nvPr/>
            </p:nvSpPr>
            <p:spPr>
              <a:xfrm>
                <a:off x="4767877" y="5351112"/>
                <a:ext cx="1360713" cy="246222"/>
              </a:xfrm>
              <a:prstGeom prst="rect">
                <a:avLst/>
              </a:prstGeom>
              <a:noFill/>
              <a:ln>
                <a:noFill/>
              </a:ln>
            </p:spPr>
            <p:txBody>
              <a:bodyPr spcFirstLastPara="1" wrap="square" lIns="0" tIns="0" rIns="0" bIns="0" anchor="t" anchorCtr="0">
                <a:noAutofit/>
              </a:bodyPr>
              <a:lstStyle/>
              <a:p>
                <a:pPr defTabSz="914354">
                  <a:defRPr/>
                </a:pPr>
                <a:r>
                  <a:rPr lang="en-US" sz="1067">
                    <a:solidFill>
                      <a:srgbClr val="FFFFFF"/>
                    </a:solidFill>
                    <a:latin typeface="Arial"/>
                    <a:ea typeface="Roboto"/>
                    <a:cs typeface="Roboto"/>
                    <a:sym typeface="Roboto"/>
                  </a:rPr>
                  <a:t>Google Slides</a:t>
                </a:r>
                <a:endParaRPr lang="en-US" sz="1200">
                  <a:solidFill>
                    <a:srgbClr val="444444"/>
                  </a:solidFill>
                  <a:latin typeface="Arial"/>
                </a:endParaRPr>
              </a:p>
            </p:txBody>
          </p:sp>
          <p:grpSp>
            <p:nvGrpSpPr>
              <p:cNvPr id="73" name="Google Shape;318;p34">
                <a:extLst>
                  <a:ext uri="{FF2B5EF4-FFF2-40B4-BE49-F238E27FC236}">
                    <a16:creationId xmlns:a16="http://schemas.microsoft.com/office/drawing/2014/main" id="{99CDB4B8-75A8-4513-89D5-5626B38F6365}"/>
                  </a:ext>
                </a:extLst>
              </p:cNvPr>
              <p:cNvGrpSpPr/>
              <p:nvPr/>
            </p:nvGrpSpPr>
            <p:grpSpPr>
              <a:xfrm>
                <a:off x="4177414" y="4166169"/>
                <a:ext cx="1958054" cy="411480"/>
                <a:chOff x="4314588" y="3601530"/>
                <a:chExt cx="1958054" cy="411480"/>
              </a:xfrm>
            </p:grpSpPr>
            <p:pic>
              <p:nvPicPr>
                <p:cNvPr id="76" name="Google Shape;319;p34">
                  <a:extLst>
                    <a:ext uri="{FF2B5EF4-FFF2-40B4-BE49-F238E27FC236}">
                      <a16:creationId xmlns:a16="http://schemas.microsoft.com/office/drawing/2014/main" id="{DAB167A7-659A-45FD-A31D-D3909B71436B}"/>
                    </a:ext>
                  </a:extLst>
                </p:cNvPr>
                <p:cNvPicPr preferRelativeResize="0"/>
                <p:nvPr/>
              </p:nvPicPr>
              <p:blipFill rotWithShape="1">
                <a:blip r:embed="rId3">
                  <a:alphaModFix/>
                </a:blip>
                <a:srcRect/>
                <a:stretch/>
              </p:blipFill>
              <p:spPr>
                <a:xfrm>
                  <a:off x="4314588" y="3601530"/>
                  <a:ext cx="411479" cy="411480"/>
                </a:xfrm>
                <a:prstGeom prst="rect">
                  <a:avLst/>
                </a:prstGeom>
                <a:noFill/>
                <a:ln>
                  <a:noFill/>
                </a:ln>
              </p:spPr>
            </p:pic>
            <p:sp>
              <p:nvSpPr>
                <p:cNvPr id="77" name="Google Shape;320;p34">
                  <a:extLst>
                    <a:ext uri="{FF2B5EF4-FFF2-40B4-BE49-F238E27FC236}">
                      <a16:creationId xmlns:a16="http://schemas.microsoft.com/office/drawing/2014/main" id="{9961FEE6-F09E-40A9-B8EA-1CF59B2EFDB7}"/>
                    </a:ext>
                  </a:extLst>
                </p:cNvPr>
                <p:cNvSpPr txBox="1"/>
                <p:nvPr/>
              </p:nvSpPr>
              <p:spPr>
                <a:xfrm>
                  <a:off x="4911925" y="3696198"/>
                  <a:ext cx="1360717" cy="246222"/>
                </a:xfrm>
                <a:prstGeom prst="rect">
                  <a:avLst/>
                </a:prstGeom>
                <a:noFill/>
                <a:ln>
                  <a:noFill/>
                </a:ln>
              </p:spPr>
              <p:txBody>
                <a:bodyPr spcFirstLastPara="1" wrap="square" lIns="0" tIns="0" rIns="0" bIns="0" anchor="t" anchorCtr="0">
                  <a:noAutofit/>
                </a:bodyPr>
                <a:lstStyle/>
                <a:p>
                  <a:pPr defTabSz="914354">
                    <a:defRPr/>
                  </a:pPr>
                  <a:r>
                    <a:rPr lang="en-US" sz="1067">
                      <a:solidFill>
                        <a:srgbClr val="FFFFFF"/>
                      </a:solidFill>
                      <a:latin typeface="Arial"/>
                      <a:ea typeface="Roboto"/>
                      <a:cs typeface="Roboto"/>
                      <a:sym typeface="Roboto"/>
                    </a:rPr>
                    <a:t>Google Drive</a:t>
                  </a:r>
                  <a:endParaRPr sz="1200">
                    <a:solidFill>
                      <a:srgbClr val="444444"/>
                    </a:solidFill>
                    <a:latin typeface="Arial"/>
                  </a:endParaRPr>
                </a:p>
              </p:txBody>
            </p:sp>
          </p:grpSp>
          <p:sp>
            <p:nvSpPr>
              <p:cNvPr id="74" name="Google Shape;323;p34">
                <a:extLst>
                  <a:ext uri="{FF2B5EF4-FFF2-40B4-BE49-F238E27FC236}">
                    <a16:creationId xmlns:a16="http://schemas.microsoft.com/office/drawing/2014/main" id="{1CD2FEB7-6974-4852-BF5C-F73AB8CC7393}"/>
                  </a:ext>
                </a:extLst>
              </p:cNvPr>
              <p:cNvSpPr txBox="1"/>
              <p:nvPr/>
            </p:nvSpPr>
            <p:spPr>
              <a:xfrm>
                <a:off x="4756017" y="3803416"/>
                <a:ext cx="833115" cy="246220"/>
              </a:xfrm>
              <a:prstGeom prst="rect">
                <a:avLst/>
              </a:prstGeom>
              <a:noFill/>
              <a:ln>
                <a:noFill/>
              </a:ln>
            </p:spPr>
            <p:txBody>
              <a:bodyPr spcFirstLastPara="1" wrap="square" lIns="0" tIns="0" rIns="0" bIns="0" anchor="t" anchorCtr="0">
                <a:noAutofit/>
              </a:bodyPr>
              <a:lstStyle/>
              <a:p>
                <a:pPr defTabSz="914354">
                  <a:defRPr/>
                </a:pPr>
                <a:r>
                  <a:rPr lang="en-US" sz="1067">
                    <a:solidFill>
                      <a:srgbClr val="FFFFFF"/>
                    </a:solidFill>
                    <a:latin typeface="Arial"/>
                    <a:ea typeface="Roboto"/>
                    <a:cs typeface="Roboto"/>
                    <a:sym typeface="Roboto"/>
                  </a:rPr>
                  <a:t>Gmail</a:t>
                </a:r>
                <a:endParaRPr sz="1200">
                  <a:solidFill>
                    <a:srgbClr val="444444"/>
                  </a:solidFill>
                  <a:latin typeface="Arial"/>
                </a:endParaRPr>
              </a:p>
            </p:txBody>
          </p:sp>
          <p:sp>
            <p:nvSpPr>
              <p:cNvPr id="75" name="Google Shape;326;p34">
                <a:extLst>
                  <a:ext uri="{FF2B5EF4-FFF2-40B4-BE49-F238E27FC236}">
                    <a16:creationId xmlns:a16="http://schemas.microsoft.com/office/drawing/2014/main" id="{A4A13AA0-E09D-4211-9428-57F5876A2621}"/>
                  </a:ext>
                </a:extLst>
              </p:cNvPr>
              <p:cNvSpPr txBox="1"/>
              <p:nvPr/>
            </p:nvSpPr>
            <p:spPr>
              <a:xfrm>
                <a:off x="4767877" y="4763457"/>
                <a:ext cx="1332707" cy="246222"/>
              </a:xfrm>
              <a:prstGeom prst="rect">
                <a:avLst/>
              </a:prstGeom>
              <a:noFill/>
              <a:ln>
                <a:noFill/>
              </a:ln>
            </p:spPr>
            <p:txBody>
              <a:bodyPr spcFirstLastPara="1" wrap="square" lIns="0" tIns="0" rIns="0" bIns="0" anchor="t" anchorCtr="0">
                <a:noAutofit/>
              </a:bodyPr>
              <a:lstStyle/>
              <a:p>
                <a:pPr defTabSz="914354">
                  <a:defRPr/>
                </a:pPr>
                <a:r>
                  <a:rPr lang="en-US" sz="1067">
                    <a:solidFill>
                      <a:srgbClr val="FFFFFF"/>
                    </a:solidFill>
                    <a:latin typeface="Arial"/>
                    <a:ea typeface="Roboto"/>
                    <a:cs typeface="Roboto"/>
                    <a:sym typeface="Roboto"/>
                  </a:rPr>
                  <a:t>Google Docs</a:t>
                </a:r>
                <a:endParaRPr sz="1200">
                  <a:solidFill>
                    <a:srgbClr val="444444"/>
                  </a:solidFill>
                  <a:latin typeface="Arial"/>
                </a:endParaRPr>
              </a:p>
            </p:txBody>
          </p:sp>
        </p:grpSp>
      </p:grpSp>
      <p:sp>
        <p:nvSpPr>
          <p:cNvPr id="78" name="TextBox 77">
            <a:extLst>
              <a:ext uri="{FF2B5EF4-FFF2-40B4-BE49-F238E27FC236}">
                <a16:creationId xmlns:a16="http://schemas.microsoft.com/office/drawing/2014/main" id="{D3041323-FF6D-482A-A02E-757DD8086C53}"/>
              </a:ext>
            </a:extLst>
          </p:cNvPr>
          <p:cNvSpPr txBox="1"/>
          <p:nvPr/>
        </p:nvSpPr>
        <p:spPr>
          <a:xfrm>
            <a:off x="316048" y="1126965"/>
            <a:ext cx="4395228" cy="492443"/>
          </a:xfrm>
          <a:prstGeom prst="rect">
            <a:avLst/>
          </a:prstGeom>
          <a:solidFill>
            <a:srgbClr val="1D9EFF">
              <a:alpha val="82000"/>
            </a:srgbClr>
          </a:solidFill>
          <a:ln>
            <a:solidFill>
              <a:schemeClr val="accent6"/>
            </a:solidFill>
          </a:ln>
        </p:spPr>
        <p:txBody>
          <a:bodyPr wrap="square" lIns="0" tIns="121920" rIns="0" bIns="121920" rtlCol="0" anchor="ctr" anchorCtr="0">
            <a:spAutoFit/>
          </a:bodyPr>
          <a:lstStyle/>
          <a:p>
            <a:pPr algn="ctr" defTabSz="914354">
              <a:defRPr/>
            </a:pPr>
            <a:r>
              <a:rPr lang="en-US" sz="1600" b="1">
                <a:solidFill>
                  <a:srgbClr val="FFFFFF"/>
                </a:solidFill>
                <a:latin typeface="Arial"/>
              </a:rPr>
              <a:t>SaaS Apps </a:t>
            </a:r>
          </a:p>
        </p:txBody>
      </p:sp>
      <p:sp>
        <p:nvSpPr>
          <p:cNvPr id="82" name="TextBox 81">
            <a:extLst>
              <a:ext uri="{FF2B5EF4-FFF2-40B4-BE49-F238E27FC236}">
                <a16:creationId xmlns:a16="http://schemas.microsoft.com/office/drawing/2014/main" id="{AC8B51C8-10A0-472F-83A2-B6D3F26B782C}"/>
              </a:ext>
            </a:extLst>
          </p:cNvPr>
          <p:cNvSpPr txBox="1"/>
          <p:nvPr/>
        </p:nvSpPr>
        <p:spPr>
          <a:xfrm>
            <a:off x="6757506" y="1115698"/>
            <a:ext cx="1877584" cy="492443"/>
          </a:xfrm>
          <a:prstGeom prst="rect">
            <a:avLst/>
          </a:prstGeom>
          <a:solidFill>
            <a:srgbClr val="1D9EFF">
              <a:alpha val="82000"/>
            </a:srgbClr>
          </a:solidFill>
          <a:ln>
            <a:solidFill>
              <a:schemeClr val="accent6"/>
            </a:solidFill>
          </a:ln>
        </p:spPr>
        <p:txBody>
          <a:bodyPr wrap="square" lIns="0" tIns="121920" rIns="0" bIns="121920" rtlCol="0" anchor="ctr" anchorCtr="0">
            <a:spAutoFit/>
          </a:bodyPr>
          <a:lstStyle/>
          <a:p>
            <a:pPr algn="ctr" defTabSz="914354">
              <a:defRPr/>
            </a:pPr>
            <a:r>
              <a:rPr lang="en-US" sz="1600" b="1" dirty="0">
                <a:solidFill>
                  <a:srgbClr val="FFFFFF"/>
                </a:solidFill>
                <a:latin typeface="Arial"/>
              </a:rPr>
              <a:t>Hybrid Workloads</a:t>
            </a:r>
          </a:p>
        </p:txBody>
      </p:sp>
      <p:sp>
        <p:nvSpPr>
          <p:cNvPr id="84" name="Google Shape;293;p34">
            <a:extLst>
              <a:ext uri="{FF2B5EF4-FFF2-40B4-BE49-F238E27FC236}">
                <a16:creationId xmlns:a16="http://schemas.microsoft.com/office/drawing/2014/main" id="{EF8E12E6-81D3-41B1-8594-8E9E2A351E06}"/>
              </a:ext>
            </a:extLst>
          </p:cNvPr>
          <p:cNvSpPr/>
          <p:nvPr/>
        </p:nvSpPr>
        <p:spPr>
          <a:xfrm>
            <a:off x="6758140" y="2120105"/>
            <a:ext cx="1877584" cy="1901139"/>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sz="800">
              <a:solidFill>
                <a:srgbClr val="000000"/>
              </a:solidFill>
              <a:latin typeface="Arial"/>
              <a:ea typeface="Arial"/>
              <a:cs typeface="Arial"/>
              <a:sym typeface="Arial"/>
            </a:endParaRPr>
          </a:p>
        </p:txBody>
      </p:sp>
      <p:sp>
        <p:nvSpPr>
          <p:cNvPr id="85" name="Rectangle 84">
            <a:extLst>
              <a:ext uri="{FF2B5EF4-FFF2-40B4-BE49-F238E27FC236}">
                <a16:creationId xmlns:a16="http://schemas.microsoft.com/office/drawing/2014/main" id="{2CDEFD61-0AB9-4C2B-A95B-E0707BCA0A10}"/>
              </a:ext>
            </a:extLst>
          </p:cNvPr>
          <p:cNvSpPr/>
          <p:nvPr/>
        </p:nvSpPr>
        <p:spPr>
          <a:xfrm>
            <a:off x="7136087" y="2322795"/>
            <a:ext cx="1310631" cy="256545"/>
          </a:xfrm>
          <a:prstGeom prst="rect">
            <a:avLst/>
          </a:prstGeom>
        </p:spPr>
        <p:txBody>
          <a:bodyPr wrap="square">
            <a:spAutoFit/>
          </a:bodyPr>
          <a:lstStyle/>
          <a:p>
            <a:pPr algn="ctr" defTabSz="914354" fontAlgn="base">
              <a:defRPr/>
            </a:pPr>
            <a:r>
              <a:rPr lang="en-US" sz="1067" dirty="0">
                <a:solidFill>
                  <a:srgbClr val="FFFFFF"/>
                </a:solidFill>
                <a:latin typeface="Arial" panose="020B0604020202020204" pitchFamily="34" charset="0"/>
              </a:rPr>
              <a:t>File servers</a:t>
            </a:r>
          </a:p>
        </p:txBody>
      </p:sp>
      <p:pic>
        <p:nvPicPr>
          <p:cNvPr id="86" name="Picture 85">
            <a:extLst>
              <a:ext uri="{FF2B5EF4-FFF2-40B4-BE49-F238E27FC236}">
                <a16:creationId xmlns:a16="http://schemas.microsoft.com/office/drawing/2014/main" id="{6DFBD935-161A-46BB-B3D1-F7B23598F2F5}"/>
              </a:ext>
            </a:extLst>
          </p:cNvPr>
          <p:cNvPicPr>
            <a:picLocks noChangeAspect="1"/>
          </p:cNvPicPr>
          <p:nvPr/>
        </p:nvPicPr>
        <p:blipFill>
          <a:blip r:embed="rId4">
            <a:duotone>
              <a:schemeClr val="accent6">
                <a:shade val="45000"/>
                <a:satMod val="135000"/>
              </a:schemeClr>
              <a:prstClr val="white"/>
            </a:duotone>
          </a:blip>
          <a:stretch>
            <a:fillRect/>
          </a:stretch>
        </p:blipFill>
        <p:spPr>
          <a:xfrm>
            <a:off x="6906529" y="3103373"/>
            <a:ext cx="640201" cy="112179"/>
          </a:xfrm>
          <a:prstGeom prst="rect">
            <a:avLst/>
          </a:prstGeom>
        </p:spPr>
      </p:pic>
      <p:pic>
        <p:nvPicPr>
          <p:cNvPr id="87" name="Picture 86">
            <a:extLst>
              <a:ext uri="{FF2B5EF4-FFF2-40B4-BE49-F238E27FC236}">
                <a16:creationId xmlns:a16="http://schemas.microsoft.com/office/drawing/2014/main" id="{1DFB6AD5-4D26-4271-9C16-71E99430222E}"/>
              </a:ext>
            </a:extLst>
          </p:cNvPr>
          <p:cNvPicPr>
            <a:picLocks noChangeAspect="1"/>
          </p:cNvPicPr>
          <p:nvPr/>
        </p:nvPicPr>
        <p:blipFill>
          <a:blip r:embed="rId5"/>
          <a:stretch>
            <a:fillRect/>
          </a:stretch>
        </p:blipFill>
        <p:spPr>
          <a:xfrm>
            <a:off x="6909959" y="2728584"/>
            <a:ext cx="619143" cy="95393"/>
          </a:xfrm>
          <a:prstGeom prst="rect">
            <a:avLst/>
          </a:prstGeom>
        </p:spPr>
      </p:pic>
      <p:pic>
        <p:nvPicPr>
          <p:cNvPr id="88" name="Picture 87">
            <a:extLst>
              <a:ext uri="{FF2B5EF4-FFF2-40B4-BE49-F238E27FC236}">
                <a16:creationId xmlns:a16="http://schemas.microsoft.com/office/drawing/2014/main" id="{29B4DA1A-D8F0-4CB6-8838-111A4289B68F}"/>
              </a:ext>
            </a:extLst>
          </p:cNvPr>
          <p:cNvPicPr>
            <a:picLocks noChangeAspect="1"/>
          </p:cNvPicPr>
          <p:nvPr/>
        </p:nvPicPr>
        <p:blipFill>
          <a:blip r:embed="rId6">
            <a:lum bright="70000" contrast="-70000"/>
          </a:blip>
          <a:stretch>
            <a:fillRect/>
          </a:stretch>
        </p:blipFill>
        <p:spPr>
          <a:xfrm>
            <a:off x="7767535" y="2668163"/>
            <a:ext cx="719473" cy="211888"/>
          </a:xfrm>
          <a:prstGeom prst="rect">
            <a:avLst/>
          </a:prstGeom>
        </p:spPr>
      </p:pic>
      <p:pic>
        <p:nvPicPr>
          <p:cNvPr id="89" name="Picture 88">
            <a:extLst>
              <a:ext uri="{FF2B5EF4-FFF2-40B4-BE49-F238E27FC236}">
                <a16:creationId xmlns:a16="http://schemas.microsoft.com/office/drawing/2014/main" id="{6827C82A-06FE-4513-92D4-CCD855B1FA42}"/>
              </a:ext>
            </a:extLst>
          </p:cNvPr>
          <p:cNvPicPr>
            <a:picLocks noChangeAspect="1"/>
          </p:cNvPicPr>
          <p:nvPr/>
        </p:nvPicPr>
        <p:blipFill>
          <a:blip r:embed="rId7">
            <a:biLevel thresh="25000"/>
          </a:blip>
          <a:stretch>
            <a:fillRect/>
          </a:stretch>
        </p:blipFill>
        <p:spPr>
          <a:xfrm>
            <a:off x="6654539" y="3474046"/>
            <a:ext cx="1149656" cy="336533"/>
          </a:xfrm>
          <a:prstGeom prst="rect">
            <a:avLst/>
          </a:prstGeom>
        </p:spPr>
      </p:pic>
      <p:pic>
        <p:nvPicPr>
          <p:cNvPr id="90" name="Picture 89">
            <a:extLst>
              <a:ext uri="{FF2B5EF4-FFF2-40B4-BE49-F238E27FC236}">
                <a16:creationId xmlns:a16="http://schemas.microsoft.com/office/drawing/2014/main" id="{16D0E09F-F0F4-489D-A3E2-F4AE47053941}"/>
              </a:ext>
            </a:extLst>
          </p:cNvPr>
          <p:cNvPicPr>
            <a:picLocks noChangeAspect="1"/>
          </p:cNvPicPr>
          <p:nvPr/>
        </p:nvPicPr>
        <p:blipFill>
          <a:blip r:embed="rId8"/>
          <a:stretch>
            <a:fillRect/>
          </a:stretch>
        </p:blipFill>
        <p:spPr>
          <a:xfrm>
            <a:off x="7931314" y="2965798"/>
            <a:ext cx="436531" cy="405612"/>
          </a:xfrm>
          <a:prstGeom prst="rect">
            <a:avLst/>
          </a:prstGeom>
        </p:spPr>
      </p:pic>
      <p:sp>
        <p:nvSpPr>
          <p:cNvPr id="91" name="TextBox 90">
            <a:extLst>
              <a:ext uri="{FF2B5EF4-FFF2-40B4-BE49-F238E27FC236}">
                <a16:creationId xmlns:a16="http://schemas.microsoft.com/office/drawing/2014/main" id="{28D9FBC3-9DCA-466D-9260-F74D463DBB64}"/>
              </a:ext>
            </a:extLst>
          </p:cNvPr>
          <p:cNvSpPr txBox="1"/>
          <p:nvPr/>
        </p:nvSpPr>
        <p:spPr>
          <a:xfrm>
            <a:off x="7966952" y="3634963"/>
            <a:ext cx="799109" cy="149132"/>
          </a:xfrm>
          <a:prstGeom prst="rect">
            <a:avLst/>
          </a:prstGeom>
          <a:noFill/>
        </p:spPr>
        <p:txBody>
          <a:bodyPr wrap="square" lIns="0" tIns="0" rIns="0" bIns="0" rtlCol="0">
            <a:spAutoFit/>
          </a:bodyPr>
          <a:lstStyle/>
          <a:p>
            <a:pPr algn="ctr" defTabSz="914354">
              <a:defRPr/>
            </a:pPr>
            <a:r>
              <a:rPr lang="en-US" sz="1200">
                <a:solidFill>
                  <a:srgbClr val="FFFFFF"/>
                </a:solidFill>
                <a:latin typeface="Arial"/>
              </a:rPr>
              <a:t>NAS</a:t>
            </a:r>
          </a:p>
        </p:txBody>
      </p:sp>
      <p:sp>
        <p:nvSpPr>
          <p:cNvPr id="92" name="Google Shape;293;p34">
            <a:extLst>
              <a:ext uri="{FF2B5EF4-FFF2-40B4-BE49-F238E27FC236}">
                <a16:creationId xmlns:a16="http://schemas.microsoft.com/office/drawing/2014/main" id="{4B6C0CB0-D697-4DE6-A5D9-3FF15980D7EC}"/>
              </a:ext>
            </a:extLst>
          </p:cNvPr>
          <p:cNvSpPr/>
          <p:nvPr/>
        </p:nvSpPr>
        <p:spPr>
          <a:xfrm>
            <a:off x="5111496" y="2120105"/>
            <a:ext cx="1281436" cy="1901139"/>
          </a:xfrm>
          <a:prstGeom prst="rect">
            <a:avLst/>
          </a:prstGeom>
          <a:solidFill>
            <a:schemeClr val="lt2">
              <a:alpha val="40000"/>
            </a:schemeClr>
          </a:solidFill>
          <a:ln w="12700" cap="flat" cmpd="sng">
            <a:solidFill>
              <a:schemeClr val="accent6"/>
            </a:solidFill>
            <a:prstDash val="solid"/>
            <a:miter lim="800000"/>
            <a:headEnd type="none" w="sm" len="sm"/>
            <a:tailEnd type="none" w="sm" len="sm"/>
          </a:ln>
        </p:spPr>
        <p:txBody>
          <a:bodyPr spcFirstLastPara="1" wrap="square" lIns="121900" tIns="60933" rIns="121900" bIns="60933" anchor="ctr" anchorCtr="0">
            <a:noAutofit/>
          </a:bodyPr>
          <a:lstStyle/>
          <a:p>
            <a:pPr algn="ctr" defTabSz="914354">
              <a:defRPr/>
            </a:pPr>
            <a:endParaRPr sz="1200">
              <a:solidFill>
                <a:srgbClr val="000000"/>
              </a:solidFill>
              <a:latin typeface="Arial"/>
              <a:ea typeface="Arial"/>
              <a:cs typeface="Arial"/>
              <a:sym typeface="Arial"/>
            </a:endParaRPr>
          </a:p>
        </p:txBody>
      </p:sp>
      <p:sp>
        <p:nvSpPr>
          <p:cNvPr id="93" name="Google Shape;330;p34">
            <a:extLst>
              <a:ext uri="{FF2B5EF4-FFF2-40B4-BE49-F238E27FC236}">
                <a16:creationId xmlns:a16="http://schemas.microsoft.com/office/drawing/2014/main" id="{C947E0EB-D658-4C0A-A0D8-95BC147E377C}"/>
              </a:ext>
            </a:extLst>
          </p:cNvPr>
          <p:cNvSpPr txBox="1"/>
          <p:nvPr/>
        </p:nvSpPr>
        <p:spPr>
          <a:xfrm>
            <a:off x="5705205" y="2470085"/>
            <a:ext cx="556028" cy="213301"/>
          </a:xfrm>
          <a:prstGeom prst="rect">
            <a:avLst/>
          </a:prstGeom>
          <a:noFill/>
          <a:ln>
            <a:noFill/>
          </a:ln>
        </p:spPr>
        <p:txBody>
          <a:bodyPr spcFirstLastPara="1" wrap="square" lIns="0" tIns="0" rIns="0" bIns="0" anchor="t" anchorCtr="0">
            <a:noAutofit/>
          </a:bodyPr>
          <a:lstStyle/>
          <a:p>
            <a:pPr defTabSz="914354">
              <a:defRPr/>
            </a:pPr>
            <a:r>
              <a:rPr lang="en-US" sz="1200">
                <a:solidFill>
                  <a:srgbClr val="FFFFFF"/>
                </a:solidFill>
                <a:latin typeface="Arial"/>
                <a:ea typeface="Arial"/>
                <a:cs typeface="Arial"/>
                <a:sym typeface="Arial"/>
              </a:rPr>
              <a:t>Laptops</a:t>
            </a:r>
            <a:endParaRPr sz="1333">
              <a:solidFill>
                <a:srgbClr val="444444"/>
              </a:solidFill>
              <a:latin typeface="Arial"/>
            </a:endParaRPr>
          </a:p>
        </p:txBody>
      </p:sp>
      <p:pic>
        <p:nvPicPr>
          <p:cNvPr id="94" name="Google Shape;331;p34">
            <a:extLst>
              <a:ext uri="{FF2B5EF4-FFF2-40B4-BE49-F238E27FC236}">
                <a16:creationId xmlns:a16="http://schemas.microsoft.com/office/drawing/2014/main" id="{6243CD7C-B671-46EA-865E-454B3FC9B049}"/>
              </a:ext>
            </a:extLst>
          </p:cNvPr>
          <p:cNvPicPr preferRelativeResize="0"/>
          <p:nvPr/>
        </p:nvPicPr>
        <p:blipFill>
          <a:blip r:embed="rId9"/>
          <a:srcRect/>
          <a:stretch/>
        </p:blipFill>
        <p:spPr>
          <a:xfrm>
            <a:off x="5283565" y="2357076"/>
            <a:ext cx="343123" cy="402102"/>
          </a:xfrm>
          <a:prstGeom prst="rect">
            <a:avLst/>
          </a:prstGeom>
          <a:noFill/>
          <a:ln>
            <a:noFill/>
          </a:ln>
        </p:spPr>
      </p:pic>
      <p:sp>
        <p:nvSpPr>
          <p:cNvPr id="95" name="Google Shape;336;p34">
            <a:extLst>
              <a:ext uri="{FF2B5EF4-FFF2-40B4-BE49-F238E27FC236}">
                <a16:creationId xmlns:a16="http://schemas.microsoft.com/office/drawing/2014/main" id="{83FB4103-DF16-4EFF-9E49-4462B8976E8E}"/>
              </a:ext>
            </a:extLst>
          </p:cNvPr>
          <p:cNvSpPr txBox="1"/>
          <p:nvPr/>
        </p:nvSpPr>
        <p:spPr>
          <a:xfrm>
            <a:off x="5705205" y="3471740"/>
            <a:ext cx="556029" cy="332989"/>
          </a:xfrm>
          <a:prstGeom prst="rect">
            <a:avLst/>
          </a:prstGeom>
          <a:noFill/>
          <a:ln>
            <a:noFill/>
          </a:ln>
        </p:spPr>
        <p:txBody>
          <a:bodyPr spcFirstLastPara="1" wrap="square" lIns="0" tIns="0" rIns="0" bIns="0" anchor="t" anchorCtr="0">
            <a:noAutofit/>
          </a:bodyPr>
          <a:lstStyle/>
          <a:p>
            <a:pPr defTabSz="914354">
              <a:defRPr/>
            </a:pPr>
            <a:r>
              <a:rPr lang="en-US" sz="1200">
                <a:solidFill>
                  <a:srgbClr val="FFFFFF"/>
                </a:solidFill>
                <a:latin typeface="Arial"/>
                <a:ea typeface="Arial"/>
                <a:cs typeface="Arial"/>
                <a:sym typeface="Arial"/>
              </a:rPr>
              <a:t>Mobile Devices</a:t>
            </a:r>
            <a:endParaRPr sz="1333">
              <a:solidFill>
                <a:srgbClr val="444444"/>
              </a:solidFill>
              <a:latin typeface="Arial"/>
            </a:endParaRPr>
          </a:p>
        </p:txBody>
      </p:sp>
      <p:pic>
        <p:nvPicPr>
          <p:cNvPr id="99" name="Google Shape;338;p34">
            <a:extLst>
              <a:ext uri="{FF2B5EF4-FFF2-40B4-BE49-F238E27FC236}">
                <a16:creationId xmlns:a16="http://schemas.microsoft.com/office/drawing/2014/main" id="{020205A6-DA60-4922-8AB0-E2170D049F6D}"/>
              </a:ext>
            </a:extLst>
          </p:cNvPr>
          <p:cNvPicPr preferRelativeResize="0"/>
          <p:nvPr/>
        </p:nvPicPr>
        <p:blipFill>
          <a:blip r:embed="rId10"/>
          <a:srcRect/>
          <a:stretch/>
        </p:blipFill>
        <p:spPr>
          <a:xfrm>
            <a:off x="5349531" y="3442873"/>
            <a:ext cx="216889" cy="357538"/>
          </a:xfrm>
          <a:prstGeom prst="rect">
            <a:avLst/>
          </a:prstGeom>
          <a:noFill/>
          <a:ln>
            <a:noFill/>
          </a:ln>
        </p:spPr>
      </p:pic>
      <p:sp>
        <p:nvSpPr>
          <p:cNvPr id="100" name="TextBox 99">
            <a:extLst>
              <a:ext uri="{FF2B5EF4-FFF2-40B4-BE49-F238E27FC236}">
                <a16:creationId xmlns:a16="http://schemas.microsoft.com/office/drawing/2014/main" id="{73BA8543-D2D7-476D-B4B6-C4AFBCEEACD5}"/>
              </a:ext>
            </a:extLst>
          </p:cNvPr>
          <p:cNvSpPr txBox="1"/>
          <p:nvPr/>
        </p:nvSpPr>
        <p:spPr>
          <a:xfrm>
            <a:off x="5111496" y="1126962"/>
            <a:ext cx="1281436" cy="492443"/>
          </a:xfrm>
          <a:prstGeom prst="rect">
            <a:avLst/>
          </a:prstGeom>
          <a:solidFill>
            <a:srgbClr val="1D9EFF">
              <a:alpha val="82000"/>
            </a:srgbClr>
          </a:solidFill>
          <a:ln>
            <a:solidFill>
              <a:schemeClr val="accent6"/>
            </a:solidFill>
          </a:ln>
        </p:spPr>
        <p:txBody>
          <a:bodyPr wrap="square" lIns="0" tIns="121920" rIns="0" bIns="121920" rtlCol="0" anchor="ctr" anchorCtr="0">
            <a:spAutoFit/>
          </a:bodyPr>
          <a:lstStyle/>
          <a:p>
            <a:pPr algn="ctr" defTabSz="914354">
              <a:defRPr/>
            </a:pPr>
            <a:r>
              <a:rPr lang="en-US" sz="1600" b="1" dirty="0">
                <a:solidFill>
                  <a:srgbClr val="FFFFFF"/>
                </a:solidFill>
                <a:latin typeface="Arial"/>
              </a:rPr>
              <a:t>Endpoints</a:t>
            </a:r>
          </a:p>
        </p:txBody>
      </p:sp>
      <p:pic>
        <p:nvPicPr>
          <p:cNvPr id="102" name="Graphic 101">
            <a:extLst>
              <a:ext uri="{FF2B5EF4-FFF2-40B4-BE49-F238E27FC236}">
                <a16:creationId xmlns:a16="http://schemas.microsoft.com/office/drawing/2014/main" id="{9A7A1D88-0954-4AA8-B522-0AD67D8CF678}"/>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r="59795"/>
          <a:stretch/>
        </p:blipFill>
        <p:spPr>
          <a:xfrm>
            <a:off x="5360593" y="2804639"/>
            <a:ext cx="195208" cy="547454"/>
          </a:xfrm>
          <a:prstGeom prst="rect">
            <a:avLst/>
          </a:prstGeom>
        </p:spPr>
      </p:pic>
      <p:sp>
        <p:nvSpPr>
          <p:cNvPr id="103" name="Google Shape;330;p34">
            <a:extLst>
              <a:ext uri="{FF2B5EF4-FFF2-40B4-BE49-F238E27FC236}">
                <a16:creationId xmlns:a16="http://schemas.microsoft.com/office/drawing/2014/main" id="{CF0E1CDE-8F55-4B0A-97F9-A06838BDD7AE}"/>
              </a:ext>
            </a:extLst>
          </p:cNvPr>
          <p:cNvSpPr txBox="1"/>
          <p:nvPr/>
        </p:nvSpPr>
        <p:spPr>
          <a:xfrm>
            <a:off x="5684732" y="2978392"/>
            <a:ext cx="687727" cy="217181"/>
          </a:xfrm>
          <a:prstGeom prst="rect">
            <a:avLst/>
          </a:prstGeom>
          <a:noFill/>
          <a:ln>
            <a:noFill/>
          </a:ln>
        </p:spPr>
        <p:txBody>
          <a:bodyPr spcFirstLastPara="1" wrap="square" lIns="0" tIns="0" rIns="0" bIns="0" anchor="t" anchorCtr="0">
            <a:noAutofit/>
          </a:bodyPr>
          <a:lstStyle/>
          <a:p>
            <a:pPr defTabSz="914354">
              <a:defRPr/>
            </a:pPr>
            <a:r>
              <a:rPr lang="en-US" sz="1200" dirty="0">
                <a:solidFill>
                  <a:srgbClr val="FFFFFF"/>
                </a:solidFill>
                <a:latin typeface="Arial"/>
                <a:ea typeface="Arial"/>
                <a:cs typeface="Arial"/>
                <a:sym typeface="Arial"/>
              </a:rPr>
              <a:t>Desktops</a:t>
            </a:r>
            <a:endParaRPr sz="1333" dirty="0">
              <a:solidFill>
                <a:srgbClr val="444444"/>
              </a:solidFill>
              <a:latin typeface="Arial"/>
            </a:endParaRPr>
          </a:p>
        </p:txBody>
      </p:sp>
      <p:pic>
        <p:nvPicPr>
          <p:cNvPr id="104" name="Picture 103" descr="folder265.png">
            <a:extLst>
              <a:ext uri="{FF2B5EF4-FFF2-40B4-BE49-F238E27FC236}">
                <a16:creationId xmlns:a16="http://schemas.microsoft.com/office/drawing/2014/main" id="{7ACC9B2A-96B7-4843-9563-2D64FCE13BEC}"/>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36366" y="2323306"/>
            <a:ext cx="255471" cy="268528"/>
          </a:xfrm>
          <a:prstGeom prst="rect">
            <a:avLst/>
          </a:prstGeom>
        </p:spPr>
      </p:pic>
      <p:pic>
        <p:nvPicPr>
          <p:cNvPr id="112" name="Picture 111" descr="data26.png">
            <a:extLst>
              <a:ext uri="{FF2B5EF4-FFF2-40B4-BE49-F238E27FC236}">
                <a16:creationId xmlns:a16="http://schemas.microsoft.com/office/drawing/2014/main" id="{09975C00-7BE6-4DA8-87D8-615E8C6B8279}"/>
              </a:ext>
            </a:extLst>
          </p:cNvPr>
          <p:cNvPicPr>
            <a:picLocks noChangeAspect="1"/>
          </p:cNvPicPr>
          <p:nvPr/>
        </p:nvPicPr>
        <p:blipFill>
          <a:blip r:embed="rId1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875546" y="3509031"/>
            <a:ext cx="309120" cy="324919"/>
          </a:xfrm>
          <a:prstGeom prst="rect">
            <a:avLst/>
          </a:prstGeom>
        </p:spPr>
      </p:pic>
      <p:pic>
        <p:nvPicPr>
          <p:cNvPr id="114" name="Picture 113" descr="Logo&#10;&#10;Description automatically generated">
            <a:extLst>
              <a:ext uri="{FF2B5EF4-FFF2-40B4-BE49-F238E27FC236}">
                <a16:creationId xmlns:a16="http://schemas.microsoft.com/office/drawing/2014/main" id="{31791E88-C744-4839-8AE6-8BF2BB085A74}"/>
              </a:ext>
            </a:extLst>
          </p:cNvPr>
          <p:cNvPicPr>
            <a:picLocks noChangeAspect="1"/>
          </p:cNvPicPr>
          <p:nvPr/>
        </p:nvPicPr>
        <p:blipFill rotWithShape="1">
          <a:blip r:embed="rId15"/>
          <a:srcRect l="19733" t="32106" r="16772" b="24681"/>
          <a:stretch/>
        </p:blipFill>
        <p:spPr>
          <a:xfrm>
            <a:off x="399508" y="2749743"/>
            <a:ext cx="306110" cy="228649"/>
          </a:xfrm>
          <a:prstGeom prst="rect">
            <a:avLst/>
          </a:prstGeom>
        </p:spPr>
      </p:pic>
      <p:pic>
        <p:nvPicPr>
          <p:cNvPr id="115" name="Picture 114" descr="Icon&#10;&#10;Description automatically generated">
            <a:extLst>
              <a:ext uri="{FF2B5EF4-FFF2-40B4-BE49-F238E27FC236}">
                <a16:creationId xmlns:a16="http://schemas.microsoft.com/office/drawing/2014/main" id="{FF52CAFA-34AF-425B-BFF2-9C8A23CF9D89}"/>
              </a:ext>
            </a:extLst>
          </p:cNvPr>
          <p:cNvPicPr>
            <a:picLocks noChangeAspect="1"/>
          </p:cNvPicPr>
          <p:nvPr/>
        </p:nvPicPr>
        <p:blipFill rotWithShape="1">
          <a:blip r:embed="rId16"/>
          <a:srcRect l="12036" t="24131" r="13694" b="17070"/>
          <a:stretch/>
        </p:blipFill>
        <p:spPr>
          <a:xfrm>
            <a:off x="365013" y="3101827"/>
            <a:ext cx="348703" cy="290175"/>
          </a:xfrm>
          <a:prstGeom prst="rect">
            <a:avLst/>
          </a:prstGeom>
        </p:spPr>
      </p:pic>
      <p:pic>
        <p:nvPicPr>
          <p:cNvPr id="116" name="Picture 115" descr="Icon&#10;&#10;Description automatically generated">
            <a:extLst>
              <a:ext uri="{FF2B5EF4-FFF2-40B4-BE49-F238E27FC236}">
                <a16:creationId xmlns:a16="http://schemas.microsoft.com/office/drawing/2014/main" id="{C3CF69D0-272B-4A77-AB1F-20216902FF55}"/>
              </a:ext>
            </a:extLst>
          </p:cNvPr>
          <p:cNvPicPr>
            <a:picLocks noChangeAspect="1"/>
          </p:cNvPicPr>
          <p:nvPr/>
        </p:nvPicPr>
        <p:blipFill rotWithShape="1">
          <a:blip r:embed="rId17"/>
          <a:srcRect l="23556" t="23782" r="23070" b="23732"/>
          <a:stretch/>
        </p:blipFill>
        <p:spPr>
          <a:xfrm>
            <a:off x="400519" y="2332012"/>
            <a:ext cx="264328" cy="273217"/>
          </a:xfrm>
          <a:prstGeom prst="rect">
            <a:avLst/>
          </a:prstGeom>
        </p:spPr>
      </p:pic>
      <p:pic>
        <p:nvPicPr>
          <p:cNvPr id="118" name="Picture 117" descr="Logo&#10;&#10;Description automatically generated">
            <a:extLst>
              <a:ext uri="{FF2B5EF4-FFF2-40B4-BE49-F238E27FC236}">
                <a16:creationId xmlns:a16="http://schemas.microsoft.com/office/drawing/2014/main" id="{4ED835D0-3339-4B41-A4BE-C8B88D887AC7}"/>
              </a:ext>
            </a:extLst>
          </p:cNvPr>
          <p:cNvPicPr>
            <a:picLocks noChangeAspect="1"/>
          </p:cNvPicPr>
          <p:nvPr/>
        </p:nvPicPr>
        <p:blipFill rotWithShape="1">
          <a:blip r:embed="rId18"/>
          <a:srcRect l="16282" t="17897" r="20291" b="18471"/>
          <a:stretch/>
        </p:blipFill>
        <p:spPr>
          <a:xfrm>
            <a:off x="389075" y="3459204"/>
            <a:ext cx="318912" cy="336297"/>
          </a:xfrm>
          <a:prstGeom prst="rect">
            <a:avLst/>
          </a:prstGeom>
        </p:spPr>
      </p:pic>
      <p:pic>
        <p:nvPicPr>
          <p:cNvPr id="119" name="Picture 118" descr="Logo, icon&#10;&#10;Description automatically generated">
            <a:extLst>
              <a:ext uri="{FF2B5EF4-FFF2-40B4-BE49-F238E27FC236}">
                <a16:creationId xmlns:a16="http://schemas.microsoft.com/office/drawing/2014/main" id="{BBF08EF3-F394-4007-8C06-BB31392DC5F8}"/>
              </a:ext>
            </a:extLst>
          </p:cNvPr>
          <p:cNvPicPr>
            <a:picLocks noChangeAspect="1"/>
          </p:cNvPicPr>
          <p:nvPr/>
        </p:nvPicPr>
        <p:blipFill rotWithShape="1">
          <a:blip r:embed="rId19"/>
          <a:srcRect l="21695" t="19949" r="27618" b="22526"/>
          <a:stretch/>
        </p:blipFill>
        <p:spPr>
          <a:xfrm>
            <a:off x="340733" y="1757036"/>
            <a:ext cx="241580" cy="288185"/>
          </a:xfrm>
          <a:prstGeom prst="rect">
            <a:avLst/>
          </a:prstGeom>
        </p:spPr>
      </p:pic>
      <p:pic>
        <p:nvPicPr>
          <p:cNvPr id="120" name="Picture 2" descr="Google Workspace (Formerly G Suite): Business Collaboration Tools">
            <a:extLst>
              <a:ext uri="{FF2B5EF4-FFF2-40B4-BE49-F238E27FC236}">
                <a16:creationId xmlns:a16="http://schemas.microsoft.com/office/drawing/2014/main" id="{025A77C4-A162-40F2-8A6F-C47BF7EDF99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76678" y="1817683"/>
            <a:ext cx="1418879" cy="19600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How to put a Gmail shortcut on the desktop and icon on the taskbar –  Pinkeye Graphics">
            <a:extLst>
              <a:ext uri="{FF2B5EF4-FFF2-40B4-BE49-F238E27FC236}">
                <a16:creationId xmlns:a16="http://schemas.microsoft.com/office/drawing/2014/main" id="{6F7B553B-4944-4E9C-9FB0-3099118545B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flipH="1">
            <a:off x="1961771" y="2295085"/>
            <a:ext cx="263212" cy="27666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Google's new icons for Gmail, Calendar, Drive, Docs, and Meet all look the  same">
            <a:extLst>
              <a:ext uri="{FF2B5EF4-FFF2-40B4-BE49-F238E27FC236}">
                <a16:creationId xmlns:a16="http://schemas.microsoft.com/office/drawing/2014/main" id="{2BC4CE98-9C58-4DA3-AE5D-D3D4282EC98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56487" y="3048728"/>
            <a:ext cx="285514" cy="300106"/>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Google Slides Png - Google Slides Icon Png, Transparent Png , Transparent  Png Image - PNGitem">
            <a:extLst>
              <a:ext uri="{FF2B5EF4-FFF2-40B4-BE49-F238E27FC236}">
                <a16:creationId xmlns:a16="http://schemas.microsoft.com/office/drawing/2014/main" id="{C95530DF-B4CC-4257-894D-CB065A1FD532}"/>
              </a:ext>
            </a:extLst>
          </p:cNvPr>
          <p:cNvPicPr>
            <a:picLocks noChangeAspect="1" noChangeArrowheads="1"/>
          </p:cNvPicPr>
          <p:nvPr/>
        </p:nvPicPr>
        <p:blipFill>
          <a:blip r:embed="rId2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982598" y="3481945"/>
            <a:ext cx="253146" cy="2973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25">
            <p14:nvContentPartPr>
              <p14:cNvPr id="2" name="Ink 1">
                <a:extLst>
                  <a:ext uri="{FF2B5EF4-FFF2-40B4-BE49-F238E27FC236}">
                    <a16:creationId xmlns:a16="http://schemas.microsoft.com/office/drawing/2014/main" id="{C810E626-96DB-4AE4-9AF0-EF0A894320B5}"/>
                  </a:ext>
                </a:extLst>
              </p14:cNvPr>
              <p14:cNvContentPartPr/>
              <p14:nvPr/>
            </p14:nvContentPartPr>
            <p14:xfrm>
              <a:off x="1311347" y="1819555"/>
              <a:ext cx="19080" cy="23040"/>
            </p14:xfrm>
          </p:contentPart>
        </mc:Choice>
        <mc:Fallback xmlns="">
          <p:pic>
            <p:nvPicPr>
              <p:cNvPr id="2" name="Ink 1">
                <a:extLst>
                  <a:ext uri="{FF2B5EF4-FFF2-40B4-BE49-F238E27FC236}">
                    <a16:creationId xmlns:a16="http://schemas.microsoft.com/office/drawing/2014/main" id="{C810E626-96DB-4AE4-9AF0-EF0A894320B5}"/>
                  </a:ext>
                </a:extLst>
              </p:cNvPr>
              <p:cNvPicPr/>
              <p:nvPr/>
            </p:nvPicPr>
            <p:blipFill>
              <a:blip r:embed="rId26"/>
              <a:stretch>
                <a:fillRect/>
              </a:stretch>
            </p:blipFill>
            <p:spPr>
              <a:xfrm>
                <a:off x="1302347" y="1810555"/>
                <a:ext cx="36720" cy="40680"/>
              </a:xfrm>
              <a:prstGeom prst="rect">
                <a:avLst/>
              </a:prstGeom>
            </p:spPr>
          </p:pic>
        </mc:Fallback>
      </mc:AlternateContent>
    </p:spTree>
    <p:extLst>
      <p:ext uri="{BB962C8B-B14F-4D97-AF65-F5344CB8AC3E}">
        <p14:creationId xmlns:p14="http://schemas.microsoft.com/office/powerpoint/2010/main" val="42229666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Geo tracking – value of Endpoints backup / recovery</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1800"/>
              </a:spcBef>
              <a:buNone/>
              <a:defRPr/>
            </a:pPr>
            <a:r>
              <a:rPr lang="en-US" sz="2000" b="0" i="0" dirty="0">
                <a:solidFill>
                  <a:srgbClr val="000000"/>
                </a:solidFill>
                <a:effectLst/>
                <a:latin typeface="Segoe UI" panose="020B0502040204020203" pitchFamily="34" charset="0"/>
              </a:rPr>
              <a:t>APEX Backup Services for endpoints offers geo-tracking of mobile devices and DT/LT with the ability to remote wipe mobile devices (Android and iOS). There is also the option to remotely delete data from DT/LTs. A use case for these features is when endpoint devices are lost or stolen. These features can only be performed by an IT admin.</a:t>
            </a:r>
            <a:endParaRPr lang="en-US" sz="2400" dirty="0">
              <a:solidFill>
                <a:srgbClr val="444444"/>
              </a:solidFill>
              <a:latin typeface="Arial"/>
            </a:endParaRPr>
          </a:p>
          <a:p>
            <a:pPr>
              <a:spcBef>
                <a:spcPts val="1800"/>
              </a:spcBef>
              <a:defRPr/>
            </a:pPr>
            <a:r>
              <a:rPr lang="en-US" sz="2400" dirty="0">
                <a:solidFill>
                  <a:srgbClr val="444444"/>
                </a:solidFill>
                <a:latin typeface="Arial"/>
              </a:rPr>
              <a:t>Locate devices any time – important if device is stolen</a:t>
            </a:r>
          </a:p>
          <a:p>
            <a:pPr>
              <a:spcBef>
                <a:spcPts val="1800"/>
              </a:spcBef>
              <a:defRPr/>
            </a:pPr>
            <a:r>
              <a:rPr lang="en-US" sz="2400" dirty="0" err="1">
                <a:solidFill>
                  <a:srgbClr val="444444"/>
                </a:solidFill>
                <a:latin typeface="Arial"/>
              </a:rPr>
              <a:t>Remotetly</a:t>
            </a:r>
            <a:r>
              <a:rPr lang="en-US" sz="2400" dirty="0">
                <a:solidFill>
                  <a:srgbClr val="444444"/>
                </a:solidFill>
                <a:latin typeface="Arial"/>
              </a:rPr>
              <a:t> delete if defined as stolen</a:t>
            </a:r>
          </a:p>
        </p:txBody>
      </p:sp>
    </p:spTree>
    <p:extLst>
      <p:ext uri="{BB962C8B-B14F-4D97-AF65-F5344CB8AC3E}">
        <p14:creationId xmlns:p14="http://schemas.microsoft.com/office/powerpoint/2010/main" val="387243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DA155E-94E4-45BA-9A0D-69CB37A7754F}"/>
              </a:ext>
            </a:extLst>
          </p:cNvPr>
          <p:cNvPicPr>
            <a:picLocks noChangeAspect="1"/>
          </p:cNvPicPr>
          <p:nvPr/>
        </p:nvPicPr>
        <p:blipFill>
          <a:blip r:embed="rId2"/>
          <a:stretch>
            <a:fillRect/>
          </a:stretch>
        </p:blipFill>
        <p:spPr>
          <a:xfrm>
            <a:off x="15153" y="0"/>
            <a:ext cx="9113693" cy="5143500"/>
          </a:xfrm>
          <a:prstGeom prst="rect">
            <a:avLst/>
          </a:prstGeom>
        </p:spPr>
      </p:pic>
    </p:spTree>
    <p:extLst>
      <p:ext uri="{BB962C8B-B14F-4D97-AF65-F5344CB8AC3E}">
        <p14:creationId xmlns:p14="http://schemas.microsoft.com/office/powerpoint/2010/main" val="38076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CAEA8-35C1-4D4C-90A4-22A78E6B3EB8}"/>
              </a:ext>
            </a:extLst>
          </p:cNvPr>
          <p:cNvPicPr>
            <a:picLocks noChangeAspect="1"/>
          </p:cNvPicPr>
          <p:nvPr/>
        </p:nvPicPr>
        <p:blipFill>
          <a:blip r:embed="rId2"/>
          <a:stretch>
            <a:fillRect/>
          </a:stretch>
        </p:blipFill>
        <p:spPr>
          <a:xfrm>
            <a:off x="60043" y="0"/>
            <a:ext cx="9023913" cy="5143500"/>
          </a:xfrm>
          <a:prstGeom prst="rect">
            <a:avLst/>
          </a:prstGeom>
        </p:spPr>
      </p:pic>
    </p:spTree>
    <p:extLst>
      <p:ext uri="{BB962C8B-B14F-4D97-AF65-F5344CB8AC3E}">
        <p14:creationId xmlns:p14="http://schemas.microsoft.com/office/powerpoint/2010/main" val="229048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Remote </a:t>
            </a:r>
            <a:r>
              <a:rPr lang="pl-PL" dirty="0" err="1"/>
              <a:t>offices</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a:solidFill>
                  <a:srgbClr val="444444"/>
                </a:solidFill>
                <a:latin typeface="Arial"/>
              </a:rPr>
              <a:t>As a services</a:t>
            </a:r>
          </a:p>
          <a:p>
            <a:pPr lvl="0">
              <a:spcBef>
                <a:spcPts val="1800"/>
              </a:spcBef>
              <a:defRPr/>
            </a:pPr>
            <a:r>
              <a:rPr lang="pl-PL" sz="2400" dirty="0">
                <a:solidFill>
                  <a:srgbClr val="444444"/>
                </a:solidFill>
                <a:latin typeface="Arial"/>
              </a:rPr>
              <a:t>Good for </a:t>
            </a:r>
            <a:r>
              <a:rPr lang="pl-PL" sz="2400" dirty="0" err="1">
                <a:solidFill>
                  <a:srgbClr val="444444"/>
                </a:solidFill>
                <a:latin typeface="Arial"/>
              </a:rPr>
              <a:t>multiple</a:t>
            </a:r>
            <a:r>
              <a:rPr lang="pl-PL" sz="2400" dirty="0">
                <a:solidFill>
                  <a:srgbClr val="444444"/>
                </a:solidFill>
                <a:latin typeface="Arial"/>
              </a:rPr>
              <a:t> </a:t>
            </a:r>
            <a:r>
              <a:rPr lang="pl-PL" sz="2400" dirty="0" err="1">
                <a:solidFill>
                  <a:srgbClr val="444444"/>
                </a:solidFill>
                <a:latin typeface="Arial"/>
              </a:rPr>
              <a:t>sites</a:t>
            </a:r>
            <a:endParaRPr lang="pl-PL" sz="2400" dirty="0">
              <a:solidFill>
                <a:srgbClr val="444444"/>
              </a:solidFill>
              <a:latin typeface="Arial"/>
            </a:endParaRPr>
          </a:p>
          <a:p>
            <a:pPr lvl="0">
              <a:spcBef>
                <a:spcPts val="1800"/>
              </a:spcBef>
              <a:defRPr/>
            </a:pPr>
            <a:r>
              <a:rPr lang="pl-PL" sz="2400" dirty="0" err="1">
                <a:solidFill>
                  <a:srgbClr val="444444"/>
                </a:solidFill>
                <a:latin typeface="Arial"/>
              </a:rPr>
              <a:t>Removing</a:t>
            </a:r>
            <a:r>
              <a:rPr lang="pl-PL" sz="2400" dirty="0">
                <a:solidFill>
                  <a:srgbClr val="444444"/>
                </a:solidFill>
                <a:latin typeface="Arial"/>
              </a:rPr>
              <a:t> hardware / </a:t>
            </a:r>
            <a:r>
              <a:rPr lang="pl-PL" sz="2400" dirty="0" err="1">
                <a:solidFill>
                  <a:srgbClr val="444444"/>
                </a:solidFill>
                <a:latin typeface="Arial"/>
              </a:rPr>
              <a:t>maintenance</a:t>
            </a:r>
            <a:r>
              <a:rPr lang="pl-PL" sz="2400" dirty="0">
                <a:solidFill>
                  <a:srgbClr val="444444"/>
                </a:solidFill>
                <a:latin typeface="Arial"/>
              </a:rPr>
              <a:t> / manual </a:t>
            </a:r>
            <a:r>
              <a:rPr lang="pl-PL" sz="2400" dirty="0" err="1">
                <a:solidFill>
                  <a:srgbClr val="444444"/>
                </a:solidFill>
                <a:latin typeface="Arial"/>
              </a:rPr>
              <a:t>workload</a:t>
            </a:r>
            <a:endParaRPr lang="pl-PL" sz="2400" dirty="0">
              <a:solidFill>
                <a:srgbClr val="444444"/>
              </a:solidFill>
              <a:latin typeface="Arial"/>
            </a:endParaRPr>
          </a:p>
          <a:p>
            <a:pPr lvl="0">
              <a:spcBef>
                <a:spcPts val="1800"/>
              </a:spcBef>
              <a:defRPr/>
            </a:pPr>
            <a:r>
              <a:rPr lang="pl-PL" sz="2400" dirty="0">
                <a:solidFill>
                  <a:srgbClr val="444444"/>
                </a:solidFill>
                <a:latin typeface="Arial"/>
              </a:rPr>
              <a:t>Good moment </a:t>
            </a:r>
            <a:r>
              <a:rPr lang="pl-PL" sz="2400" dirty="0" err="1">
                <a:solidFill>
                  <a:srgbClr val="444444"/>
                </a:solidFill>
                <a:latin typeface="Arial"/>
              </a:rPr>
              <a:t>if</a:t>
            </a:r>
            <a:r>
              <a:rPr lang="pl-PL" sz="2400" dirty="0">
                <a:solidFill>
                  <a:srgbClr val="444444"/>
                </a:solidFill>
                <a:latin typeface="Arial"/>
              </a:rPr>
              <a:t> </a:t>
            </a:r>
            <a:r>
              <a:rPr lang="pl-PL" sz="2400" dirty="0" err="1">
                <a:solidFill>
                  <a:srgbClr val="444444"/>
                </a:solidFill>
                <a:latin typeface="Arial"/>
              </a:rPr>
              <a:t>renewal</a:t>
            </a:r>
            <a:r>
              <a:rPr lang="pl-PL" sz="2400" dirty="0">
                <a:solidFill>
                  <a:srgbClr val="444444"/>
                </a:solidFill>
                <a:latin typeface="Arial"/>
              </a:rPr>
              <a:t> </a:t>
            </a:r>
            <a:r>
              <a:rPr lang="pl-PL" sz="2400" dirty="0" err="1">
                <a:solidFill>
                  <a:srgbClr val="444444"/>
                </a:solidFill>
                <a:latin typeface="Arial"/>
              </a:rPr>
              <a:t>is</a:t>
            </a:r>
            <a:r>
              <a:rPr lang="pl-PL" sz="2400" dirty="0">
                <a:solidFill>
                  <a:srgbClr val="444444"/>
                </a:solidFill>
                <a:latin typeface="Arial"/>
              </a:rPr>
              <a:t> </a:t>
            </a:r>
            <a:r>
              <a:rPr lang="pl-PL" sz="2400" dirty="0" err="1">
                <a:solidFill>
                  <a:srgbClr val="444444"/>
                </a:solidFill>
                <a:latin typeface="Arial"/>
              </a:rPr>
              <a:t>considered</a:t>
            </a:r>
            <a:endParaRPr lang="pl-PL" sz="2400" dirty="0">
              <a:solidFill>
                <a:srgbClr val="444444"/>
              </a:solidFill>
              <a:latin typeface="Arial"/>
            </a:endParaRPr>
          </a:p>
        </p:txBody>
      </p:sp>
    </p:spTree>
    <p:extLst>
      <p:ext uri="{BB962C8B-B14F-4D97-AF65-F5344CB8AC3E}">
        <p14:creationId xmlns:p14="http://schemas.microsoft.com/office/powerpoint/2010/main" val="9582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Why</a:t>
            </a:r>
            <a:r>
              <a:rPr lang="pl-PL" dirty="0"/>
              <a:t> APEX Backup Services?</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a:solidFill>
                  <a:srgbClr val="444444"/>
                </a:solidFill>
                <a:latin typeface="Arial"/>
              </a:rPr>
              <a:t>Simple</a:t>
            </a:r>
          </a:p>
          <a:p>
            <a:pPr lvl="0">
              <a:spcBef>
                <a:spcPts val="1800"/>
              </a:spcBef>
              <a:defRPr/>
            </a:pPr>
            <a:r>
              <a:rPr lang="pl-PL" sz="2400" dirty="0">
                <a:solidFill>
                  <a:srgbClr val="444444"/>
                </a:solidFill>
                <a:latin typeface="Arial"/>
              </a:rPr>
              <a:t>Top </a:t>
            </a:r>
            <a:r>
              <a:rPr lang="pl-PL" sz="2400" dirty="0" err="1">
                <a:solidFill>
                  <a:srgbClr val="444444"/>
                </a:solidFill>
                <a:latin typeface="Arial"/>
              </a:rPr>
              <a:t>features</a:t>
            </a:r>
            <a:endParaRPr lang="pl-PL" sz="2400" dirty="0">
              <a:solidFill>
                <a:srgbClr val="444444"/>
              </a:solidFill>
              <a:latin typeface="Arial"/>
            </a:endParaRPr>
          </a:p>
          <a:p>
            <a:pPr lvl="0">
              <a:spcBef>
                <a:spcPts val="1800"/>
              </a:spcBef>
              <a:defRPr/>
            </a:pPr>
            <a:r>
              <a:rPr lang="pl-PL" sz="2400" dirty="0">
                <a:solidFill>
                  <a:srgbClr val="444444"/>
                </a:solidFill>
                <a:latin typeface="Arial"/>
              </a:rPr>
              <a:t>Fast</a:t>
            </a:r>
          </a:p>
        </p:txBody>
      </p:sp>
    </p:spTree>
    <p:extLst>
      <p:ext uri="{BB962C8B-B14F-4D97-AF65-F5344CB8AC3E}">
        <p14:creationId xmlns:p14="http://schemas.microsoft.com/office/powerpoint/2010/main" val="323703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Cloud</a:t>
            </a:r>
            <a:r>
              <a:rPr lang="pl-PL" dirty="0"/>
              <a:t> cache</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err="1">
                <a:solidFill>
                  <a:srgbClr val="444444"/>
                </a:solidFill>
                <a:latin typeface="Arial"/>
              </a:rPr>
              <a:t>Local</a:t>
            </a:r>
            <a:r>
              <a:rPr lang="pl-PL" sz="2400" dirty="0">
                <a:solidFill>
                  <a:srgbClr val="444444"/>
                </a:solidFill>
                <a:latin typeface="Arial"/>
              </a:rPr>
              <a:t> </a:t>
            </a:r>
            <a:r>
              <a:rPr lang="pl-PL" sz="2400" dirty="0" err="1">
                <a:solidFill>
                  <a:srgbClr val="444444"/>
                </a:solidFill>
                <a:latin typeface="Arial"/>
              </a:rPr>
              <a:t>copy</a:t>
            </a:r>
            <a:endParaRPr lang="pl-PL" sz="2400" dirty="0">
              <a:solidFill>
                <a:srgbClr val="444444"/>
              </a:solidFill>
              <a:latin typeface="Arial"/>
            </a:endParaRPr>
          </a:p>
          <a:p>
            <a:pPr lvl="0">
              <a:spcBef>
                <a:spcPts val="1800"/>
              </a:spcBef>
              <a:defRPr/>
            </a:pPr>
            <a:r>
              <a:rPr lang="pl-PL" sz="2400" dirty="0">
                <a:solidFill>
                  <a:srgbClr val="444444"/>
                </a:solidFill>
                <a:latin typeface="Arial"/>
              </a:rPr>
              <a:t>On </a:t>
            </a:r>
            <a:r>
              <a:rPr lang="pl-PL" sz="2400" dirty="0" err="1">
                <a:solidFill>
                  <a:srgbClr val="444444"/>
                </a:solidFill>
                <a:latin typeface="Arial"/>
              </a:rPr>
              <a:t>premise</a:t>
            </a:r>
            <a:r>
              <a:rPr lang="pl-PL" sz="2400" dirty="0">
                <a:solidFill>
                  <a:srgbClr val="444444"/>
                </a:solidFill>
                <a:latin typeface="Arial"/>
              </a:rPr>
              <a:t> cache, </a:t>
            </a:r>
            <a:r>
              <a:rPr lang="pl-PL" sz="2400" dirty="0" err="1">
                <a:solidFill>
                  <a:srgbClr val="444444"/>
                </a:solidFill>
                <a:latin typeface="Arial"/>
              </a:rPr>
              <a:t>than</a:t>
            </a:r>
            <a:r>
              <a:rPr lang="pl-PL" sz="2400" dirty="0">
                <a:solidFill>
                  <a:srgbClr val="444444"/>
                </a:solidFill>
                <a:latin typeface="Arial"/>
              </a:rPr>
              <a:t> </a:t>
            </a:r>
            <a:r>
              <a:rPr lang="pl-PL" sz="2400" dirty="0" err="1">
                <a:solidFill>
                  <a:srgbClr val="444444"/>
                </a:solidFill>
                <a:latin typeface="Arial"/>
              </a:rPr>
              <a:t>replicate</a:t>
            </a:r>
            <a:r>
              <a:rPr lang="pl-PL" sz="2400" dirty="0">
                <a:solidFill>
                  <a:srgbClr val="444444"/>
                </a:solidFill>
                <a:latin typeface="Arial"/>
              </a:rPr>
              <a:t> to </a:t>
            </a:r>
            <a:r>
              <a:rPr lang="pl-PL" sz="2400" dirty="0" err="1">
                <a:solidFill>
                  <a:srgbClr val="444444"/>
                </a:solidFill>
                <a:latin typeface="Arial"/>
              </a:rPr>
              <a:t>cloud</a:t>
            </a:r>
            <a:endParaRPr lang="pl-PL" sz="2400" dirty="0">
              <a:solidFill>
                <a:srgbClr val="444444"/>
              </a:solidFill>
              <a:latin typeface="Arial"/>
            </a:endParaRPr>
          </a:p>
          <a:p>
            <a:pPr lvl="0">
              <a:spcBef>
                <a:spcPts val="1800"/>
              </a:spcBef>
              <a:defRPr/>
            </a:pPr>
            <a:r>
              <a:rPr lang="pl-PL" sz="2400" dirty="0">
                <a:solidFill>
                  <a:srgbClr val="444444"/>
                </a:solidFill>
                <a:latin typeface="Arial"/>
              </a:rPr>
              <a:t>7 </a:t>
            </a:r>
            <a:r>
              <a:rPr lang="pl-PL" sz="2400" dirty="0" err="1">
                <a:solidFill>
                  <a:srgbClr val="444444"/>
                </a:solidFill>
                <a:latin typeface="Arial"/>
              </a:rPr>
              <a:t>days</a:t>
            </a:r>
            <a:r>
              <a:rPr lang="pl-PL" sz="2400" dirty="0">
                <a:solidFill>
                  <a:srgbClr val="444444"/>
                </a:solidFill>
                <a:latin typeface="Arial"/>
              </a:rPr>
              <a:t> / 14 / 30 </a:t>
            </a:r>
            <a:r>
              <a:rPr lang="pl-PL" sz="2400" dirty="0" err="1">
                <a:solidFill>
                  <a:srgbClr val="444444"/>
                </a:solidFill>
                <a:latin typeface="Arial"/>
              </a:rPr>
              <a:t>days</a:t>
            </a:r>
            <a:r>
              <a:rPr lang="pl-PL" sz="2400" dirty="0">
                <a:solidFill>
                  <a:srgbClr val="444444"/>
                </a:solidFill>
                <a:latin typeface="Arial"/>
              </a:rPr>
              <a:t> </a:t>
            </a:r>
            <a:r>
              <a:rPr lang="pl-PL" sz="2400" dirty="0" err="1">
                <a:solidFill>
                  <a:srgbClr val="444444"/>
                </a:solidFill>
                <a:latin typeface="Arial"/>
              </a:rPr>
              <a:t>local</a:t>
            </a:r>
            <a:r>
              <a:rPr lang="pl-PL" sz="2400" dirty="0">
                <a:solidFill>
                  <a:srgbClr val="444444"/>
                </a:solidFill>
                <a:latin typeface="Arial"/>
              </a:rPr>
              <a:t> </a:t>
            </a:r>
            <a:r>
              <a:rPr lang="pl-PL" sz="2400" dirty="0" err="1">
                <a:solidFill>
                  <a:srgbClr val="444444"/>
                </a:solidFill>
                <a:latin typeface="Arial"/>
              </a:rPr>
              <a:t>copy</a:t>
            </a:r>
            <a:endParaRPr lang="pl-PL" sz="2400" dirty="0">
              <a:solidFill>
                <a:srgbClr val="444444"/>
              </a:solidFill>
              <a:latin typeface="Arial"/>
            </a:endParaRPr>
          </a:p>
          <a:p>
            <a:pPr lvl="0">
              <a:spcBef>
                <a:spcPts val="1800"/>
              </a:spcBef>
              <a:defRPr/>
            </a:pPr>
            <a:r>
              <a:rPr lang="pl-PL" sz="2400" dirty="0" err="1">
                <a:solidFill>
                  <a:srgbClr val="444444"/>
                </a:solidFill>
                <a:latin typeface="Arial"/>
              </a:rPr>
              <a:t>Protects</a:t>
            </a:r>
            <a:r>
              <a:rPr lang="pl-PL" sz="2400" dirty="0">
                <a:solidFill>
                  <a:srgbClr val="444444"/>
                </a:solidFill>
                <a:latin typeface="Arial"/>
              </a:rPr>
              <a:t> </a:t>
            </a:r>
            <a:r>
              <a:rPr lang="pl-PL" sz="2400" dirty="0" err="1">
                <a:solidFill>
                  <a:srgbClr val="444444"/>
                </a:solidFill>
                <a:latin typeface="Arial"/>
              </a:rPr>
              <a:t>against</a:t>
            </a:r>
            <a:r>
              <a:rPr lang="pl-PL" sz="2400" dirty="0">
                <a:solidFill>
                  <a:srgbClr val="444444"/>
                </a:solidFill>
                <a:latin typeface="Arial"/>
              </a:rPr>
              <a:t> </a:t>
            </a:r>
            <a:r>
              <a:rPr lang="pl-PL" sz="2400" dirty="0" err="1">
                <a:solidFill>
                  <a:srgbClr val="444444"/>
                </a:solidFill>
                <a:latin typeface="Arial"/>
              </a:rPr>
              <a:t>issues</a:t>
            </a:r>
            <a:r>
              <a:rPr lang="pl-PL" sz="2400" dirty="0">
                <a:solidFill>
                  <a:srgbClr val="444444"/>
                </a:solidFill>
                <a:latin typeface="Arial"/>
              </a:rPr>
              <a:t> with </a:t>
            </a:r>
            <a:r>
              <a:rPr lang="pl-PL" sz="2400" dirty="0" err="1">
                <a:solidFill>
                  <a:srgbClr val="444444"/>
                </a:solidFill>
                <a:latin typeface="Arial"/>
              </a:rPr>
              <a:t>bandwidth</a:t>
            </a:r>
            <a:endParaRPr lang="pl-PL" sz="2400" dirty="0">
              <a:solidFill>
                <a:srgbClr val="444444"/>
              </a:solidFill>
              <a:latin typeface="Arial"/>
            </a:endParaRPr>
          </a:p>
        </p:txBody>
      </p:sp>
    </p:spTree>
    <p:extLst>
      <p:ext uri="{BB962C8B-B14F-4D97-AF65-F5344CB8AC3E}">
        <p14:creationId xmlns:p14="http://schemas.microsoft.com/office/powerpoint/2010/main" val="276086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Intelligent</a:t>
            </a:r>
            <a:r>
              <a:rPr lang="pl-PL" dirty="0"/>
              <a:t> </a:t>
            </a:r>
            <a:r>
              <a:rPr lang="pl-PL" dirty="0" err="1"/>
              <a:t>tiering</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pl-PL" sz="2400" dirty="0" err="1">
                <a:solidFill>
                  <a:srgbClr val="444444"/>
                </a:solidFill>
                <a:latin typeface="Arial"/>
              </a:rPr>
              <a:t>Normally</a:t>
            </a:r>
            <a:r>
              <a:rPr lang="pl-PL" sz="2400" dirty="0">
                <a:solidFill>
                  <a:srgbClr val="444444"/>
                </a:solidFill>
                <a:latin typeface="Arial"/>
              </a:rPr>
              <a:t> </a:t>
            </a:r>
            <a:r>
              <a:rPr lang="pl-PL" sz="2400" dirty="0" err="1">
                <a:solidFill>
                  <a:srgbClr val="444444"/>
                </a:solidFill>
                <a:latin typeface="Arial"/>
              </a:rPr>
              <a:t>backups</a:t>
            </a:r>
            <a:r>
              <a:rPr lang="pl-PL" sz="2400" dirty="0">
                <a:solidFill>
                  <a:srgbClr val="444444"/>
                </a:solidFill>
                <a:latin typeface="Arial"/>
              </a:rPr>
              <a:t> </a:t>
            </a:r>
            <a:r>
              <a:rPr lang="pl-PL" sz="2400" dirty="0" err="1">
                <a:solidFill>
                  <a:srgbClr val="444444"/>
                </a:solidFill>
                <a:latin typeface="Arial"/>
              </a:rPr>
              <a:t>are</a:t>
            </a:r>
            <a:r>
              <a:rPr lang="pl-PL" sz="2400" dirty="0">
                <a:solidFill>
                  <a:srgbClr val="444444"/>
                </a:solidFill>
                <a:latin typeface="Arial"/>
              </a:rPr>
              <a:t> </a:t>
            </a:r>
            <a:r>
              <a:rPr lang="pl-PL" sz="2400" dirty="0" err="1">
                <a:solidFill>
                  <a:srgbClr val="444444"/>
                </a:solidFill>
                <a:latin typeface="Arial"/>
              </a:rPr>
              <a:t>kept</a:t>
            </a:r>
            <a:r>
              <a:rPr lang="pl-PL" sz="2400" dirty="0">
                <a:solidFill>
                  <a:srgbClr val="444444"/>
                </a:solidFill>
                <a:latin typeface="Arial"/>
              </a:rPr>
              <a:t> on S3 in AWS</a:t>
            </a:r>
          </a:p>
          <a:p>
            <a:pPr lvl="0">
              <a:spcBef>
                <a:spcPts val="1800"/>
              </a:spcBef>
              <a:defRPr/>
            </a:pPr>
            <a:r>
              <a:rPr lang="pl-PL" sz="2400" dirty="0">
                <a:solidFill>
                  <a:srgbClr val="444444"/>
                </a:solidFill>
                <a:latin typeface="Arial"/>
              </a:rPr>
              <a:t>APEX Backup Services </a:t>
            </a:r>
            <a:r>
              <a:rPr lang="pl-PL" sz="2400" dirty="0" err="1">
                <a:solidFill>
                  <a:srgbClr val="444444"/>
                </a:solidFill>
                <a:latin typeface="Arial"/>
              </a:rPr>
              <a:t>can</a:t>
            </a:r>
            <a:r>
              <a:rPr lang="pl-PL" sz="2400" dirty="0">
                <a:solidFill>
                  <a:srgbClr val="444444"/>
                </a:solidFill>
                <a:latin typeface="Arial"/>
              </a:rPr>
              <a:t> </a:t>
            </a:r>
            <a:r>
              <a:rPr lang="pl-PL" sz="2400" dirty="0" err="1">
                <a:solidFill>
                  <a:srgbClr val="444444"/>
                </a:solidFill>
                <a:latin typeface="Arial"/>
              </a:rPr>
              <a:t>move</a:t>
            </a:r>
            <a:r>
              <a:rPr lang="pl-PL" sz="2400" dirty="0">
                <a:solidFill>
                  <a:srgbClr val="444444"/>
                </a:solidFill>
                <a:latin typeface="Arial"/>
              </a:rPr>
              <a:t> </a:t>
            </a:r>
            <a:r>
              <a:rPr lang="pl-PL" sz="2400" dirty="0" err="1">
                <a:solidFill>
                  <a:srgbClr val="444444"/>
                </a:solidFill>
                <a:latin typeface="Arial"/>
              </a:rPr>
              <a:t>tham</a:t>
            </a:r>
            <a:r>
              <a:rPr lang="pl-PL" sz="2400" dirty="0">
                <a:solidFill>
                  <a:srgbClr val="444444"/>
                </a:solidFill>
                <a:latin typeface="Arial"/>
              </a:rPr>
              <a:t> to Glacier</a:t>
            </a:r>
          </a:p>
          <a:p>
            <a:pPr lvl="0">
              <a:spcBef>
                <a:spcPts val="1800"/>
              </a:spcBef>
              <a:defRPr/>
            </a:pPr>
            <a:r>
              <a:rPr lang="pl-PL" sz="2400" dirty="0" err="1">
                <a:solidFill>
                  <a:srgbClr val="444444"/>
                </a:solidFill>
                <a:latin typeface="Arial"/>
              </a:rPr>
              <a:t>There</a:t>
            </a:r>
            <a:r>
              <a:rPr lang="pl-PL" sz="2400" dirty="0">
                <a:solidFill>
                  <a:srgbClr val="444444"/>
                </a:solidFill>
                <a:latin typeface="Arial"/>
              </a:rPr>
              <a:t> </a:t>
            </a:r>
            <a:r>
              <a:rPr lang="pl-PL" sz="2400" dirty="0" err="1">
                <a:solidFill>
                  <a:srgbClr val="444444"/>
                </a:solidFill>
                <a:latin typeface="Arial"/>
              </a:rPr>
              <a:t>is</a:t>
            </a:r>
            <a:r>
              <a:rPr lang="pl-PL" sz="2400" dirty="0">
                <a:solidFill>
                  <a:srgbClr val="444444"/>
                </a:solidFill>
                <a:latin typeface="Arial"/>
              </a:rPr>
              <a:t> </a:t>
            </a:r>
            <a:r>
              <a:rPr lang="pl-PL" sz="2400" dirty="0" err="1">
                <a:solidFill>
                  <a:srgbClr val="444444"/>
                </a:solidFill>
                <a:latin typeface="Arial"/>
              </a:rPr>
              <a:t>cost</a:t>
            </a:r>
            <a:r>
              <a:rPr lang="pl-PL" sz="2400" dirty="0">
                <a:solidFill>
                  <a:srgbClr val="444444"/>
                </a:solidFill>
                <a:latin typeface="Arial"/>
              </a:rPr>
              <a:t> </a:t>
            </a:r>
            <a:r>
              <a:rPr lang="pl-PL" sz="2400" dirty="0" err="1">
                <a:solidFill>
                  <a:srgbClr val="444444"/>
                </a:solidFill>
                <a:latin typeface="Arial"/>
              </a:rPr>
              <a:t>reduction</a:t>
            </a:r>
            <a:r>
              <a:rPr lang="pl-PL" sz="2400" dirty="0">
                <a:solidFill>
                  <a:srgbClr val="444444"/>
                </a:solidFill>
                <a:latin typeface="Arial"/>
              </a:rPr>
              <a:t> in </a:t>
            </a:r>
            <a:r>
              <a:rPr lang="pl-PL" sz="2400" dirty="0" err="1">
                <a:solidFill>
                  <a:srgbClr val="444444"/>
                </a:solidFill>
                <a:latin typeface="Arial"/>
              </a:rPr>
              <a:t>licensing</a:t>
            </a:r>
            <a:endParaRPr lang="pl-PL" sz="2400" dirty="0">
              <a:solidFill>
                <a:srgbClr val="444444"/>
              </a:solidFill>
              <a:latin typeface="Arial"/>
            </a:endParaRPr>
          </a:p>
          <a:p>
            <a:pPr lvl="0">
              <a:spcBef>
                <a:spcPts val="1800"/>
              </a:spcBef>
              <a:defRPr/>
            </a:pPr>
            <a:r>
              <a:rPr lang="pl-PL" sz="2400" dirty="0">
                <a:solidFill>
                  <a:srgbClr val="444444"/>
                </a:solidFill>
                <a:latin typeface="Arial"/>
              </a:rPr>
              <a:t>It </a:t>
            </a:r>
            <a:r>
              <a:rPr lang="pl-PL" sz="2400" dirty="0" err="1">
                <a:solidFill>
                  <a:srgbClr val="444444"/>
                </a:solidFill>
                <a:latin typeface="Arial"/>
              </a:rPr>
              <a:t>is</a:t>
            </a:r>
            <a:r>
              <a:rPr lang="pl-PL" sz="2400" dirty="0">
                <a:solidFill>
                  <a:srgbClr val="444444"/>
                </a:solidFill>
                <a:latin typeface="Arial"/>
              </a:rPr>
              <a:t> </a:t>
            </a:r>
            <a:r>
              <a:rPr lang="pl-PL" sz="2400" dirty="0" err="1">
                <a:solidFill>
                  <a:srgbClr val="444444"/>
                </a:solidFill>
                <a:latin typeface="Arial"/>
              </a:rPr>
              <a:t>possible</a:t>
            </a:r>
            <a:r>
              <a:rPr lang="pl-PL" sz="2400" dirty="0">
                <a:solidFill>
                  <a:srgbClr val="444444"/>
                </a:solidFill>
                <a:latin typeface="Arial"/>
              </a:rPr>
              <a:t> </a:t>
            </a:r>
            <a:r>
              <a:rPr lang="pl-PL" sz="2400" dirty="0" err="1">
                <a:solidFill>
                  <a:srgbClr val="444444"/>
                </a:solidFill>
                <a:latin typeface="Arial"/>
              </a:rPr>
              <a:t>here</a:t>
            </a:r>
            <a:r>
              <a:rPr lang="pl-PL" sz="2400" dirty="0">
                <a:solidFill>
                  <a:srgbClr val="444444"/>
                </a:solidFill>
                <a:latin typeface="Arial"/>
              </a:rPr>
              <a:t> to </a:t>
            </a:r>
            <a:r>
              <a:rPr lang="pl-PL" sz="2400" dirty="0" err="1">
                <a:solidFill>
                  <a:srgbClr val="444444"/>
                </a:solidFill>
                <a:latin typeface="Arial"/>
              </a:rPr>
              <a:t>reduce</a:t>
            </a:r>
            <a:r>
              <a:rPr lang="pl-PL" sz="2400" dirty="0">
                <a:solidFill>
                  <a:srgbClr val="444444"/>
                </a:solidFill>
                <a:latin typeface="Arial"/>
              </a:rPr>
              <a:t> </a:t>
            </a:r>
            <a:r>
              <a:rPr lang="pl-PL" sz="2400" dirty="0" err="1">
                <a:solidFill>
                  <a:srgbClr val="444444"/>
                </a:solidFill>
                <a:latin typeface="Arial"/>
              </a:rPr>
              <a:t>cost</a:t>
            </a:r>
            <a:r>
              <a:rPr lang="pl-PL" sz="2400" dirty="0">
                <a:solidFill>
                  <a:srgbClr val="444444"/>
                </a:solidFill>
                <a:latin typeface="Arial"/>
              </a:rPr>
              <a:t> </a:t>
            </a:r>
            <a:r>
              <a:rPr lang="pl-PL" sz="2400" dirty="0" err="1">
                <a:solidFill>
                  <a:srgbClr val="444444"/>
                </a:solidFill>
                <a:latin typeface="Arial"/>
              </a:rPr>
              <a:t>here</a:t>
            </a:r>
            <a:r>
              <a:rPr lang="pl-PL" sz="2400" dirty="0">
                <a:solidFill>
                  <a:srgbClr val="444444"/>
                </a:solidFill>
                <a:latin typeface="Arial"/>
              </a:rPr>
              <a:t> </a:t>
            </a:r>
            <a:r>
              <a:rPr lang="pl-PL" sz="2400" dirty="0" err="1">
                <a:solidFill>
                  <a:srgbClr val="444444"/>
                </a:solidFill>
                <a:latin typeface="Arial"/>
              </a:rPr>
              <a:t>because</a:t>
            </a:r>
            <a:r>
              <a:rPr lang="pl-PL" sz="2400" dirty="0">
                <a:solidFill>
                  <a:srgbClr val="444444"/>
                </a:solidFill>
                <a:latin typeface="Arial"/>
              </a:rPr>
              <a:t> </a:t>
            </a:r>
            <a:r>
              <a:rPr lang="pl-PL" sz="2400" dirty="0" err="1">
                <a:solidFill>
                  <a:srgbClr val="444444"/>
                </a:solidFill>
                <a:latin typeface="Arial"/>
              </a:rPr>
              <a:t>it</a:t>
            </a:r>
            <a:r>
              <a:rPr lang="pl-PL" sz="2400" dirty="0">
                <a:solidFill>
                  <a:srgbClr val="444444"/>
                </a:solidFill>
                <a:latin typeface="Arial"/>
              </a:rPr>
              <a:t> </a:t>
            </a:r>
            <a:r>
              <a:rPr lang="pl-PL" sz="2400" dirty="0" err="1">
                <a:solidFill>
                  <a:srgbClr val="444444"/>
                </a:solidFill>
                <a:latin typeface="Arial"/>
              </a:rPr>
              <a:t>licensed</a:t>
            </a:r>
            <a:r>
              <a:rPr lang="pl-PL" sz="2400" dirty="0">
                <a:solidFill>
                  <a:srgbClr val="444444"/>
                </a:solidFill>
                <a:latin typeface="Arial"/>
              </a:rPr>
              <a:t> by </a:t>
            </a:r>
            <a:r>
              <a:rPr lang="pl-PL" sz="2400" dirty="0" err="1">
                <a:solidFill>
                  <a:srgbClr val="444444"/>
                </a:solidFill>
                <a:latin typeface="Arial"/>
              </a:rPr>
              <a:t>backend</a:t>
            </a:r>
            <a:endParaRPr lang="pl-PL" sz="2400" dirty="0">
              <a:solidFill>
                <a:srgbClr val="444444"/>
              </a:solidFill>
              <a:latin typeface="Arial"/>
            </a:endParaRPr>
          </a:p>
          <a:p>
            <a:pPr lvl="0">
              <a:spcBef>
                <a:spcPts val="1800"/>
              </a:spcBef>
              <a:defRPr/>
            </a:pPr>
            <a:r>
              <a:rPr lang="pl-PL" sz="2400" dirty="0">
                <a:solidFill>
                  <a:srgbClr val="444444"/>
                </a:solidFill>
                <a:latin typeface="Arial"/>
              </a:rPr>
              <a:t>SaaS </a:t>
            </a:r>
            <a:r>
              <a:rPr lang="pl-PL" sz="2400" dirty="0" err="1">
                <a:solidFill>
                  <a:srgbClr val="444444"/>
                </a:solidFill>
                <a:latin typeface="Arial"/>
              </a:rPr>
              <a:t>is</a:t>
            </a:r>
            <a:r>
              <a:rPr lang="pl-PL" sz="2400" dirty="0">
                <a:solidFill>
                  <a:srgbClr val="444444"/>
                </a:solidFill>
                <a:latin typeface="Arial"/>
              </a:rPr>
              <a:t> </a:t>
            </a:r>
            <a:r>
              <a:rPr lang="pl-PL" sz="2400" dirty="0" err="1">
                <a:solidFill>
                  <a:srgbClr val="444444"/>
                </a:solidFill>
                <a:latin typeface="Arial"/>
              </a:rPr>
              <a:t>licensed</a:t>
            </a:r>
            <a:r>
              <a:rPr lang="pl-PL" sz="2400" dirty="0">
                <a:solidFill>
                  <a:srgbClr val="444444"/>
                </a:solidFill>
                <a:latin typeface="Arial"/>
              </a:rPr>
              <a:t> per </a:t>
            </a:r>
            <a:r>
              <a:rPr lang="pl-PL" sz="2400" dirty="0" err="1">
                <a:solidFill>
                  <a:srgbClr val="444444"/>
                </a:solidFill>
                <a:latin typeface="Arial"/>
              </a:rPr>
              <a:t>user</a:t>
            </a:r>
            <a:endParaRPr lang="pl-PL" sz="2400" dirty="0">
              <a:solidFill>
                <a:srgbClr val="444444"/>
              </a:solidFill>
              <a:latin typeface="Arial"/>
            </a:endParaRPr>
          </a:p>
          <a:p>
            <a:pPr marL="0" lvl="0" indent="0">
              <a:spcBef>
                <a:spcPts val="1800"/>
              </a:spcBef>
              <a:buNone/>
              <a:defRPr/>
            </a:pPr>
            <a:endParaRPr lang="pl-PL" sz="2400" dirty="0">
              <a:solidFill>
                <a:srgbClr val="444444"/>
              </a:solidFill>
              <a:latin typeface="Arial"/>
            </a:endParaRPr>
          </a:p>
          <a:p>
            <a:pPr lvl="0">
              <a:spcBef>
                <a:spcPts val="1800"/>
              </a:spcBef>
              <a:defRPr/>
            </a:pPr>
            <a:endParaRPr lang="pl-PL" sz="2400" dirty="0">
              <a:solidFill>
                <a:srgbClr val="444444"/>
              </a:solidFill>
              <a:latin typeface="Arial"/>
            </a:endParaRPr>
          </a:p>
        </p:txBody>
      </p:sp>
    </p:spTree>
    <p:extLst>
      <p:ext uri="{BB962C8B-B14F-4D97-AF65-F5344CB8AC3E}">
        <p14:creationId xmlns:p14="http://schemas.microsoft.com/office/powerpoint/2010/main" val="67857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De-</a:t>
            </a:r>
            <a:r>
              <a:rPr lang="pl-PL" dirty="0" err="1"/>
              <a:t>duplicated</a:t>
            </a:r>
            <a:r>
              <a:rPr lang="pl-PL" dirty="0"/>
              <a:t> data</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License per real usage of backend</a:t>
            </a:r>
          </a:p>
          <a:p>
            <a:pPr lvl="0">
              <a:spcBef>
                <a:spcPts val="1800"/>
              </a:spcBef>
              <a:defRPr/>
            </a:pPr>
            <a:r>
              <a:rPr lang="en-US" sz="2400" dirty="0">
                <a:solidFill>
                  <a:srgbClr val="444444"/>
                </a:solidFill>
                <a:latin typeface="Arial"/>
              </a:rPr>
              <a:t>Data are de-duplicated on source</a:t>
            </a:r>
          </a:p>
          <a:p>
            <a:pPr lvl="0">
              <a:spcBef>
                <a:spcPts val="1800"/>
              </a:spcBef>
              <a:defRPr/>
            </a:pPr>
            <a:r>
              <a:rPr lang="en-US" sz="2400" dirty="0">
                <a:solidFill>
                  <a:srgbClr val="444444"/>
                </a:solidFill>
                <a:latin typeface="Arial"/>
              </a:rPr>
              <a:t>Of course, on backed there are kept de-duplicated data</a:t>
            </a:r>
          </a:p>
          <a:p>
            <a:pPr lvl="0">
              <a:spcBef>
                <a:spcPts val="1800"/>
              </a:spcBef>
              <a:defRPr/>
            </a:pPr>
            <a:r>
              <a:rPr lang="en-US" sz="2400" dirty="0">
                <a:solidFill>
                  <a:srgbClr val="444444"/>
                </a:solidFill>
                <a:latin typeface="Arial"/>
              </a:rPr>
              <a:t>Only data changed since last backup are sent to APEX </a:t>
            </a:r>
            <a:r>
              <a:rPr lang="en-US" sz="2400" dirty="0" err="1">
                <a:solidFill>
                  <a:srgbClr val="444444"/>
                </a:solidFill>
                <a:latin typeface="Arial"/>
              </a:rPr>
              <a:t>Baclup</a:t>
            </a:r>
            <a:r>
              <a:rPr lang="en-US" sz="2400" dirty="0">
                <a:solidFill>
                  <a:srgbClr val="444444"/>
                </a:solidFill>
                <a:latin typeface="Arial"/>
              </a:rPr>
              <a:t> Services and put on storage</a:t>
            </a:r>
          </a:p>
        </p:txBody>
      </p:sp>
    </p:spTree>
    <p:extLst>
      <p:ext uri="{BB962C8B-B14F-4D97-AF65-F5344CB8AC3E}">
        <p14:creationId xmlns:p14="http://schemas.microsoft.com/office/powerpoint/2010/main" val="39237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What</a:t>
            </a:r>
            <a:r>
              <a:rPr lang="pl-PL" dirty="0"/>
              <a:t> do we </a:t>
            </a:r>
            <a:r>
              <a:rPr lang="pl-PL" dirty="0" err="1"/>
              <a:t>get</a:t>
            </a:r>
            <a:r>
              <a:rPr lang="pl-PL" dirty="0"/>
              <a:t> with </a:t>
            </a:r>
            <a:r>
              <a:rPr lang="pl-PL" dirty="0" err="1"/>
              <a:t>source</a:t>
            </a:r>
            <a:r>
              <a:rPr lang="pl-PL" dirty="0"/>
              <a:t> de-</a:t>
            </a:r>
            <a:r>
              <a:rPr lang="pl-PL" dirty="0" err="1"/>
              <a:t>duplication</a:t>
            </a:r>
            <a:r>
              <a:rPr lang="pl-PL" dirty="0"/>
              <a:t>?</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pl-PL" sz="2400" dirty="0">
                <a:solidFill>
                  <a:srgbClr val="444444"/>
                </a:solidFill>
                <a:latin typeface="Arial"/>
              </a:rPr>
              <a:t>Small </a:t>
            </a:r>
            <a:r>
              <a:rPr lang="pl-PL" sz="2400" dirty="0" err="1">
                <a:solidFill>
                  <a:srgbClr val="444444"/>
                </a:solidFill>
                <a:latin typeface="Arial"/>
              </a:rPr>
              <a:t>cost</a:t>
            </a:r>
            <a:endParaRPr lang="pl-PL" sz="2400" dirty="0">
              <a:solidFill>
                <a:srgbClr val="444444"/>
              </a:solidFill>
              <a:latin typeface="Arial"/>
            </a:endParaRPr>
          </a:p>
          <a:p>
            <a:pPr>
              <a:spcBef>
                <a:spcPts val="1800"/>
              </a:spcBef>
              <a:defRPr/>
            </a:pPr>
            <a:r>
              <a:rPr lang="pl-PL" sz="2400" dirty="0">
                <a:solidFill>
                  <a:srgbClr val="444444"/>
                </a:solidFill>
                <a:latin typeface="Arial"/>
              </a:rPr>
              <a:t>Small </a:t>
            </a:r>
            <a:r>
              <a:rPr lang="pl-PL" sz="2400" dirty="0" err="1">
                <a:solidFill>
                  <a:srgbClr val="444444"/>
                </a:solidFill>
                <a:latin typeface="Arial"/>
              </a:rPr>
              <a:t>bandwidth</a:t>
            </a:r>
            <a:endParaRPr lang="pl-PL" sz="2400" dirty="0">
              <a:solidFill>
                <a:srgbClr val="444444"/>
              </a:solidFill>
              <a:latin typeface="Arial"/>
            </a:endParaRPr>
          </a:p>
          <a:p>
            <a:pPr>
              <a:spcBef>
                <a:spcPts val="1800"/>
              </a:spcBef>
              <a:defRPr/>
            </a:pPr>
            <a:r>
              <a:rPr lang="pl-PL" sz="2400" dirty="0" err="1">
                <a:solidFill>
                  <a:srgbClr val="444444"/>
                </a:solidFill>
                <a:latin typeface="Arial"/>
              </a:rPr>
              <a:t>Speed</a:t>
            </a:r>
            <a:endParaRPr lang="pl-PL" sz="2400" dirty="0">
              <a:solidFill>
                <a:srgbClr val="444444"/>
              </a:solidFill>
              <a:latin typeface="Arial"/>
            </a:endParaRPr>
          </a:p>
        </p:txBody>
      </p:sp>
    </p:spTree>
    <p:extLst>
      <p:ext uri="{BB962C8B-B14F-4D97-AF65-F5344CB8AC3E}">
        <p14:creationId xmlns:p14="http://schemas.microsoft.com/office/powerpoint/2010/main" val="310307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Value of APEX Backup Services for </a:t>
            </a:r>
            <a:r>
              <a:rPr lang="pl-PL" dirty="0" err="1"/>
              <a:t>Hybrid</a:t>
            </a:r>
            <a:r>
              <a:rPr lang="pl-PL" dirty="0"/>
              <a:t> </a:t>
            </a:r>
            <a:r>
              <a:rPr lang="pl-PL" dirty="0" err="1"/>
              <a:t>Workloads</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pl-PL" sz="2400" dirty="0">
                <a:solidFill>
                  <a:srgbClr val="444444"/>
                </a:solidFill>
                <a:latin typeface="Arial"/>
              </a:rPr>
              <a:t>D</a:t>
            </a:r>
            <a:r>
              <a:rPr lang="en-US" sz="2400" dirty="0" err="1">
                <a:solidFill>
                  <a:srgbClr val="444444"/>
                </a:solidFill>
                <a:latin typeface="Arial"/>
              </a:rPr>
              <a:t>isaster</a:t>
            </a:r>
            <a:r>
              <a:rPr lang="en-US" sz="2400" dirty="0">
                <a:solidFill>
                  <a:srgbClr val="444444"/>
                </a:solidFill>
                <a:latin typeface="Arial"/>
              </a:rPr>
              <a:t> recovery</a:t>
            </a:r>
            <a:endParaRPr lang="pl-PL" sz="2400" dirty="0">
              <a:solidFill>
                <a:srgbClr val="444444"/>
              </a:solidFill>
              <a:latin typeface="Arial"/>
            </a:endParaRPr>
          </a:p>
          <a:p>
            <a:pPr>
              <a:spcBef>
                <a:spcPts val="1800"/>
              </a:spcBef>
              <a:defRPr/>
            </a:pPr>
            <a:r>
              <a:rPr lang="pl-PL" sz="2400" dirty="0">
                <a:solidFill>
                  <a:srgbClr val="444444"/>
                </a:solidFill>
                <a:latin typeface="Arial"/>
              </a:rPr>
              <a:t>L</a:t>
            </a:r>
            <a:r>
              <a:rPr lang="en-US" sz="2400" dirty="0" err="1">
                <a:solidFill>
                  <a:srgbClr val="444444"/>
                </a:solidFill>
                <a:latin typeface="Arial"/>
              </a:rPr>
              <a:t>ong</a:t>
            </a:r>
            <a:r>
              <a:rPr lang="en-US" sz="2400" dirty="0">
                <a:solidFill>
                  <a:srgbClr val="444444"/>
                </a:solidFill>
                <a:latin typeface="Arial"/>
              </a:rPr>
              <a:t>-term retention</a:t>
            </a:r>
            <a:endParaRPr lang="pl-PL" sz="2400" dirty="0">
              <a:solidFill>
                <a:srgbClr val="444444"/>
              </a:solidFill>
              <a:latin typeface="Arial"/>
            </a:endParaRPr>
          </a:p>
          <a:p>
            <a:pPr>
              <a:spcBef>
                <a:spcPts val="1800"/>
              </a:spcBef>
              <a:defRPr/>
            </a:pPr>
            <a:r>
              <a:rPr lang="pl-PL" sz="2400" dirty="0">
                <a:solidFill>
                  <a:srgbClr val="444444"/>
                </a:solidFill>
                <a:latin typeface="Arial"/>
              </a:rPr>
              <a:t>S</a:t>
            </a:r>
            <a:r>
              <a:rPr lang="en-US" sz="2400" dirty="0" err="1">
                <a:solidFill>
                  <a:srgbClr val="444444"/>
                </a:solidFill>
                <a:latin typeface="Arial"/>
              </a:rPr>
              <a:t>torage</a:t>
            </a:r>
            <a:r>
              <a:rPr lang="en-US" sz="2400" dirty="0">
                <a:solidFill>
                  <a:srgbClr val="444444"/>
                </a:solidFill>
                <a:latin typeface="Arial"/>
              </a:rPr>
              <a:t> insights </a:t>
            </a:r>
            <a:endParaRPr lang="pl-PL" sz="2400" dirty="0">
              <a:solidFill>
                <a:srgbClr val="444444"/>
              </a:solidFill>
              <a:latin typeface="Arial"/>
            </a:endParaRPr>
          </a:p>
          <a:p>
            <a:pPr>
              <a:spcBef>
                <a:spcPts val="1800"/>
              </a:spcBef>
              <a:defRPr/>
            </a:pPr>
            <a:r>
              <a:rPr lang="pl-PL" sz="2400" dirty="0">
                <a:solidFill>
                  <a:srgbClr val="444444"/>
                </a:solidFill>
                <a:latin typeface="Arial"/>
              </a:rPr>
              <a:t>R</a:t>
            </a:r>
            <a:r>
              <a:rPr lang="en-US" sz="2400" dirty="0" err="1">
                <a:solidFill>
                  <a:srgbClr val="444444"/>
                </a:solidFill>
                <a:latin typeface="Arial"/>
              </a:rPr>
              <a:t>eporting</a:t>
            </a:r>
            <a:endParaRPr lang="pl-PL" sz="2400" dirty="0">
              <a:solidFill>
                <a:srgbClr val="444444"/>
              </a:solidFill>
              <a:latin typeface="Arial"/>
            </a:endParaRPr>
          </a:p>
        </p:txBody>
      </p:sp>
    </p:spTree>
    <p:extLst>
      <p:ext uri="{BB962C8B-B14F-4D97-AF65-F5344CB8AC3E}">
        <p14:creationId xmlns:p14="http://schemas.microsoft.com/office/powerpoint/2010/main" val="21819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AF8340-83E4-9C2E-F6B5-930342D31B99}"/>
              </a:ext>
            </a:extLst>
          </p:cNvPr>
          <p:cNvPicPr>
            <a:picLocks noChangeAspect="1"/>
          </p:cNvPicPr>
          <p:nvPr/>
        </p:nvPicPr>
        <p:blipFill>
          <a:blip r:embed="rId2"/>
          <a:stretch>
            <a:fillRect/>
          </a:stretch>
        </p:blipFill>
        <p:spPr>
          <a:xfrm>
            <a:off x="6487" y="0"/>
            <a:ext cx="9131026" cy="5143500"/>
          </a:xfrm>
          <a:prstGeom prst="rect">
            <a:avLst/>
          </a:prstGeom>
        </p:spPr>
      </p:pic>
    </p:spTree>
    <p:extLst>
      <p:ext uri="{BB962C8B-B14F-4D97-AF65-F5344CB8AC3E}">
        <p14:creationId xmlns:p14="http://schemas.microsoft.com/office/powerpoint/2010/main" val="322265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Why</a:t>
            </a:r>
            <a:r>
              <a:rPr lang="pl-PL" dirty="0"/>
              <a:t> APEX Backup Services?</a:t>
            </a:r>
            <a:endParaRPr lang="en-US" dirty="0"/>
          </a:p>
        </p:txBody>
      </p:sp>
      <p:pic>
        <p:nvPicPr>
          <p:cNvPr id="3" name="Picture 2">
            <a:extLst>
              <a:ext uri="{FF2B5EF4-FFF2-40B4-BE49-F238E27FC236}">
                <a16:creationId xmlns:a16="http://schemas.microsoft.com/office/drawing/2014/main" id="{4F047D22-13AC-4FD8-9CF7-A50B77F6F1E6}"/>
              </a:ext>
            </a:extLst>
          </p:cNvPr>
          <p:cNvPicPr>
            <a:picLocks noChangeAspect="1"/>
          </p:cNvPicPr>
          <p:nvPr/>
        </p:nvPicPr>
        <p:blipFill>
          <a:blip r:embed="rId2"/>
          <a:stretch>
            <a:fillRect/>
          </a:stretch>
        </p:blipFill>
        <p:spPr>
          <a:xfrm>
            <a:off x="179512" y="771550"/>
            <a:ext cx="8172400" cy="3769905"/>
          </a:xfrm>
          <a:prstGeom prst="rect">
            <a:avLst/>
          </a:prstGeom>
        </p:spPr>
      </p:pic>
    </p:spTree>
    <p:extLst>
      <p:ext uri="{BB962C8B-B14F-4D97-AF65-F5344CB8AC3E}">
        <p14:creationId xmlns:p14="http://schemas.microsoft.com/office/powerpoint/2010/main" val="63951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BDE10C-231E-404B-80F7-D629286D6A1E}"/>
              </a:ext>
            </a:extLst>
          </p:cNvPr>
          <p:cNvPicPr>
            <a:picLocks noChangeAspect="1"/>
          </p:cNvPicPr>
          <p:nvPr/>
        </p:nvPicPr>
        <p:blipFill>
          <a:blip r:embed="rId2"/>
          <a:stretch>
            <a:fillRect/>
          </a:stretch>
        </p:blipFill>
        <p:spPr>
          <a:xfrm>
            <a:off x="107504" y="83376"/>
            <a:ext cx="8642507" cy="4976748"/>
          </a:xfrm>
          <a:prstGeom prst="rect">
            <a:avLst/>
          </a:prstGeom>
        </p:spPr>
      </p:pic>
    </p:spTree>
    <p:extLst>
      <p:ext uri="{BB962C8B-B14F-4D97-AF65-F5344CB8AC3E}">
        <p14:creationId xmlns:p14="http://schemas.microsoft.com/office/powerpoint/2010/main" val="249736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FF727-F245-4A51-B140-98FF6B6D1E0B}"/>
              </a:ext>
            </a:extLst>
          </p:cNvPr>
          <p:cNvPicPr>
            <a:picLocks noChangeAspect="1"/>
          </p:cNvPicPr>
          <p:nvPr/>
        </p:nvPicPr>
        <p:blipFill>
          <a:blip r:embed="rId2"/>
          <a:stretch>
            <a:fillRect/>
          </a:stretch>
        </p:blipFill>
        <p:spPr>
          <a:xfrm>
            <a:off x="35496" y="195486"/>
            <a:ext cx="9073008" cy="4606702"/>
          </a:xfrm>
          <a:prstGeom prst="rect">
            <a:avLst/>
          </a:prstGeom>
        </p:spPr>
      </p:pic>
    </p:spTree>
    <p:extLst>
      <p:ext uri="{BB962C8B-B14F-4D97-AF65-F5344CB8AC3E}">
        <p14:creationId xmlns:p14="http://schemas.microsoft.com/office/powerpoint/2010/main" val="392456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err="1"/>
              <a:t>Why</a:t>
            </a:r>
            <a:r>
              <a:rPr lang="pl-PL" dirty="0"/>
              <a:t> APEX Backup Services?</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pl-PL" sz="2400" dirty="0" err="1">
                <a:solidFill>
                  <a:srgbClr val="444444"/>
                </a:solidFill>
                <a:latin typeface="Arial"/>
              </a:rPr>
              <a:t>Over</a:t>
            </a:r>
            <a:r>
              <a:rPr lang="pl-PL" sz="2400" dirty="0">
                <a:solidFill>
                  <a:srgbClr val="444444"/>
                </a:solidFill>
                <a:latin typeface="Arial"/>
              </a:rPr>
              <a:t> 4000 </a:t>
            </a:r>
            <a:r>
              <a:rPr lang="pl-PL" sz="2400" dirty="0" err="1">
                <a:solidFill>
                  <a:srgbClr val="444444"/>
                </a:solidFill>
                <a:latin typeface="Arial"/>
              </a:rPr>
              <a:t>customers</a:t>
            </a:r>
            <a:endParaRPr lang="pl-PL" sz="2400" dirty="0">
              <a:solidFill>
                <a:srgbClr val="444444"/>
              </a:solidFill>
              <a:latin typeface="Arial"/>
            </a:endParaRPr>
          </a:p>
          <a:p>
            <a:pPr>
              <a:spcBef>
                <a:spcPts val="1800"/>
              </a:spcBef>
              <a:defRPr/>
            </a:pPr>
            <a:r>
              <a:rPr lang="pl-PL" sz="2400" dirty="0" err="1">
                <a:solidFill>
                  <a:srgbClr val="444444"/>
                </a:solidFill>
                <a:latin typeface="Arial"/>
              </a:rPr>
              <a:t>Over</a:t>
            </a:r>
            <a:r>
              <a:rPr lang="pl-PL" sz="2400" dirty="0">
                <a:solidFill>
                  <a:srgbClr val="444444"/>
                </a:solidFill>
                <a:latin typeface="Arial"/>
              </a:rPr>
              <a:t> 200PT of backup data</a:t>
            </a:r>
          </a:p>
          <a:p>
            <a:pPr>
              <a:spcBef>
                <a:spcPts val="1800"/>
              </a:spcBef>
              <a:defRPr/>
            </a:pPr>
            <a:endParaRPr lang="pl-PL" sz="2400" dirty="0">
              <a:solidFill>
                <a:srgbClr val="444444"/>
              </a:solidFill>
              <a:latin typeface="Arial"/>
            </a:endParaRPr>
          </a:p>
        </p:txBody>
      </p:sp>
    </p:spTree>
    <p:extLst>
      <p:ext uri="{BB962C8B-B14F-4D97-AF65-F5344CB8AC3E}">
        <p14:creationId xmlns:p14="http://schemas.microsoft.com/office/powerpoint/2010/main" val="50596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Certifications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defRPr/>
            </a:pPr>
            <a:r>
              <a:rPr lang="en-US" sz="2400" dirty="0">
                <a:solidFill>
                  <a:srgbClr val="444444"/>
                </a:solidFill>
                <a:latin typeface="Arial"/>
              </a:rPr>
              <a:t>FedRAMP</a:t>
            </a:r>
          </a:p>
          <a:p>
            <a:pPr>
              <a:spcBef>
                <a:spcPts val="1800"/>
              </a:spcBef>
              <a:defRPr/>
            </a:pPr>
            <a:r>
              <a:rPr lang="en-US" sz="2400" dirty="0">
                <a:solidFill>
                  <a:srgbClr val="444444"/>
                </a:solidFill>
                <a:latin typeface="Arial"/>
              </a:rPr>
              <a:t>FIPS</a:t>
            </a:r>
          </a:p>
          <a:p>
            <a:pPr>
              <a:spcBef>
                <a:spcPts val="1800"/>
              </a:spcBef>
              <a:defRPr/>
            </a:pPr>
            <a:r>
              <a:rPr lang="en-US" sz="2400" dirty="0">
                <a:solidFill>
                  <a:srgbClr val="444444"/>
                </a:solidFill>
                <a:latin typeface="Arial"/>
              </a:rPr>
              <a:t>HIPAA</a:t>
            </a:r>
          </a:p>
          <a:p>
            <a:pPr>
              <a:spcBef>
                <a:spcPts val="1800"/>
              </a:spcBef>
              <a:defRPr/>
            </a:pPr>
            <a:r>
              <a:rPr lang="en-US" sz="2400" dirty="0">
                <a:solidFill>
                  <a:srgbClr val="444444"/>
                </a:solidFill>
                <a:latin typeface="Arial"/>
              </a:rPr>
              <a:t>Socs 2</a:t>
            </a:r>
          </a:p>
          <a:p>
            <a:pPr>
              <a:spcBef>
                <a:spcPts val="1800"/>
              </a:spcBef>
              <a:defRPr/>
            </a:pPr>
            <a:r>
              <a:rPr lang="en-US" sz="2400" dirty="0" err="1">
                <a:solidFill>
                  <a:srgbClr val="444444"/>
                </a:solidFill>
                <a:latin typeface="Arial"/>
              </a:rPr>
              <a:t>Turste</a:t>
            </a:r>
            <a:r>
              <a:rPr lang="en-US" sz="2400" dirty="0">
                <a:solidFill>
                  <a:srgbClr val="444444"/>
                </a:solidFill>
                <a:latin typeface="Arial"/>
              </a:rPr>
              <a:t> an ISAE 3000 Type II</a:t>
            </a:r>
          </a:p>
          <a:p>
            <a:pPr>
              <a:spcBef>
                <a:spcPts val="1800"/>
              </a:spcBef>
              <a:defRPr/>
            </a:pPr>
            <a:r>
              <a:rPr lang="en-US" sz="2400" dirty="0" err="1">
                <a:solidFill>
                  <a:srgbClr val="444444"/>
                </a:solidFill>
                <a:latin typeface="Arial"/>
              </a:rPr>
              <a:t>Skyhigh</a:t>
            </a:r>
            <a:r>
              <a:rPr lang="en-US" sz="2400" dirty="0">
                <a:solidFill>
                  <a:srgbClr val="444444"/>
                </a:solidFill>
                <a:latin typeface="Arial"/>
              </a:rPr>
              <a:t> Enterprise-Ready</a:t>
            </a:r>
          </a:p>
          <a:p>
            <a:pPr>
              <a:spcBef>
                <a:spcPts val="1800"/>
              </a:spcBef>
              <a:defRPr/>
            </a:pPr>
            <a:endParaRPr lang="en-US" sz="2400" dirty="0">
              <a:solidFill>
                <a:srgbClr val="444444"/>
              </a:solidFill>
              <a:latin typeface="Arial"/>
            </a:endParaRPr>
          </a:p>
        </p:txBody>
      </p:sp>
    </p:spTree>
    <p:extLst>
      <p:ext uri="{BB962C8B-B14F-4D97-AF65-F5344CB8AC3E}">
        <p14:creationId xmlns:p14="http://schemas.microsoft.com/office/powerpoint/2010/main" val="259393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50" y="1906953"/>
            <a:ext cx="8462714" cy="1329595"/>
          </a:xfrm>
        </p:spPr>
        <p:txBody>
          <a:bodyPr/>
          <a:lstStyle/>
          <a:p>
            <a:r>
              <a:rPr lang="en-US" sz="4800"/>
              <a:t>Security</a:t>
            </a:r>
            <a:br>
              <a:rPr lang="en-US" sz="4800"/>
            </a:br>
            <a:r>
              <a:rPr lang="en-US" sz="4800">
                <a:solidFill>
                  <a:srgbClr val="FFFF00"/>
                </a:solidFill>
              </a:rPr>
              <a:t>APEX Backup Service?</a:t>
            </a:r>
          </a:p>
        </p:txBody>
      </p:sp>
      <p:sp useBgFill="1">
        <p:nvSpPr>
          <p:cNvPr id="4" name="Rectangle 3">
            <a:extLst>
              <a:ext uri="{FF2B5EF4-FFF2-40B4-BE49-F238E27FC236}">
                <a16:creationId xmlns:a16="http://schemas.microsoft.com/office/drawing/2014/main" id="{B5A94DF5-8644-4CA9-8F2B-386446512D87}"/>
              </a:ext>
            </a:extLst>
          </p:cNvPr>
          <p:cNvSpPr/>
          <p:nvPr/>
        </p:nvSpPr>
        <p:spPr>
          <a:xfrm>
            <a:off x="35496" y="4948014"/>
            <a:ext cx="4968552" cy="144016"/>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9318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819AA8-5230-4CD6-84FC-2BCF47FBE453}"/>
              </a:ext>
            </a:extLst>
          </p:cNvPr>
          <p:cNvPicPr>
            <a:picLocks noChangeAspect="1"/>
          </p:cNvPicPr>
          <p:nvPr/>
        </p:nvPicPr>
        <p:blipFill>
          <a:blip r:embed="rId2"/>
          <a:stretch>
            <a:fillRect/>
          </a:stretch>
        </p:blipFill>
        <p:spPr>
          <a:xfrm>
            <a:off x="5191400" y="3435176"/>
            <a:ext cx="2247577" cy="1631112"/>
          </a:xfrm>
          <a:prstGeom prst="rect">
            <a:avLst/>
          </a:prstGeom>
        </p:spPr>
      </p:pic>
      <p:pic>
        <p:nvPicPr>
          <p:cNvPr id="2" name="Picture 1">
            <a:extLst>
              <a:ext uri="{FF2B5EF4-FFF2-40B4-BE49-F238E27FC236}">
                <a16:creationId xmlns:a16="http://schemas.microsoft.com/office/drawing/2014/main" id="{1C180C9D-A149-48DE-807E-493A23D3E6E9}"/>
              </a:ext>
            </a:extLst>
          </p:cNvPr>
          <p:cNvPicPr>
            <a:picLocks noChangeAspect="1"/>
          </p:cNvPicPr>
          <p:nvPr/>
        </p:nvPicPr>
        <p:blipFill>
          <a:blip r:embed="rId3"/>
          <a:stretch>
            <a:fillRect/>
          </a:stretch>
        </p:blipFill>
        <p:spPr>
          <a:xfrm>
            <a:off x="337975" y="242199"/>
            <a:ext cx="1761905" cy="971429"/>
          </a:xfrm>
          <a:prstGeom prst="rect">
            <a:avLst/>
          </a:prstGeom>
        </p:spPr>
      </p:pic>
      <p:pic>
        <p:nvPicPr>
          <p:cNvPr id="49" name="Picture 48">
            <a:extLst>
              <a:ext uri="{FF2B5EF4-FFF2-40B4-BE49-F238E27FC236}">
                <a16:creationId xmlns:a16="http://schemas.microsoft.com/office/drawing/2014/main" id="{2260A93C-AD91-4634-9925-F8048CF2B89C}"/>
              </a:ext>
            </a:extLst>
          </p:cNvPr>
          <p:cNvPicPr>
            <a:picLocks noChangeAspect="1"/>
          </p:cNvPicPr>
          <p:nvPr/>
        </p:nvPicPr>
        <p:blipFill>
          <a:blip r:embed="rId4"/>
          <a:stretch>
            <a:fillRect/>
          </a:stretch>
        </p:blipFill>
        <p:spPr>
          <a:xfrm>
            <a:off x="323528" y="1419622"/>
            <a:ext cx="1840997" cy="910809"/>
          </a:xfrm>
          <a:prstGeom prst="rect">
            <a:avLst/>
          </a:prstGeom>
        </p:spPr>
      </p:pic>
      <p:pic>
        <p:nvPicPr>
          <p:cNvPr id="51" name="Picture 50" descr="A close up of a logo&#10;&#10;Description automatically generated">
            <a:extLst>
              <a:ext uri="{FF2B5EF4-FFF2-40B4-BE49-F238E27FC236}">
                <a16:creationId xmlns:a16="http://schemas.microsoft.com/office/drawing/2014/main" id="{D736C435-35EC-4801-9517-B6E8F70D1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118" y="2543170"/>
            <a:ext cx="1403816" cy="1100591"/>
          </a:xfrm>
          <a:prstGeom prst="rect">
            <a:avLst/>
          </a:prstGeom>
        </p:spPr>
      </p:pic>
      <p:sp>
        <p:nvSpPr>
          <p:cNvPr id="56" name="TextBox 55">
            <a:extLst>
              <a:ext uri="{FF2B5EF4-FFF2-40B4-BE49-F238E27FC236}">
                <a16:creationId xmlns:a16="http://schemas.microsoft.com/office/drawing/2014/main" id="{ED12D3A1-F492-4027-BB60-B45613B898A4}"/>
              </a:ext>
            </a:extLst>
          </p:cNvPr>
          <p:cNvSpPr txBox="1"/>
          <p:nvPr/>
        </p:nvSpPr>
        <p:spPr>
          <a:xfrm>
            <a:off x="1214793" y="4397263"/>
            <a:ext cx="1052246" cy="184666"/>
          </a:xfrm>
          <a:prstGeom prst="rect">
            <a:avLst/>
          </a:prstGeom>
          <a:noFill/>
        </p:spPr>
        <p:txBody>
          <a:bodyPr wrap="square" lIns="0" tIns="0" rIns="0" bIns="0" rtlCol="0">
            <a:spAutoFit/>
          </a:bodyPr>
          <a:lstStyle/>
          <a:p>
            <a:pPr algn="ctr"/>
            <a:r>
              <a:rPr lang="en-US" sz="1200">
                <a:solidFill>
                  <a:schemeClr val="bg2"/>
                </a:solidFill>
                <a:latin typeface="Arial"/>
              </a:rPr>
              <a:t>Mobile Devices</a:t>
            </a:r>
          </a:p>
        </p:txBody>
      </p:sp>
      <p:pic>
        <p:nvPicPr>
          <p:cNvPr id="60" name="Picture 59">
            <a:extLst>
              <a:ext uri="{FF2B5EF4-FFF2-40B4-BE49-F238E27FC236}">
                <a16:creationId xmlns:a16="http://schemas.microsoft.com/office/drawing/2014/main" id="{1FF0DD4B-3003-48EF-A6B8-F9B0323E415B}"/>
              </a:ext>
            </a:extLst>
          </p:cNvPr>
          <p:cNvPicPr>
            <a:picLocks noChangeAspect="1"/>
          </p:cNvPicPr>
          <p:nvPr/>
        </p:nvPicPr>
        <p:blipFill>
          <a:blip r:embed="rId6"/>
          <a:stretch>
            <a:fillRect/>
          </a:stretch>
        </p:blipFill>
        <p:spPr>
          <a:xfrm>
            <a:off x="471936" y="4146739"/>
            <a:ext cx="742857" cy="685714"/>
          </a:xfrm>
          <a:prstGeom prst="rect">
            <a:avLst/>
          </a:prstGeom>
        </p:spPr>
      </p:pic>
      <p:sp>
        <p:nvSpPr>
          <p:cNvPr id="53" name="TextBox 52">
            <a:extLst>
              <a:ext uri="{FF2B5EF4-FFF2-40B4-BE49-F238E27FC236}">
                <a16:creationId xmlns:a16="http://schemas.microsoft.com/office/drawing/2014/main" id="{7C47C5D1-D41E-4351-BD5A-791609BFD3CB}"/>
              </a:ext>
            </a:extLst>
          </p:cNvPr>
          <p:cNvSpPr txBox="1"/>
          <p:nvPr/>
        </p:nvSpPr>
        <p:spPr>
          <a:xfrm>
            <a:off x="1223736" y="3870639"/>
            <a:ext cx="542775" cy="184666"/>
          </a:xfrm>
          <a:prstGeom prst="rect">
            <a:avLst/>
          </a:prstGeom>
          <a:noFill/>
        </p:spPr>
        <p:txBody>
          <a:bodyPr wrap="square" lIns="0" tIns="0" rIns="0" bIns="0" rtlCol="0">
            <a:spAutoFit/>
          </a:bodyPr>
          <a:lstStyle/>
          <a:p>
            <a:pPr algn="ctr"/>
            <a:r>
              <a:rPr lang="en-US" sz="1200">
                <a:solidFill>
                  <a:schemeClr val="bg2"/>
                </a:solidFill>
                <a:latin typeface="Arial"/>
              </a:rPr>
              <a:t>Laptops</a:t>
            </a:r>
          </a:p>
        </p:txBody>
      </p:sp>
      <p:pic>
        <p:nvPicPr>
          <p:cNvPr id="50" name="Picture 49">
            <a:extLst>
              <a:ext uri="{FF2B5EF4-FFF2-40B4-BE49-F238E27FC236}">
                <a16:creationId xmlns:a16="http://schemas.microsoft.com/office/drawing/2014/main" id="{B7B8CD8B-97B2-42C4-8E54-05E506480F2A}"/>
              </a:ext>
            </a:extLst>
          </p:cNvPr>
          <p:cNvPicPr>
            <a:picLocks noChangeAspect="1"/>
          </p:cNvPicPr>
          <p:nvPr/>
        </p:nvPicPr>
        <p:blipFill>
          <a:blip r:embed="rId7"/>
          <a:stretch>
            <a:fillRect/>
          </a:stretch>
        </p:blipFill>
        <p:spPr>
          <a:xfrm>
            <a:off x="486353" y="3736929"/>
            <a:ext cx="666667" cy="485714"/>
          </a:xfrm>
          <a:prstGeom prst="rect">
            <a:avLst/>
          </a:prstGeom>
        </p:spPr>
      </p:pic>
      <p:pic>
        <p:nvPicPr>
          <p:cNvPr id="62" name="Picture 61">
            <a:extLst>
              <a:ext uri="{FF2B5EF4-FFF2-40B4-BE49-F238E27FC236}">
                <a16:creationId xmlns:a16="http://schemas.microsoft.com/office/drawing/2014/main" id="{6ED01DCA-F5D6-4C87-9B01-7445C8F40C90}"/>
              </a:ext>
            </a:extLst>
          </p:cNvPr>
          <p:cNvPicPr>
            <a:picLocks noChangeAspect="1"/>
          </p:cNvPicPr>
          <p:nvPr/>
        </p:nvPicPr>
        <p:blipFill>
          <a:blip r:embed="rId8"/>
          <a:stretch>
            <a:fillRect/>
          </a:stretch>
        </p:blipFill>
        <p:spPr>
          <a:xfrm>
            <a:off x="5364088" y="1964496"/>
            <a:ext cx="3552821" cy="1224136"/>
          </a:xfrm>
          <a:prstGeom prst="rect">
            <a:avLst/>
          </a:prstGeom>
        </p:spPr>
      </p:pic>
      <p:sp>
        <p:nvSpPr>
          <p:cNvPr id="61" name="Rectangle 60">
            <a:extLst>
              <a:ext uri="{FF2B5EF4-FFF2-40B4-BE49-F238E27FC236}">
                <a16:creationId xmlns:a16="http://schemas.microsoft.com/office/drawing/2014/main" id="{183A4304-D936-421F-976E-BACBF30FF5A0}"/>
              </a:ext>
            </a:extLst>
          </p:cNvPr>
          <p:cNvSpPr/>
          <p:nvPr/>
        </p:nvSpPr>
        <p:spPr>
          <a:xfrm>
            <a:off x="5770285" y="1448390"/>
            <a:ext cx="3176793" cy="300082"/>
          </a:xfrm>
          <a:prstGeom prst="rect">
            <a:avLst/>
          </a:prstGeom>
        </p:spPr>
        <p:txBody>
          <a:bodyPr wrap="square">
            <a:spAutoFit/>
          </a:bodyPr>
          <a:lstStyle/>
          <a:p>
            <a:r>
              <a:rPr lang="en-US" b="1">
                <a:solidFill>
                  <a:srgbClr val="000099"/>
                </a:solidFill>
              </a:rPr>
              <a:t>PowerProtect Backup Service</a:t>
            </a:r>
          </a:p>
        </p:txBody>
      </p:sp>
      <p:cxnSp>
        <p:nvCxnSpPr>
          <p:cNvPr id="64" name="Straight Arrow Connector 63">
            <a:extLst>
              <a:ext uri="{FF2B5EF4-FFF2-40B4-BE49-F238E27FC236}">
                <a16:creationId xmlns:a16="http://schemas.microsoft.com/office/drawing/2014/main" id="{091AFA9E-5327-4FB6-8143-FE4443B240B1}"/>
              </a:ext>
            </a:extLst>
          </p:cNvPr>
          <p:cNvCxnSpPr>
            <a:cxnSpLocks/>
          </p:cNvCxnSpPr>
          <p:nvPr/>
        </p:nvCxnSpPr>
        <p:spPr>
          <a:xfrm>
            <a:off x="2555776" y="2643758"/>
            <a:ext cx="2371328" cy="0"/>
          </a:xfrm>
          <a:prstGeom prst="straightConnector1">
            <a:avLst/>
          </a:prstGeom>
          <a:ln w="2286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21">
            <a:extLst>
              <a:ext uri="{FF2B5EF4-FFF2-40B4-BE49-F238E27FC236}">
                <a16:creationId xmlns:a16="http://schemas.microsoft.com/office/drawing/2014/main" id="{7346222E-CE5E-498F-BB60-7BF5627AADA7}"/>
              </a:ext>
            </a:extLst>
          </p:cNvPr>
          <p:cNvSpPr/>
          <p:nvPr/>
        </p:nvSpPr>
        <p:spPr>
          <a:xfrm>
            <a:off x="2843808" y="205516"/>
            <a:ext cx="5832648" cy="100811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rPr>
              <a:t>Cloud protection</a:t>
            </a:r>
          </a:p>
        </p:txBody>
      </p:sp>
      <p:sp>
        <p:nvSpPr>
          <p:cNvPr id="13" name="Rounded Rectangle 6">
            <a:extLst>
              <a:ext uri="{FF2B5EF4-FFF2-40B4-BE49-F238E27FC236}">
                <a16:creationId xmlns:a16="http://schemas.microsoft.com/office/drawing/2014/main" id="{B4061602-7CEB-4399-84C4-976C05D742BC}"/>
              </a:ext>
            </a:extLst>
          </p:cNvPr>
          <p:cNvSpPr/>
          <p:nvPr/>
        </p:nvSpPr>
        <p:spPr>
          <a:xfrm>
            <a:off x="2682903" y="3034944"/>
            <a:ext cx="1944216"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Encryption</a:t>
            </a:r>
          </a:p>
        </p:txBody>
      </p:sp>
      <p:sp>
        <p:nvSpPr>
          <p:cNvPr id="14" name="Rounded Rectangle 6">
            <a:extLst>
              <a:ext uri="{FF2B5EF4-FFF2-40B4-BE49-F238E27FC236}">
                <a16:creationId xmlns:a16="http://schemas.microsoft.com/office/drawing/2014/main" id="{7E48BFDE-7477-489E-97F4-DD21D85B1DD1}"/>
              </a:ext>
            </a:extLst>
          </p:cNvPr>
          <p:cNvSpPr/>
          <p:nvPr/>
        </p:nvSpPr>
        <p:spPr>
          <a:xfrm>
            <a:off x="5440340" y="2614540"/>
            <a:ext cx="1944216" cy="573381"/>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Encryption</a:t>
            </a:r>
          </a:p>
        </p:txBody>
      </p:sp>
      <p:sp>
        <p:nvSpPr>
          <p:cNvPr id="15" name="Rounded Rectangle 6">
            <a:extLst>
              <a:ext uri="{FF2B5EF4-FFF2-40B4-BE49-F238E27FC236}">
                <a16:creationId xmlns:a16="http://schemas.microsoft.com/office/drawing/2014/main" id="{358B6CF9-8276-4CF1-9321-B7BD7F1B75DF}"/>
              </a:ext>
            </a:extLst>
          </p:cNvPr>
          <p:cNvSpPr/>
          <p:nvPr/>
        </p:nvSpPr>
        <p:spPr>
          <a:xfrm>
            <a:off x="6876256" y="1825184"/>
            <a:ext cx="1944216" cy="760187"/>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Preserve</a:t>
            </a:r>
          </a:p>
          <a:p>
            <a:pPr lvl="0" algn="ctr">
              <a:defRPr/>
            </a:pPr>
            <a:r>
              <a:rPr lang="en-US" sz="2700">
                <a:solidFill>
                  <a:srgbClr val="FFFFCC"/>
                </a:solidFill>
                <a:latin typeface="Calibri" panose="020F0502020204030204"/>
              </a:rPr>
              <a:t>users</a:t>
            </a:r>
          </a:p>
        </p:txBody>
      </p:sp>
      <p:sp>
        <p:nvSpPr>
          <p:cNvPr id="21" name="Rounded Rectangle 6">
            <a:extLst>
              <a:ext uri="{FF2B5EF4-FFF2-40B4-BE49-F238E27FC236}">
                <a16:creationId xmlns:a16="http://schemas.microsoft.com/office/drawing/2014/main" id="{1FD491C9-0C5D-4261-A902-F5EC9E45EF50}"/>
              </a:ext>
            </a:extLst>
          </p:cNvPr>
          <p:cNvSpPr/>
          <p:nvPr/>
        </p:nvSpPr>
        <p:spPr>
          <a:xfrm>
            <a:off x="7358681" y="3870639"/>
            <a:ext cx="1677815" cy="760187"/>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sz="2700">
                <a:solidFill>
                  <a:srgbClr val="FFFFCC"/>
                </a:solidFill>
                <a:latin typeface="Calibri" panose="020F0502020204030204"/>
              </a:rPr>
              <a:t>Only user</a:t>
            </a:r>
            <a:br>
              <a:rPr lang="en-US" sz="2700">
                <a:solidFill>
                  <a:srgbClr val="FFFFCC"/>
                </a:solidFill>
                <a:latin typeface="Calibri" panose="020F0502020204030204"/>
              </a:rPr>
            </a:br>
            <a:r>
              <a:rPr lang="en-US" sz="2700">
                <a:solidFill>
                  <a:srgbClr val="FFFFCC"/>
                </a:solidFill>
                <a:latin typeface="Calibri" panose="020F0502020204030204"/>
              </a:rPr>
              <a:t>restore</a:t>
            </a:r>
          </a:p>
        </p:txBody>
      </p:sp>
      <p:cxnSp>
        <p:nvCxnSpPr>
          <p:cNvPr id="7" name="Straight Connector 6">
            <a:extLst>
              <a:ext uri="{FF2B5EF4-FFF2-40B4-BE49-F238E27FC236}">
                <a16:creationId xmlns:a16="http://schemas.microsoft.com/office/drawing/2014/main" id="{460EDA38-CBC5-4A4F-B51A-BC64A75B0B8D}"/>
              </a:ext>
            </a:extLst>
          </p:cNvPr>
          <p:cNvCxnSpPr/>
          <p:nvPr/>
        </p:nvCxnSpPr>
        <p:spPr>
          <a:xfrm>
            <a:off x="5935422" y="3908660"/>
            <a:ext cx="852667" cy="852667"/>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78A9EA-8122-46D9-A6E1-9ADF09C52B5B}"/>
              </a:ext>
            </a:extLst>
          </p:cNvPr>
          <p:cNvCxnSpPr/>
          <p:nvPr/>
        </p:nvCxnSpPr>
        <p:spPr>
          <a:xfrm flipV="1">
            <a:off x="5935422" y="3928384"/>
            <a:ext cx="832943" cy="832943"/>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ounded Rectangle 121">
            <a:extLst>
              <a:ext uri="{FF2B5EF4-FFF2-40B4-BE49-F238E27FC236}">
                <a16:creationId xmlns:a16="http://schemas.microsoft.com/office/drawing/2014/main" id="{ABD5FF2F-90B6-41C1-A83D-292A357BEC16}"/>
              </a:ext>
            </a:extLst>
          </p:cNvPr>
          <p:cNvSpPr/>
          <p:nvPr/>
        </p:nvSpPr>
        <p:spPr>
          <a:xfrm>
            <a:off x="2872772" y="1306979"/>
            <a:ext cx="2371328" cy="657517"/>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b="1" dirty="0">
                <a:solidFill>
                  <a:srgbClr val="FFFF00"/>
                </a:solidFill>
              </a:rPr>
              <a:t>Security</a:t>
            </a:r>
            <a:endParaRPr lang="en-US" sz="3200" b="1" dirty="0">
              <a:solidFill>
                <a:srgbClr val="FFFF00"/>
              </a:solidFill>
            </a:endParaRPr>
          </a:p>
        </p:txBody>
      </p:sp>
    </p:spTree>
    <p:extLst>
      <p:ext uri="{BB962C8B-B14F-4D97-AF65-F5344CB8AC3E}">
        <p14:creationId xmlns:p14="http://schemas.microsoft.com/office/powerpoint/2010/main" val="189127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21">
            <a:extLst>
              <a:ext uri="{FF2B5EF4-FFF2-40B4-BE49-F238E27FC236}">
                <a16:creationId xmlns:a16="http://schemas.microsoft.com/office/drawing/2014/main" id="{45CEBDD1-20ED-4F8A-9019-93B4E1F8BCBF}"/>
              </a:ext>
            </a:extLst>
          </p:cNvPr>
          <p:cNvSpPr/>
          <p:nvPr/>
        </p:nvSpPr>
        <p:spPr>
          <a:xfrm>
            <a:off x="724044" y="195486"/>
            <a:ext cx="2880320" cy="54005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solidFill>
                  <a:srgbClr val="FFFF00"/>
                </a:solidFill>
              </a:rPr>
              <a:t>Administrator</a:t>
            </a:r>
            <a:endParaRPr lang="en-US" sz="2200" b="1" dirty="0">
              <a:solidFill>
                <a:srgbClr val="FFFF00"/>
              </a:solidFill>
            </a:endParaRPr>
          </a:p>
        </p:txBody>
      </p:sp>
      <p:pic>
        <p:nvPicPr>
          <p:cNvPr id="6" name="Picture 5">
            <a:extLst>
              <a:ext uri="{FF2B5EF4-FFF2-40B4-BE49-F238E27FC236}">
                <a16:creationId xmlns:a16="http://schemas.microsoft.com/office/drawing/2014/main" id="{7451B3CA-58C3-4F77-B27B-0909DF98EDE8}"/>
              </a:ext>
            </a:extLst>
          </p:cNvPr>
          <p:cNvPicPr>
            <a:picLocks noChangeAspect="1"/>
          </p:cNvPicPr>
          <p:nvPr/>
        </p:nvPicPr>
        <p:blipFill>
          <a:blip r:embed="rId2"/>
          <a:stretch>
            <a:fillRect/>
          </a:stretch>
        </p:blipFill>
        <p:spPr>
          <a:xfrm>
            <a:off x="179512" y="1059582"/>
            <a:ext cx="3884770" cy="3651870"/>
          </a:xfrm>
          <a:prstGeom prst="rect">
            <a:avLst/>
          </a:prstGeom>
        </p:spPr>
      </p:pic>
    </p:spTree>
    <p:extLst>
      <p:ext uri="{BB962C8B-B14F-4D97-AF65-F5344CB8AC3E}">
        <p14:creationId xmlns:p14="http://schemas.microsoft.com/office/powerpoint/2010/main" val="190204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1AACF0-4721-473D-89FF-0AE36D9FE4EE}"/>
              </a:ext>
            </a:extLst>
          </p:cNvPr>
          <p:cNvPicPr>
            <a:picLocks noChangeAspect="1"/>
          </p:cNvPicPr>
          <p:nvPr/>
        </p:nvPicPr>
        <p:blipFill>
          <a:blip r:embed="rId2"/>
          <a:stretch>
            <a:fillRect/>
          </a:stretch>
        </p:blipFill>
        <p:spPr>
          <a:xfrm>
            <a:off x="375019" y="1041630"/>
            <a:ext cx="3578369" cy="3363838"/>
          </a:xfrm>
          <a:prstGeom prst="rect">
            <a:avLst/>
          </a:prstGeom>
        </p:spPr>
      </p:pic>
      <p:pic>
        <p:nvPicPr>
          <p:cNvPr id="4" name="Picture 3">
            <a:extLst>
              <a:ext uri="{FF2B5EF4-FFF2-40B4-BE49-F238E27FC236}">
                <a16:creationId xmlns:a16="http://schemas.microsoft.com/office/drawing/2014/main" id="{291564D7-3001-4862-8085-FE0805F845C7}"/>
              </a:ext>
            </a:extLst>
          </p:cNvPr>
          <p:cNvPicPr>
            <a:picLocks noChangeAspect="1"/>
          </p:cNvPicPr>
          <p:nvPr/>
        </p:nvPicPr>
        <p:blipFill>
          <a:blip r:embed="rId3"/>
          <a:stretch>
            <a:fillRect/>
          </a:stretch>
        </p:blipFill>
        <p:spPr>
          <a:xfrm>
            <a:off x="5244912" y="1041630"/>
            <a:ext cx="3384017" cy="3219822"/>
          </a:xfrm>
          <a:prstGeom prst="rect">
            <a:avLst/>
          </a:prstGeom>
        </p:spPr>
      </p:pic>
      <p:sp>
        <p:nvSpPr>
          <p:cNvPr id="7" name="Rectangle 6">
            <a:extLst>
              <a:ext uri="{FF2B5EF4-FFF2-40B4-BE49-F238E27FC236}">
                <a16:creationId xmlns:a16="http://schemas.microsoft.com/office/drawing/2014/main" id="{C38DAA76-1EFA-4BA3-863C-613AD4455925}"/>
              </a:ext>
            </a:extLst>
          </p:cNvPr>
          <p:cNvSpPr/>
          <p:nvPr/>
        </p:nvSpPr>
        <p:spPr>
          <a:xfrm>
            <a:off x="1547664" y="4011910"/>
            <a:ext cx="1296144"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1A898DA-E49D-45A5-9417-21007F4C0794}"/>
              </a:ext>
            </a:extLst>
          </p:cNvPr>
          <p:cNvCxnSpPr>
            <a:cxnSpLocks/>
          </p:cNvCxnSpPr>
          <p:nvPr/>
        </p:nvCxnSpPr>
        <p:spPr>
          <a:xfrm flipV="1">
            <a:off x="2987824" y="3003798"/>
            <a:ext cx="2736304" cy="10081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21">
            <a:extLst>
              <a:ext uri="{FF2B5EF4-FFF2-40B4-BE49-F238E27FC236}">
                <a16:creationId xmlns:a16="http://schemas.microsoft.com/office/drawing/2014/main" id="{45CEBDD1-20ED-4F8A-9019-93B4E1F8BCBF}"/>
              </a:ext>
            </a:extLst>
          </p:cNvPr>
          <p:cNvSpPr/>
          <p:nvPr/>
        </p:nvSpPr>
        <p:spPr>
          <a:xfrm>
            <a:off x="724044" y="195486"/>
            <a:ext cx="2880320" cy="54005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solidFill>
                  <a:srgbClr val="FFFF00"/>
                </a:solidFill>
              </a:rPr>
              <a:t>Administrator</a:t>
            </a:r>
            <a:endParaRPr lang="en-US" sz="2200" b="1" dirty="0">
              <a:solidFill>
                <a:srgbClr val="FFFF00"/>
              </a:solidFill>
            </a:endParaRPr>
          </a:p>
        </p:txBody>
      </p:sp>
      <p:sp>
        <p:nvSpPr>
          <p:cNvPr id="12" name="Rounded Rectangle 121">
            <a:extLst>
              <a:ext uri="{FF2B5EF4-FFF2-40B4-BE49-F238E27FC236}">
                <a16:creationId xmlns:a16="http://schemas.microsoft.com/office/drawing/2014/main" id="{F11A4C57-257F-4730-AFFC-7CD63A08C678}"/>
              </a:ext>
            </a:extLst>
          </p:cNvPr>
          <p:cNvSpPr/>
          <p:nvPr/>
        </p:nvSpPr>
        <p:spPr>
          <a:xfrm>
            <a:off x="5503952" y="195486"/>
            <a:ext cx="2880320" cy="540059"/>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solidFill>
                  <a:srgbClr val="FFFFCC"/>
                </a:solidFill>
              </a:rPr>
              <a:t>User</a:t>
            </a:r>
            <a:endParaRPr lang="en-US" sz="2200" b="1" dirty="0">
              <a:solidFill>
                <a:srgbClr val="FFFFCC"/>
              </a:solidFill>
            </a:endParaRPr>
          </a:p>
        </p:txBody>
      </p:sp>
    </p:spTree>
    <p:extLst>
      <p:ext uri="{BB962C8B-B14F-4D97-AF65-F5344CB8AC3E}">
        <p14:creationId xmlns:p14="http://schemas.microsoft.com/office/powerpoint/2010/main" val="169902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52728A-4439-405F-846F-C96FCCBF0878}"/>
              </a:ext>
            </a:extLst>
          </p:cNvPr>
          <p:cNvPicPr>
            <a:picLocks noChangeAspect="1"/>
          </p:cNvPicPr>
          <p:nvPr/>
        </p:nvPicPr>
        <p:blipFill>
          <a:blip r:embed="rId2"/>
          <a:stretch>
            <a:fillRect/>
          </a:stretch>
        </p:blipFill>
        <p:spPr>
          <a:xfrm>
            <a:off x="0" y="30307"/>
            <a:ext cx="9144000" cy="5082886"/>
          </a:xfrm>
          <a:prstGeom prst="rect">
            <a:avLst/>
          </a:prstGeom>
        </p:spPr>
      </p:pic>
    </p:spTree>
    <p:extLst>
      <p:ext uri="{BB962C8B-B14F-4D97-AF65-F5344CB8AC3E}">
        <p14:creationId xmlns:p14="http://schemas.microsoft.com/office/powerpoint/2010/main" val="115784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C0D65-43F1-67D4-FEC8-7BADDD76EF18}"/>
              </a:ext>
            </a:extLst>
          </p:cNvPr>
          <p:cNvPicPr>
            <a:picLocks noChangeAspect="1"/>
          </p:cNvPicPr>
          <p:nvPr/>
        </p:nvPicPr>
        <p:blipFill>
          <a:blip r:embed="rId2"/>
          <a:stretch>
            <a:fillRect/>
          </a:stretch>
        </p:blipFill>
        <p:spPr>
          <a:xfrm>
            <a:off x="22545" y="0"/>
            <a:ext cx="9098910" cy="5143500"/>
          </a:xfrm>
          <a:prstGeom prst="rect">
            <a:avLst/>
          </a:prstGeom>
        </p:spPr>
      </p:pic>
    </p:spTree>
    <p:extLst>
      <p:ext uri="{BB962C8B-B14F-4D97-AF65-F5344CB8AC3E}">
        <p14:creationId xmlns:p14="http://schemas.microsoft.com/office/powerpoint/2010/main" val="199652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Security</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891457"/>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3 copies / 3 data centers / 3 locations</a:t>
            </a:r>
          </a:p>
          <a:p>
            <a:pPr lvl="0">
              <a:spcBef>
                <a:spcPts val="1800"/>
              </a:spcBef>
              <a:defRPr/>
            </a:pPr>
            <a:r>
              <a:rPr lang="en-US" sz="2400" dirty="0">
                <a:solidFill>
                  <a:srgbClr val="444444"/>
                </a:solidFill>
                <a:latin typeface="Arial"/>
              </a:rPr>
              <a:t>Encryption on fly with key owned by customer</a:t>
            </a:r>
          </a:p>
          <a:p>
            <a:pPr lvl="1">
              <a:spcBef>
                <a:spcPts val="1800"/>
              </a:spcBef>
              <a:defRPr/>
            </a:pPr>
            <a:r>
              <a:rPr lang="en-US" sz="2100" dirty="0">
                <a:solidFill>
                  <a:srgbClr val="444444"/>
                </a:solidFill>
                <a:latin typeface="Arial"/>
              </a:rPr>
              <a:t>No access to data by Dell or anyone apart from customer</a:t>
            </a:r>
          </a:p>
          <a:p>
            <a:pPr>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Backup is physically separated from our production data: M365 / Laptops / Remote Offices</a:t>
            </a:r>
          </a:p>
          <a:p>
            <a:pPr>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Backup is logically separated from our production data: M365 / Laptops / Remote Offices</a:t>
            </a:r>
          </a:p>
          <a:p>
            <a:pPr>
              <a:spcBef>
                <a:spcPts val="1800"/>
              </a:spcBef>
              <a:defRPr/>
            </a:pP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199428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Security</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Ransomware cannot access APEX Backup Services to encrypt / delete / change data</a:t>
            </a:r>
            <a:endParaRPr kumimoji="0" lang="pl-PL" sz="2400" b="0" i="0" u="none" strike="noStrike" kern="1200" cap="none" spc="0" normalizeH="0" baseline="0" noProof="0" dirty="0">
              <a:ln>
                <a:noFill/>
              </a:ln>
              <a:solidFill>
                <a:srgbClr val="444444"/>
              </a:solidFill>
              <a:effectLst/>
              <a:uLnTx/>
              <a:uFillTx/>
              <a:latin typeface="Arial"/>
              <a:ea typeface="+mn-ea"/>
              <a:cs typeface="+mn-cs"/>
            </a:endParaRPr>
          </a:p>
          <a:p>
            <a:pPr lvl="0">
              <a:spcBef>
                <a:spcPts val="1800"/>
              </a:spcBef>
              <a:defRPr/>
            </a:pPr>
            <a:r>
              <a:rPr lang="pl-PL" sz="2400" dirty="0" err="1">
                <a:solidFill>
                  <a:srgbClr val="444444"/>
                </a:solidFill>
                <a:latin typeface="Arial"/>
              </a:rPr>
              <a:t>There</a:t>
            </a:r>
            <a:r>
              <a:rPr lang="pl-PL" sz="2400" dirty="0">
                <a:solidFill>
                  <a:srgbClr val="444444"/>
                </a:solidFill>
                <a:latin typeface="Arial"/>
              </a:rPr>
              <a:t> </a:t>
            </a:r>
            <a:r>
              <a:rPr lang="pl-PL" sz="2400" dirty="0" err="1">
                <a:solidFill>
                  <a:srgbClr val="444444"/>
                </a:solidFill>
                <a:latin typeface="Arial"/>
              </a:rPr>
              <a:t>is</a:t>
            </a:r>
            <a:r>
              <a:rPr lang="pl-PL" sz="2400" dirty="0">
                <a:solidFill>
                  <a:srgbClr val="444444"/>
                </a:solidFill>
                <a:latin typeface="Arial"/>
              </a:rPr>
              <a:t> no </a:t>
            </a:r>
            <a:r>
              <a:rPr lang="pl-PL" sz="2400" dirty="0" err="1">
                <a:solidFill>
                  <a:srgbClr val="444444"/>
                </a:solidFill>
                <a:latin typeface="Arial"/>
              </a:rPr>
              <a:t>possibility</a:t>
            </a:r>
            <a:r>
              <a:rPr lang="pl-PL" sz="2400" dirty="0">
                <a:solidFill>
                  <a:srgbClr val="444444"/>
                </a:solidFill>
                <a:latin typeface="Arial"/>
              </a:rPr>
              <a:t> to run </a:t>
            </a:r>
            <a:r>
              <a:rPr lang="pl-PL" sz="2400" dirty="0" err="1">
                <a:solidFill>
                  <a:srgbClr val="444444"/>
                </a:solidFill>
                <a:latin typeface="Arial"/>
              </a:rPr>
              <a:t>any</a:t>
            </a:r>
            <a:r>
              <a:rPr lang="pl-PL" sz="2400" dirty="0">
                <a:solidFill>
                  <a:srgbClr val="444444"/>
                </a:solidFill>
                <a:latin typeface="Arial"/>
              </a:rPr>
              <a:t> program </a:t>
            </a:r>
            <a:r>
              <a:rPr lang="pl-PL" sz="2400" dirty="0" err="1">
                <a:solidFill>
                  <a:srgbClr val="444444"/>
                </a:solidFill>
                <a:latin typeface="Arial"/>
              </a:rPr>
              <a:t>within</a:t>
            </a:r>
            <a:r>
              <a:rPr lang="pl-PL" sz="2400" dirty="0">
                <a:solidFill>
                  <a:srgbClr val="444444"/>
                </a:solidFill>
                <a:latin typeface="Arial"/>
              </a:rPr>
              <a:t> backup </a:t>
            </a:r>
            <a:r>
              <a:rPr lang="pl-PL" sz="2400" dirty="0" err="1">
                <a:solidFill>
                  <a:srgbClr val="444444"/>
                </a:solidFill>
                <a:latin typeface="Arial"/>
              </a:rPr>
              <a:t>enviornment</a:t>
            </a:r>
            <a:r>
              <a:rPr lang="pl-PL" sz="2400" dirty="0">
                <a:solidFill>
                  <a:srgbClr val="444444"/>
                </a:solidFill>
                <a:latin typeface="Arial"/>
              </a:rPr>
              <a:t> – data </a:t>
            </a:r>
            <a:r>
              <a:rPr lang="pl-PL" sz="2400" dirty="0" err="1">
                <a:solidFill>
                  <a:srgbClr val="444444"/>
                </a:solidFill>
                <a:latin typeface="Arial"/>
              </a:rPr>
              <a:t>are</a:t>
            </a:r>
            <a:r>
              <a:rPr lang="pl-PL" sz="2400" dirty="0">
                <a:solidFill>
                  <a:srgbClr val="444444"/>
                </a:solidFill>
                <a:latin typeface="Arial"/>
              </a:rPr>
              <a:t> </a:t>
            </a:r>
            <a:r>
              <a:rPr lang="pl-PL" sz="2400" dirty="0" err="1">
                <a:solidFill>
                  <a:srgbClr val="444444"/>
                </a:solidFill>
                <a:latin typeface="Arial"/>
              </a:rPr>
              <a:t>seprated</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a:p>
            <a:pPr>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No one can run anything in APEX Backup Services</a:t>
            </a:r>
          </a:p>
          <a:p>
            <a:pPr lvl="0">
              <a:spcBef>
                <a:spcPts val="1800"/>
              </a:spcBef>
              <a:defRPr/>
            </a:pPr>
            <a:r>
              <a:rPr lang="en-US" sz="2400" dirty="0">
                <a:solidFill>
                  <a:srgbClr val="444444"/>
                </a:solidFill>
                <a:latin typeface="Arial"/>
              </a:rPr>
              <a:t>In case of password stolen – Data Lock / compliance</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Data in APEX Backup Services are immutable</a:t>
            </a:r>
          </a:p>
          <a:p>
            <a:pPr lvl="0">
              <a:spcBef>
                <a:spcPts val="1800"/>
              </a:spcBef>
              <a:defRPr/>
            </a:pPr>
            <a:r>
              <a:rPr lang="en-US" sz="2400" dirty="0">
                <a:solidFill>
                  <a:srgbClr val="444444"/>
                </a:solidFill>
                <a:latin typeface="Arial"/>
              </a:rPr>
              <a:t>Delayed deletion – 7 days</a:t>
            </a: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155768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Security</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891457"/>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lang="en-US" sz="2400" dirty="0">
                <a:solidFill>
                  <a:srgbClr val="444444"/>
                </a:solidFill>
                <a:latin typeface="Arial"/>
              </a:rPr>
              <a:t>MFS - Multi-factor authentication</a:t>
            </a:r>
          </a:p>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Range of allowed IPs (Geofencing)</a:t>
            </a:r>
          </a:p>
          <a:p>
            <a:pPr lvl="0">
              <a:spcBef>
                <a:spcPts val="1800"/>
              </a:spcBef>
              <a:defRPr/>
            </a:pPr>
            <a:r>
              <a:rPr lang="en-US" sz="2400" dirty="0">
                <a:solidFill>
                  <a:srgbClr val="444444"/>
                </a:solidFill>
                <a:latin typeface="Arial"/>
              </a:rPr>
              <a:t>Confidentiality</a:t>
            </a:r>
            <a:br>
              <a:rPr lang="en-US" sz="2400" dirty="0">
                <a:solidFill>
                  <a:srgbClr val="444444"/>
                </a:solidFill>
                <a:latin typeface="Arial"/>
              </a:rPr>
            </a:br>
            <a:r>
              <a:rPr lang="en-US" sz="2400" dirty="0">
                <a:solidFill>
                  <a:srgbClr val="444444"/>
                </a:solidFill>
                <a:latin typeface="Arial"/>
              </a:rPr>
              <a:t>2 types of policies</a:t>
            </a:r>
            <a:r>
              <a:rPr kumimoji="0" lang="en-US" sz="2400" b="0" i="0" u="none" strike="noStrike" kern="1200" cap="none" spc="0" normalizeH="0" baseline="0" noProof="0" dirty="0">
                <a:ln>
                  <a:noFill/>
                </a:ln>
                <a:solidFill>
                  <a:srgbClr val="444444"/>
                </a:solidFill>
                <a:effectLst/>
                <a:uLnTx/>
                <a:uFillTx/>
                <a:latin typeface="Arial"/>
                <a:ea typeface="+mn-ea"/>
                <a:cs typeface="+mn-cs"/>
              </a:rPr>
              <a:t> </a:t>
            </a:r>
          </a:p>
          <a:p>
            <a:pPr lvl="1">
              <a:spcBef>
                <a:spcPts val="1800"/>
              </a:spcBef>
              <a:defRPr/>
            </a:pPr>
            <a:r>
              <a:rPr lang="en-US" sz="2100" dirty="0">
                <a:solidFill>
                  <a:srgbClr val="444444"/>
                </a:solidFill>
                <a:latin typeface="Arial"/>
              </a:rPr>
              <a:t>Admin </a:t>
            </a:r>
            <a:r>
              <a:rPr lang="en-US" sz="2100" dirty="0" err="1">
                <a:solidFill>
                  <a:srgbClr val="444444"/>
                </a:solidFill>
                <a:latin typeface="Arial"/>
              </a:rPr>
              <a:t>can</a:t>
            </a:r>
            <a:r>
              <a:rPr lang="en-US" sz="2100" b="1" dirty="0" err="1">
                <a:solidFill>
                  <a:srgbClr val="FF0000"/>
                </a:solidFill>
                <a:latin typeface="Arial"/>
              </a:rPr>
              <a:t>NOT</a:t>
            </a:r>
            <a:r>
              <a:rPr lang="en-US" sz="2100" dirty="0">
                <a:solidFill>
                  <a:srgbClr val="444444"/>
                </a:solidFill>
                <a:latin typeface="Arial"/>
              </a:rPr>
              <a:t> restore users data to other destination than original location of data</a:t>
            </a:r>
          </a:p>
          <a:p>
            <a:pPr lvl="1">
              <a:spcBef>
                <a:spcPts val="1800"/>
              </a:spcBef>
              <a:defRPr/>
            </a:pPr>
            <a:r>
              <a:rPr lang="en-US" sz="2100" dirty="0">
                <a:solidFill>
                  <a:srgbClr val="444444"/>
                </a:solidFill>
                <a:latin typeface="Arial"/>
              </a:rPr>
              <a:t>Admin can restore users data</a:t>
            </a:r>
          </a:p>
        </p:txBody>
      </p:sp>
    </p:spTree>
    <p:extLst>
      <p:ext uri="{BB962C8B-B14F-4D97-AF65-F5344CB8AC3E}">
        <p14:creationId xmlns:p14="http://schemas.microsoft.com/office/powerpoint/2010/main" val="314597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512A96-9198-4FF7-819C-714FCA4D5839}"/>
              </a:ext>
            </a:extLst>
          </p:cNvPr>
          <p:cNvPicPr>
            <a:picLocks noChangeAspect="1"/>
          </p:cNvPicPr>
          <p:nvPr/>
        </p:nvPicPr>
        <p:blipFill>
          <a:blip r:embed="rId2"/>
          <a:stretch>
            <a:fillRect/>
          </a:stretch>
        </p:blipFill>
        <p:spPr>
          <a:xfrm>
            <a:off x="1763688" y="230045"/>
            <a:ext cx="4950862" cy="4683409"/>
          </a:xfrm>
          <a:prstGeom prst="rect">
            <a:avLst/>
          </a:prstGeom>
        </p:spPr>
      </p:pic>
      <p:sp>
        <p:nvSpPr>
          <p:cNvPr id="9" name="Rectangle 8">
            <a:extLst>
              <a:ext uri="{FF2B5EF4-FFF2-40B4-BE49-F238E27FC236}">
                <a16:creationId xmlns:a16="http://schemas.microsoft.com/office/drawing/2014/main" id="{65AE3E60-D692-4E94-A77A-ED5C386FF9A4}"/>
              </a:ext>
            </a:extLst>
          </p:cNvPr>
          <p:cNvSpPr/>
          <p:nvPr/>
        </p:nvSpPr>
        <p:spPr>
          <a:xfrm>
            <a:off x="2195736" y="3291830"/>
            <a:ext cx="2736304" cy="391654"/>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8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91EAA-413E-47BC-A78D-BC8E64ACE403}"/>
              </a:ext>
            </a:extLst>
          </p:cNvPr>
          <p:cNvPicPr>
            <a:picLocks noChangeAspect="1"/>
          </p:cNvPicPr>
          <p:nvPr/>
        </p:nvPicPr>
        <p:blipFill>
          <a:blip r:embed="rId2"/>
          <a:stretch>
            <a:fillRect/>
          </a:stretch>
        </p:blipFill>
        <p:spPr>
          <a:xfrm>
            <a:off x="1570255" y="0"/>
            <a:ext cx="6003489" cy="5143500"/>
          </a:xfrm>
          <a:prstGeom prst="rect">
            <a:avLst/>
          </a:prstGeom>
        </p:spPr>
      </p:pic>
    </p:spTree>
    <p:extLst>
      <p:ext uri="{BB962C8B-B14F-4D97-AF65-F5344CB8AC3E}">
        <p14:creationId xmlns:p14="http://schemas.microsoft.com/office/powerpoint/2010/main" val="280040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180C9D-A149-48DE-807E-493A23D3E6E9}"/>
              </a:ext>
            </a:extLst>
          </p:cNvPr>
          <p:cNvPicPr>
            <a:picLocks noChangeAspect="1"/>
          </p:cNvPicPr>
          <p:nvPr/>
        </p:nvPicPr>
        <p:blipFill>
          <a:blip r:embed="rId2"/>
          <a:stretch>
            <a:fillRect/>
          </a:stretch>
        </p:blipFill>
        <p:spPr>
          <a:xfrm>
            <a:off x="337975" y="242199"/>
            <a:ext cx="1761905" cy="971429"/>
          </a:xfrm>
          <a:prstGeom prst="rect">
            <a:avLst/>
          </a:prstGeom>
        </p:spPr>
      </p:pic>
      <p:pic>
        <p:nvPicPr>
          <p:cNvPr id="49" name="Picture 48">
            <a:extLst>
              <a:ext uri="{FF2B5EF4-FFF2-40B4-BE49-F238E27FC236}">
                <a16:creationId xmlns:a16="http://schemas.microsoft.com/office/drawing/2014/main" id="{2260A93C-AD91-4634-9925-F8048CF2B89C}"/>
              </a:ext>
            </a:extLst>
          </p:cNvPr>
          <p:cNvPicPr>
            <a:picLocks noChangeAspect="1"/>
          </p:cNvPicPr>
          <p:nvPr/>
        </p:nvPicPr>
        <p:blipFill>
          <a:blip r:embed="rId3"/>
          <a:stretch>
            <a:fillRect/>
          </a:stretch>
        </p:blipFill>
        <p:spPr>
          <a:xfrm>
            <a:off x="323528" y="1419622"/>
            <a:ext cx="1840997" cy="910809"/>
          </a:xfrm>
          <a:prstGeom prst="rect">
            <a:avLst/>
          </a:prstGeom>
        </p:spPr>
      </p:pic>
      <p:pic>
        <p:nvPicPr>
          <p:cNvPr id="51" name="Picture 50" descr="A close up of a logo&#10;&#10;Description automatically generated">
            <a:extLst>
              <a:ext uri="{FF2B5EF4-FFF2-40B4-BE49-F238E27FC236}">
                <a16:creationId xmlns:a16="http://schemas.microsoft.com/office/drawing/2014/main" id="{D736C435-35EC-4801-9517-B6E8F70D1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18" y="2543170"/>
            <a:ext cx="1403816" cy="1100591"/>
          </a:xfrm>
          <a:prstGeom prst="rect">
            <a:avLst/>
          </a:prstGeom>
        </p:spPr>
      </p:pic>
      <p:sp>
        <p:nvSpPr>
          <p:cNvPr id="56" name="TextBox 55">
            <a:extLst>
              <a:ext uri="{FF2B5EF4-FFF2-40B4-BE49-F238E27FC236}">
                <a16:creationId xmlns:a16="http://schemas.microsoft.com/office/drawing/2014/main" id="{ED12D3A1-F492-4027-BB60-B45613B898A4}"/>
              </a:ext>
            </a:extLst>
          </p:cNvPr>
          <p:cNvSpPr txBox="1"/>
          <p:nvPr/>
        </p:nvSpPr>
        <p:spPr>
          <a:xfrm>
            <a:off x="1214793" y="4397263"/>
            <a:ext cx="1052246" cy="184666"/>
          </a:xfrm>
          <a:prstGeom prst="rect">
            <a:avLst/>
          </a:prstGeom>
          <a:noFill/>
        </p:spPr>
        <p:txBody>
          <a:bodyPr wrap="square" lIns="0" tIns="0" rIns="0" bIns="0" rtlCol="0">
            <a:spAutoFit/>
          </a:bodyPr>
          <a:lstStyle/>
          <a:p>
            <a:pPr algn="ctr"/>
            <a:r>
              <a:rPr lang="en-US" sz="1200" dirty="0">
                <a:solidFill>
                  <a:schemeClr val="bg2"/>
                </a:solidFill>
                <a:latin typeface="Arial"/>
              </a:rPr>
              <a:t>Mobile Devices</a:t>
            </a:r>
          </a:p>
        </p:txBody>
      </p:sp>
      <p:pic>
        <p:nvPicPr>
          <p:cNvPr id="60" name="Picture 59">
            <a:extLst>
              <a:ext uri="{FF2B5EF4-FFF2-40B4-BE49-F238E27FC236}">
                <a16:creationId xmlns:a16="http://schemas.microsoft.com/office/drawing/2014/main" id="{1FF0DD4B-3003-48EF-A6B8-F9B0323E415B}"/>
              </a:ext>
            </a:extLst>
          </p:cNvPr>
          <p:cNvPicPr>
            <a:picLocks noChangeAspect="1"/>
          </p:cNvPicPr>
          <p:nvPr/>
        </p:nvPicPr>
        <p:blipFill>
          <a:blip r:embed="rId5"/>
          <a:stretch>
            <a:fillRect/>
          </a:stretch>
        </p:blipFill>
        <p:spPr>
          <a:xfrm>
            <a:off x="471936" y="4146739"/>
            <a:ext cx="742857" cy="685714"/>
          </a:xfrm>
          <a:prstGeom prst="rect">
            <a:avLst/>
          </a:prstGeom>
        </p:spPr>
      </p:pic>
      <p:sp>
        <p:nvSpPr>
          <p:cNvPr id="53" name="TextBox 52">
            <a:extLst>
              <a:ext uri="{FF2B5EF4-FFF2-40B4-BE49-F238E27FC236}">
                <a16:creationId xmlns:a16="http://schemas.microsoft.com/office/drawing/2014/main" id="{7C47C5D1-D41E-4351-BD5A-791609BFD3CB}"/>
              </a:ext>
            </a:extLst>
          </p:cNvPr>
          <p:cNvSpPr txBox="1"/>
          <p:nvPr/>
        </p:nvSpPr>
        <p:spPr>
          <a:xfrm>
            <a:off x="1223736" y="3870639"/>
            <a:ext cx="542775" cy="184666"/>
          </a:xfrm>
          <a:prstGeom prst="rect">
            <a:avLst/>
          </a:prstGeom>
          <a:noFill/>
        </p:spPr>
        <p:txBody>
          <a:bodyPr wrap="square" lIns="0" tIns="0" rIns="0" bIns="0" rtlCol="0">
            <a:spAutoFit/>
          </a:bodyPr>
          <a:lstStyle/>
          <a:p>
            <a:pPr algn="ctr"/>
            <a:r>
              <a:rPr lang="en-US" sz="1200" dirty="0">
                <a:solidFill>
                  <a:schemeClr val="bg2"/>
                </a:solidFill>
                <a:latin typeface="Arial"/>
              </a:rPr>
              <a:t>Laptops</a:t>
            </a:r>
          </a:p>
        </p:txBody>
      </p:sp>
      <p:pic>
        <p:nvPicPr>
          <p:cNvPr id="50" name="Picture 49">
            <a:extLst>
              <a:ext uri="{FF2B5EF4-FFF2-40B4-BE49-F238E27FC236}">
                <a16:creationId xmlns:a16="http://schemas.microsoft.com/office/drawing/2014/main" id="{B7B8CD8B-97B2-42C4-8E54-05E506480F2A}"/>
              </a:ext>
            </a:extLst>
          </p:cNvPr>
          <p:cNvPicPr>
            <a:picLocks noChangeAspect="1"/>
          </p:cNvPicPr>
          <p:nvPr/>
        </p:nvPicPr>
        <p:blipFill>
          <a:blip r:embed="rId6"/>
          <a:stretch>
            <a:fillRect/>
          </a:stretch>
        </p:blipFill>
        <p:spPr>
          <a:xfrm>
            <a:off x="486353" y="3736929"/>
            <a:ext cx="666667" cy="485714"/>
          </a:xfrm>
          <a:prstGeom prst="rect">
            <a:avLst/>
          </a:prstGeom>
        </p:spPr>
      </p:pic>
      <p:pic>
        <p:nvPicPr>
          <p:cNvPr id="62" name="Picture 61">
            <a:extLst>
              <a:ext uri="{FF2B5EF4-FFF2-40B4-BE49-F238E27FC236}">
                <a16:creationId xmlns:a16="http://schemas.microsoft.com/office/drawing/2014/main" id="{6ED01DCA-F5D6-4C87-9B01-7445C8F40C90}"/>
              </a:ext>
            </a:extLst>
          </p:cNvPr>
          <p:cNvPicPr>
            <a:picLocks noChangeAspect="1"/>
          </p:cNvPicPr>
          <p:nvPr/>
        </p:nvPicPr>
        <p:blipFill>
          <a:blip r:embed="rId7"/>
          <a:stretch>
            <a:fillRect/>
          </a:stretch>
        </p:blipFill>
        <p:spPr>
          <a:xfrm>
            <a:off x="5364088" y="1964496"/>
            <a:ext cx="3552821" cy="1224136"/>
          </a:xfrm>
          <a:prstGeom prst="rect">
            <a:avLst/>
          </a:prstGeom>
        </p:spPr>
      </p:pic>
      <p:sp>
        <p:nvSpPr>
          <p:cNvPr id="61" name="Rectangle 60">
            <a:extLst>
              <a:ext uri="{FF2B5EF4-FFF2-40B4-BE49-F238E27FC236}">
                <a16:creationId xmlns:a16="http://schemas.microsoft.com/office/drawing/2014/main" id="{183A4304-D936-421F-976E-BACBF30FF5A0}"/>
              </a:ext>
            </a:extLst>
          </p:cNvPr>
          <p:cNvSpPr/>
          <p:nvPr/>
        </p:nvSpPr>
        <p:spPr>
          <a:xfrm>
            <a:off x="5770285" y="1448390"/>
            <a:ext cx="3176793" cy="300082"/>
          </a:xfrm>
          <a:prstGeom prst="rect">
            <a:avLst/>
          </a:prstGeom>
        </p:spPr>
        <p:txBody>
          <a:bodyPr wrap="square">
            <a:spAutoFit/>
          </a:bodyPr>
          <a:lstStyle/>
          <a:p>
            <a:r>
              <a:rPr lang="pl-PL" b="1" dirty="0">
                <a:solidFill>
                  <a:srgbClr val="000099"/>
                </a:solidFill>
              </a:rPr>
              <a:t>APEX</a:t>
            </a:r>
            <a:r>
              <a:rPr lang="en-US" b="1" dirty="0">
                <a:solidFill>
                  <a:srgbClr val="000099"/>
                </a:solidFill>
              </a:rPr>
              <a:t> Backup Service</a:t>
            </a:r>
            <a:r>
              <a:rPr lang="pl-PL" b="1" dirty="0">
                <a:solidFill>
                  <a:srgbClr val="000099"/>
                </a:solidFill>
              </a:rPr>
              <a:t>s</a:t>
            </a:r>
            <a:endParaRPr lang="en-US" b="1" dirty="0">
              <a:solidFill>
                <a:srgbClr val="000099"/>
              </a:solidFill>
            </a:endParaRPr>
          </a:p>
        </p:txBody>
      </p:sp>
      <p:cxnSp>
        <p:nvCxnSpPr>
          <p:cNvPr id="64" name="Straight Arrow Connector 63">
            <a:extLst>
              <a:ext uri="{FF2B5EF4-FFF2-40B4-BE49-F238E27FC236}">
                <a16:creationId xmlns:a16="http://schemas.microsoft.com/office/drawing/2014/main" id="{091AFA9E-5327-4FB6-8143-FE4443B240B1}"/>
              </a:ext>
            </a:extLst>
          </p:cNvPr>
          <p:cNvCxnSpPr>
            <a:cxnSpLocks/>
          </p:cNvCxnSpPr>
          <p:nvPr/>
        </p:nvCxnSpPr>
        <p:spPr>
          <a:xfrm>
            <a:off x="2555776" y="2643758"/>
            <a:ext cx="2371328" cy="0"/>
          </a:xfrm>
          <a:prstGeom prst="straightConnector1">
            <a:avLst/>
          </a:prstGeom>
          <a:ln w="228600">
            <a:solidFill>
              <a:srgbClr val="000099"/>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21">
            <a:extLst>
              <a:ext uri="{FF2B5EF4-FFF2-40B4-BE49-F238E27FC236}">
                <a16:creationId xmlns:a16="http://schemas.microsoft.com/office/drawing/2014/main" id="{E96E5C10-2212-4133-9448-0C049EE0647A}"/>
              </a:ext>
            </a:extLst>
          </p:cNvPr>
          <p:cNvSpPr/>
          <p:nvPr/>
        </p:nvSpPr>
        <p:spPr>
          <a:xfrm>
            <a:off x="4988565" y="2543170"/>
            <a:ext cx="1060767" cy="198893"/>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solidFill>
                  <a:srgbClr val="FFFF00"/>
                </a:solidFill>
              </a:rPr>
              <a:t>Administrator</a:t>
            </a:r>
            <a:endParaRPr lang="en-US" sz="1000" b="1" dirty="0">
              <a:solidFill>
                <a:srgbClr val="FFFF00"/>
              </a:solidFill>
            </a:endParaRPr>
          </a:p>
        </p:txBody>
      </p:sp>
      <p:sp>
        <p:nvSpPr>
          <p:cNvPr id="15" name="Rounded Rectangle 121">
            <a:extLst>
              <a:ext uri="{FF2B5EF4-FFF2-40B4-BE49-F238E27FC236}">
                <a16:creationId xmlns:a16="http://schemas.microsoft.com/office/drawing/2014/main" id="{89ADA86C-16E0-4E24-BF3C-96D21D0B4963}"/>
              </a:ext>
            </a:extLst>
          </p:cNvPr>
          <p:cNvSpPr/>
          <p:nvPr/>
        </p:nvSpPr>
        <p:spPr>
          <a:xfrm>
            <a:off x="6748914" y="2543170"/>
            <a:ext cx="1060767" cy="198893"/>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solidFill>
                  <a:srgbClr val="FFFFCC"/>
                </a:solidFill>
              </a:rPr>
              <a:t>User</a:t>
            </a:r>
            <a:endParaRPr lang="en-US" sz="1000" b="1" dirty="0">
              <a:solidFill>
                <a:srgbClr val="FFFFCC"/>
              </a:solidFill>
            </a:endParaRPr>
          </a:p>
        </p:txBody>
      </p:sp>
      <p:pic>
        <p:nvPicPr>
          <p:cNvPr id="5" name="Picture 4">
            <a:extLst>
              <a:ext uri="{FF2B5EF4-FFF2-40B4-BE49-F238E27FC236}">
                <a16:creationId xmlns:a16="http://schemas.microsoft.com/office/drawing/2014/main" id="{03618E5C-8D7E-4C93-810A-B73E328B99F0}"/>
              </a:ext>
            </a:extLst>
          </p:cNvPr>
          <p:cNvPicPr>
            <a:picLocks noChangeAspect="1"/>
          </p:cNvPicPr>
          <p:nvPr/>
        </p:nvPicPr>
        <p:blipFill>
          <a:blip r:embed="rId8"/>
          <a:stretch>
            <a:fillRect/>
          </a:stretch>
        </p:blipFill>
        <p:spPr>
          <a:xfrm>
            <a:off x="4760673" y="2854360"/>
            <a:ext cx="1516549" cy="1100591"/>
          </a:xfrm>
          <a:prstGeom prst="rect">
            <a:avLst/>
          </a:prstGeom>
        </p:spPr>
      </p:pic>
      <p:pic>
        <p:nvPicPr>
          <p:cNvPr id="7" name="Picture 6">
            <a:extLst>
              <a:ext uri="{FF2B5EF4-FFF2-40B4-BE49-F238E27FC236}">
                <a16:creationId xmlns:a16="http://schemas.microsoft.com/office/drawing/2014/main" id="{9E0A4A10-AC20-4C2B-AE73-33BE37CBDFF0}"/>
              </a:ext>
            </a:extLst>
          </p:cNvPr>
          <p:cNvPicPr>
            <a:picLocks noChangeAspect="1"/>
          </p:cNvPicPr>
          <p:nvPr/>
        </p:nvPicPr>
        <p:blipFill>
          <a:blip r:embed="rId9"/>
          <a:stretch>
            <a:fillRect/>
          </a:stretch>
        </p:blipFill>
        <p:spPr>
          <a:xfrm>
            <a:off x="6577273" y="2768755"/>
            <a:ext cx="1404048" cy="1413078"/>
          </a:xfrm>
          <a:prstGeom prst="rect">
            <a:avLst/>
          </a:prstGeom>
        </p:spPr>
      </p:pic>
    </p:spTree>
    <p:extLst>
      <p:ext uri="{BB962C8B-B14F-4D97-AF65-F5344CB8AC3E}">
        <p14:creationId xmlns:p14="http://schemas.microsoft.com/office/powerpoint/2010/main" val="374823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490;p17">
            <a:extLst>
              <a:ext uri="{FF2B5EF4-FFF2-40B4-BE49-F238E27FC236}">
                <a16:creationId xmlns:a16="http://schemas.microsoft.com/office/drawing/2014/main" id="{5A98DD10-06B7-41EA-B0E9-ECB36CEEA245}"/>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923175" y="832251"/>
            <a:ext cx="5752299" cy="3950500"/>
          </a:xfrm>
          <a:prstGeom prst="rect">
            <a:avLst/>
          </a:prstGeom>
          <a:noFill/>
          <a:ln>
            <a:noFill/>
          </a:ln>
        </p:spPr>
      </p:pic>
      <p:sp>
        <p:nvSpPr>
          <p:cNvPr id="16" name="Google Shape;495;p17">
            <a:extLst>
              <a:ext uri="{FF2B5EF4-FFF2-40B4-BE49-F238E27FC236}">
                <a16:creationId xmlns:a16="http://schemas.microsoft.com/office/drawing/2014/main" id="{6ABEB0DE-1E86-4B26-B3CC-A2F9F42FDD38}"/>
              </a:ext>
            </a:extLst>
          </p:cNvPr>
          <p:cNvSpPr txBox="1"/>
          <p:nvPr/>
        </p:nvSpPr>
        <p:spPr>
          <a:xfrm>
            <a:off x="480250" y="817725"/>
            <a:ext cx="2413500" cy="3507900"/>
          </a:xfrm>
          <a:prstGeom prst="rect">
            <a:avLst/>
          </a:prstGeom>
          <a:noFill/>
          <a:ln>
            <a:noFill/>
          </a:ln>
        </p:spPr>
        <p:txBody>
          <a:bodyPr spcFirstLastPara="1" wrap="square" lIns="91425" tIns="91425" rIns="91425" bIns="91425" anchor="t" anchorCtr="0">
            <a:noAutofit/>
          </a:bodyPr>
          <a:lstStyle/>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US East (N. Virginia)</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US West (N. California)</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US West (Oregon)</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(Mumbai)</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(Singapore)</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(Sydney)</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Asia Pacific (Tokyo)</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Canada (Central)</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(Frankfurt)</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(Ireland)</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(London)</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Europe (Paris)</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South America (Sao Paulo)</a:t>
            </a:r>
          </a:p>
          <a:p>
            <a:pPr marL="0" marR="0" lvl="0" indent="0" algn="l" rtl="0">
              <a:lnSpc>
                <a:spcPct val="161666"/>
              </a:lnSpc>
              <a:spcBef>
                <a:spcPts val="0"/>
              </a:spcBef>
              <a:spcAft>
                <a:spcPts val="0"/>
              </a:spcAft>
              <a:buClr>
                <a:srgbClr val="000000"/>
              </a:buClr>
              <a:buSzPts val="1200"/>
              <a:buFont typeface="Arial"/>
              <a:buNone/>
            </a:pPr>
            <a:r>
              <a:rPr lang="en-US" sz="1200" b="0" i="0" u="none" strike="noStrike" cap="none" dirty="0">
                <a:solidFill>
                  <a:schemeClr val="bg2"/>
                </a:solidFill>
                <a:highlight>
                  <a:srgbClr val="FFFFFF"/>
                </a:highlight>
                <a:latin typeface="Lato"/>
                <a:ea typeface="Lato"/>
                <a:cs typeface="Lato"/>
                <a:sym typeface="Lato"/>
              </a:rPr>
              <a:t>AWS GovCloud (US-West)</a:t>
            </a:r>
          </a:p>
        </p:txBody>
      </p:sp>
      <p:sp>
        <p:nvSpPr>
          <p:cNvPr id="18" name="TextBox 17">
            <a:extLst>
              <a:ext uri="{FF2B5EF4-FFF2-40B4-BE49-F238E27FC236}">
                <a16:creationId xmlns:a16="http://schemas.microsoft.com/office/drawing/2014/main" id="{445A0D44-3E7B-45FB-9D94-CACC722E7683}"/>
              </a:ext>
            </a:extLst>
          </p:cNvPr>
          <p:cNvSpPr txBox="1"/>
          <p:nvPr/>
        </p:nvSpPr>
        <p:spPr>
          <a:xfrm>
            <a:off x="347948" y="195486"/>
            <a:ext cx="9048588" cy="492443"/>
          </a:xfrm>
          <a:prstGeom prst="rect">
            <a:avLst/>
          </a:prstGeom>
          <a:noFill/>
        </p:spPr>
        <p:txBody>
          <a:bodyPr wrap="square" lIns="0" tIns="0" rIns="0" bIns="0" rtlCol="0">
            <a:spAutoFit/>
          </a:bodyPr>
          <a:lstStyle/>
          <a:p>
            <a:r>
              <a:rPr lang="pl-PL" sz="3200" dirty="0">
                <a:solidFill>
                  <a:schemeClr val="bg1">
                    <a:lumMod val="50000"/>
                  </a:schemeClr>
                </a:solidFill>
                <a:latin typeface="Arial Nova Light" panose="020B0304020202020204" pitchFamily="34" charset="0"/>
              </a:rPr>
              <a:t>APEX</a:t>
            </a:r>
            <a:r>
              <a:rPr lang="en-US" sz="3200" dirty="0">
                <a:solidFill>
                  <a:schemeClr val="bg1">
                    <a:lumMod val="50000"/>
                  </a:schemeClr>
                </a:solidFill>
                <a:latin typeface="Arial Nova Light" panose="020B0304020202020204" pitchFamily="34" charset="0"/>
              </a:rPr>
              <a:t> Backup Service</a:t>
            </a:r>
            <a:r>
              <a:rPr lang="pl-PL" sz="3200" dirty="0">
                <a:solidFill>
                  <a:schemeClr val="bg1">
                    <a:lumMod val="50000"/>
                  </a:schemeClr>
                </a:solidFill>
                <a:latin typeface="Arial Nova Light" panose="020B0304020202020204" pitchFamily="34" charset="0"/>
              </a:rPr>
              <a:t>s</a:t>
            </a:r>
            <a:r>
              <a:rPr lang="en-US" sz="3200" dirty="0">
                <a:solidFill>
                  <a:schemeClr val="bg1">
                    <a:lumMod val="50000"/>
                  </a:schemeClr>
                </a:solidFill>
                <a:latin typeface="Arial Nova Light" panose="020B0304020202020204" pitchFamily="34" charset="0"/>
              </a:rPr>
              <a:t> – Data Centers</a:t>
            </a:r>
          </a:p>
        </p:txBody>
      </p:sp>
    </p:spTree>
    <p:extLst>
      <p:ext uri="{BB962C8B-B14F-4D97-AF65-F5344CB8AC3E}">
        <p14:creationId xmlns:p14="http://schemas.microsoft.com/office/powerpoint/2010/main" val="35549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08ED46-281E-4120-96D8-8EBB61C20514}"/>
              </a:ext>
            </a:extLst>
          </p:cNvPr>
          <p:cNvPicPr>
            <a:picLocks noChangeAspect="1"/>
          </p:cNvPicPr>
          <p:nvPr/>
        </p:nvPicPr>
        <p:blipFill>
          <a:blip r:embed="rId2"/>
          <a:stretch>
            <a:fillRect/>
          </a:stretch>
        </p:blipFill>
        <p:spPr>
          <a:xfrm>
            <a:off x="107504" y="123478"/>
            <a:ext cx="8748464" cy="3339845"/>
          </a:xfrm>
          <a:prstGeom prst="rect">
            <a:avLst/>
          </a:prstGeom>
        </p:spPr>
      </p:pic>
    </p:spTree>
    <p:extLst>
      <p:ext uri="{BB962C8B-B14F-4D97-AF65-F5344CB8AC3E}">
        <p14:creationId xmlns:p14="http://schemas.microsoft.com/office/powerpoint/2010/main" val="72664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Delayed deletion</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spcBef>
                <a:spcPts val="1800"/>
              </a:spcBef>
              <a:defRPr/>
            </a:pPr>
            <a:r>
              <a:rPr kumimoji="0" lang="en-US" sz="2400" b="0" i="0" u="none" strike="noStrike" kern="1200" cap="none" spc="0" normalizeH="0" baseline="0" noProof="0" dirty="0">
                <a:ln>
                  <a:noFill/>
                </a:ln>
                <a:solidFill>
                  <a:srgbClr val="444444"/>
                </a:solidFill>
                <a:effectLst/>
                <a:uLnTx/>
                <a:uFillTx/>
                <a:latin typeface="Arial"/>
                <a:ea typeface="+mn-ea"/>
                <a:cs typeface="+mn-cs"/>
              </a:rPr>
              <a:t>Requires special request</a:t>
            </a:r>
          </a:p>
          <a:p>
            <a:pPr lvl="0">
              <a:spcBef>
                <a:spcPts val="1800"/>
              </a:spcBef>
              <a:defRPr/>
            </a:pPr>
            <a:r>
              <a:rPr lang="en-US" sz="2400" dirty="0">
                <a:solidFill>
                  <a:srgbClr val="444444"/>
                </a:solidFill>
                <a:latin typeface="Arial"/>
              </a:rPr>
              <a:t>No admin access in case of password stolen to change settings</a:t>
            </a:r>
          </a:p>
          <a:p>
            <a:pPr lvl="0">
              <a:spcBef>
                <a:spcPts val="1800"/>
              </a:spcBef>
              <a:defRPr/>
            </a:pPr>
            <a:r>
              <a:rPr lang="en-US" sz="2400" dirty="0">
                <a:solidFill>
                  <a:srgbClr val="444444"/>
                </a:solidFill>
                <a:latin typeface="Arial"/>
              </a:rPr>
              <a:t>Real case where OneDrive / Backups where deleted</a:t>
            </a:r>
            <a:br>
              <a:rPr lang="en-US" sz="2400" dirty="0">
                <a:solidFill>
                  <a:srgbClr val="444444"/>
                </a:solidFill>
                <a:latin typeface="Arial"/>
              </a:rPr>
            </a:br>
            <a:r>
              <a:rPr lang="en-US" sz="2400" dirty="0">
                <a:solidFill>
                  <a:srgbClr val="444444"/>
                </a:solidFill>
                <a:latin typeface="Arial"/>
              </a:rPr>
              <a:t>Data in real recovered from cache</a:t>
            </a:r>
          </a:p>
          <a:p>
            <a:pPr lvl="0">
              <a:spcBef>
                <a:spcPts val="1800"/>
              </a:spcBef>
              <a:defRPr/>
            </a:pPr>
            <a:endParaRPr kumimoji="0" lang="en-US" sz="2400" b="0" i="0" u="none" strike="noStrike" kern="1200" cap="none" spc="0" normalizeH="0" baseline="0" noProof="0" dirty="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25815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Security</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spcBef>
                <a:spcPts val="1800"/>
              </a:spcBef>
              <a:buNone/>
              <a:defRPr/>
            </a:pPr>
            <a:r>
              <a:rPr kumimoji="0" lang="en-US" sz="2400" b="0" i="0" u="none" strike="noStrike" kern="1200" cap="none" spc="0" normalizeH="0" baseline="0" dirty="0">
                <a:ln>
                  <a:noFill/>
                </a:ln>
                <a:solidFill>
                  <a:srgbClr val="444444"/>
                </a:solidFill>
                <a:effectLst/>
                <a:uLnTx/>
                <a:uFillTx/>
                <a:latin typeface="Arial"/>
                <a:ea typeface="+mn-ea"/>
                <a:cs typeface="+mn-cs"/>
              </a:rPr>
              <a:t>Vertrax case study:</a:t>
            </a:r>
            <a:br>
              <a:rPr kumimoji="0" lang="en-US" sz="2400" b="0" i="0" u="none" strike="noStrike" kern="1200" cap="none" spc="0" normalizeH="0" baseline="0" dirty="0">
                <a:ln>
                  <a:noFill/>
                </a:ln>
                <a:solidFill>
                  <a:srgbClr val="444444"/>
                </a:solidFill>
                <a:effectLst/>
                <a:uLnTx/>
                <a:uFillTx/>
                <a:latin typeface="Arial"/>
                <a:ea typeface="+mn-ea"/>
                <a:cs typeface="+mn-cs"/>
              </a:rPr>
            </a:br>
            <a:r>
              <a:rPr kumimoji="0" lang="en-US" sz="2400" b="0" i="0" u="none" strike="noStrike" kern="1200" cap="none" spc="0" normalizeH="0" baseline="0" dirty="0">
                <a:ln>
                  <a:noFill/>
                </a:ln>
                <a:solidFill>
                  <a:srgbClr val="444444"/>
                </a:solidFill>
                <a:effectLst/>
                <a:uLnTx/>
                <a:uFillTx/>
                <a:latin typeface="Arial"/>
                <a:ea typeface="+mn-ea"/>
                <a:cs typeface="+mn-cs"/>
                <a:hlinkClick r:id="rId2"/>
              </a:rPr>
              <a:t>https://www.druva.com/customers/vertrax-replaces-veeam-to-achieve-ransomware-protection-for-microsoft-365-and-endpoint-data</a:t>
            </a:r>
            <a:r>
              <a:rPr kumimoji="0" lang="en-US" sz="2400" b="0" i="0" u="none" strike="noStrike" kern="1200" cap="none" spc="0" normalizeH="0" baseline="0" dirty="0">
                <a:ln>
                  <a:noFill/>
                </a:ln>
                <a:solidFill>
                  <a:srgbClr val="444444"/>
                </a:solidFill>
                <a:effectLst/>
                <a:uLnTx/>
                <a:uFillTx/>
                <a:latin typeface="Arial"/>
                <a:ea typeface="+mn-ea"/>
                <a:cs typeface="+mn-cs"/>
              </a:rPr>
              <a:t> </a:t>
            </a:r>
          </a:p>
        </p:txBody>
      </p:sp>
    </p:spTree>
    <p:extLst>
      <p:ext uri="{BB962C8B-B14F-4D97-AF65-F5344CB8AC3E}">
        <p14:creationId xmlns:p14="http://schemas.microsoft.com/office/powerpoint/2010/main" val="60845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2020 Dell Technologies PPT Template" id="{CE2A9F27-DA32-4238-859B-E48B3E8E7962}" vid="{522D2080-B2B9-45D5-879A-C9EAE48EF252}"/>
    </a:ext>
  </a:extLst>
</a:theme>
</file>

<file path=ppt/theme/theme2.xml><?xml version="1.0" encoding="utf-8"?>
<a:theme xmlns:a="http://schemas.openxmlformats.org/drawingml/2006/main" name="1_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2020 Dell Technologies PPT Template" id="{CE2A9F27-DA32-4238-859B-E48B3E8E7962}" vid="{522D2080-B2B9-45D5-879A-C9EAE48EF252}"/>
    </a:ext>
  </a:extLst>
</a:theme>
</file>

<file path=ppt/theme/theme3.xml><?xml version="1.0" encoding="utf-8"?>
<a:theme xmlns:a="http://schemas.openxmlformats.org/drawingml/2006/main" name="2_2021 Dell Tech template">
  <a:themeElements>
    <a:clrScheme name="Custom 1">
      <a:dk1>
        <a:srgbClr val="FFFFFF"/>
      </a:dk1>
      <a:lt1>
        <a:srgbClr val="FFFFFF"/>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2021 Dell Tech template">
  <a:themeElements>
    <a:clrScheme name="Custom 1">
      <a:dk1>
        <a:srgbClr val="FFFFFF"/>
      </a:dk1>
      <a:lt1>
        <a:srgbClr val="FFFFFF"/>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Corporate PowerPoint Template  -  Read-Only" id="{7397FF6C-1535-496C-B355-13FD704A0A81}" vid="{DB1192C5-09AC-4438-B291-336EE9C41893}"/>
    </a:ext>
  </a:extLst>
</a:theme>
</file>

<file path=ppt/theme/theme6.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daniel_template_ppt.pptx</Template>
  <TotalTime>19380</TotalTime>
  <Words>3855</Words>
  <Application>Microsoft Office PowerPoint</Application>
  <PresentationFormat>On-screen Show (16:9)</PresentationFormat>
  <Paragraphs>801</Paragraphs>
  <Slides>312</Slides>
  <Notes>2</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312</vt:i4>
      </vt:variant>
    </vt:vector>
  </HeadingPairs>
  <TitlesOfParts>
    <vt:vector size="329" baseType="lpstr">
      <vt:lpstr>Arial</vt:lpstr>
      <vt:lpstr>Arial Nova Light</vt:lpstr>
      <vt:lpstr>Calibri</vt:lpstr>
      <vt:lpstr>Courier New</vt:lpstr>
      <vt:lpstr>IBM Plex Sans</vt:lpstr>
      <vt:lpstr>Lato</vt:lpstr>
      <vt:lpstr>Montserrat</vt:lpstr>
      <vt:lpstr>Roboto</vt:lpstr>
      <vt:lpstr>Roboto Slab</vt:lpstr>
      <vt:lpstr>Segoe UI</vt:lpstr>
      <vt:lpstr>Wingdings</vt:lpstr>
      <vt:lpstr>2020 Dell Tech template</vt:lpstr>
      <vt:lpstr>1_2020 Dell Tech template</vt:lpstr>
      <vt:lpstr>2_2021 Dell Tech template</vt:lpstr>
      <vt:lpstr>4_2021 Dell Tech template</vt:lpstr>
      <vt:lpstr>1_Default Theme</vt:lpstr>
      <vt:lpstr>think-cell Slide</vt:lpstr>
      <vt:lpstr> Cloud / Data Centers / Laptops</vt:lpstr>
      <vt:lpstr>Agenda</vt:lpstr>
      <vt:lpstr>PowerPoint Presentation</vt:lpstr>
      <vt:lpstr>Shall I backup cloud Exchange / SharePoint / Teams / …? APEX Backup Services</vt:lpstr>
      <vt:lpstr>Cloud vendor approach to backup their services</vt:lpstr>
      <vt:lpstr>What is APEX Backup Service?</vt:lpstr>
      <vt:lpstr>APEX Backup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protected?</vt:lpstr>
      <vt:lpstr>Why APEX Backup Service?</vt:lpstr>
      <vt:lpstr>PowerPoint Presentation</vt:lpstr>
      <vt:lpstr>PowerPoint Presentation</vt:lpstr>
      <vt:lpstr>PowerPoint Presentation</vt:lpstr>
      <vt:lpstr>PowerPoint Presentation</vt:lpstr>
      <vt:lpstr>Why APEX Backup Services?</vt:lpstr>
      <vt:lpstr>Why APEX Backup Services?</vt:lpstr>
      <vt:lpstr>Why APEX Backup Services?</vt:lpstr>
      <vt:lpstr>Why APEX Backup Services?</vt:lpstr>
      <vt:lpstr>Why APEX Backup Services?</vt:lpstr>
      <vt:lpstr>PowerPoint Presentation</vt:lpstr>
      <vt:lpstr>Why APEX Backup Services?</vt:lpstr>
      <vt:lpstr>Why APEX Backup Services?</vt:lpstr>
      <vt:lpstr>Why for Laptops</vt:lpstr>
      <vt:lpstr>Licensing</vt:lpstr>
      <vt:lpstr>Easy</vt:lpstr>
      <vt:lpstr>Trusted partner</vt:lpstr>
      <vt:lpstr>Need to fulfill certifications?</vt:lpstr>
      <vt:lpstr>Need to fulfill certifications?</vt:lpstr>
      <vt:lpstr>PowerPoint Presentation</vt:lpstr>
      <vt:lpstr>PowerPoint Presentation</vt:lpstr>
      <vt:lpstr>PowerPoint Presentation</vt:lpstr>
      <vt:lpstr>SaaS v On Premise M365 Data Protection</vt:lpstr>
      <vt:lpstr>Use cases APEX Backup Service?</vt:lpstr>
      <vt:lpstr>PowerPoint Presentation</vt:lpstr>
      <vt:lpstr>PowerPoint Presentation</vt:lpstr>
      <vt:lpstr>What M365 data can we protect with APEX Backup Services?</vt:lpstr>
      <vt:lpstr>Adding users</vt:lpstr>
      <vt:lpstr>Mapping users to profile (policies)</vt:lpstr>
      <vt:lpstr>What APEX Backup Services provide for M365?</vt:lpstr>
      <vt:lpstr>What APEX Backup Services provide for M365?</vt:lpstr>
      <vt:lpstr>Exchange – what can we protect?</vt:lpstr>
      <vt:lpstr>SharePoint – what can we protect?</vt:lpstr>
      <vt:lpstr>Teams – what can we protect?</vt:lpstr>
      <vt:lpstr>OneDrive</vt:lpstr>
      <vt:lpstr>PowerPoint Presentation</vt:lpstr>
      <vt:lpstr>PowerPoint Presentation</vt:lpstr>
      <vt:lpstr>APEX Backup Services for Endpoints</vt:lpstr>
      <vt:lpstr>APEX Backup Services for Endpoints</vt:lpstr>
      <vt:lpstr>PowerPoint Presentation</vt:lpstr>
      <vt:lpstr>PowerPoint Presentation</vt:lpstr>
      <vt:lpstr>Protection -&gt; Laptops / Smartphones</vt:lpstr>
      <vt:lpstr>Protection -&gt; Laptops</vt:lpstr>
      <vt:lpstr>Protection -&gt; Laptops</vt:lpstr>
      <vt:lpstr>Protection -&gt; Smartphones</vt:lpstr>
      <vt:lpstr>Data Loss Prevention</vt:lpstr>
      <vt:lpstr>Settings that user CAN have access</vt:lpstr>
      <vt:lpstr>What can we do with laptops backup / recovery?</vt:lpstr>
      <vt:lpstr>Restore</vt:lpstr>
      <vt:lpstr>Restore</vt:lpstr>
      <vt:lpstr>Geo tracking – value of Endpoints backup / recovery</vt:lpstr>
      <vt:lpstr>PowerPoint Presentation</vt:lpstr>
      <vt:lpstr>PowerPoint Presentation</vt:lpstr>
      <vt:lpstr>Remote offices</vt:lpstr>
      <vt:lpstr>Why APEX Backup Services?</vt:lpstr>
      <vt:lpstr>Cloud cache</vt:lpstr>
      <vt:lpstr>Intelligent tiering</vt:lpstr>
      <vt:lpstr>De-duplicated data</vt:lpstr>
      <vt:lpstr>What do we get with source de-duplication?</vt:lpstr>
      <vt:lpstr>Value of APEX Backup Services for Hybrid Workloads</vt:lpstr>
      <vt:lpstr>Why APEX Backup Services?</vt:lpstr>
      <vt:lpstr>PowerPoint Presentation</vt:lpstr>
      <vt:lpstr>PowerPoint Presentation</vt:lpstr>
      <vt:lpstr>Why APEX Backup Services?</vt:lpstr>
      <vt:lpstr>Certifications</vt:lpstr>
      <vt:lpstr>Security APEX Backup Service?</vt:lpstr>
      <vt:lpstr>PowerPoint Presentation</vt:lpstr>
      <vt:lpstr>PowerPoint Presentation</vt:lpstr>
      <vt:lpstr>PowerPoint Presentation</vt:lpstr>
      <vt:lpstr>PowerPoint Presentation</vt:lpstr>
      <vt:lpstr>Security</vt:lpstr>
      <vt:lpstr>Security</vt:lpstr>
      <vt:lpstr>Security</vt:lpstr>
      <vt:lpstr>PowerPoint Presentation</vt:lpstr>
      <vt:lpstr>PowerPoint Presentation</vt:lpstr>
      <vt:lpstr>PowerPoint Presentation</vt:lpstr>
      <vt:lpstr>PowerPoint Presentation</vt:lpstr>
      <vt:lpstr>PowerPoint Presentation</vt:lpstr>
      <vt:lpstr>Delayed deletion</vt:lpstr>
      <vt:lpstr>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AWS</vt:lpstr>
      <vt:lpstr>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Lock APEX Backup Services</vt:lpstr>
      <vt:lpstr>PowerPoint Presentation</vt:lpstr>
      <vt:lpstr>Why Data Lock?</vt:lpstr>
      <vt:lpstr>PowerPoint Presentation</vt:lpstr>
      <vt:lpstr>Data Lock</vt:lpstr>
      <vt:lpstr>Data 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Ransomware protection APEX Backup Services</vt:lpstr>
      <vt:lpstr>Where can we use?</vt:lpstr>
      <vt:lpstr>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access to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Disaster Recovery as a Service</vt:lpstr>
      <vt:lpstr>DRaaS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Licensing APEX Backup Services</vt:lpstr>
      <vt:lpstr>PowerPoint Presentation</vt:lpstr>
      <vt:lpstr>All inlcusive license</vt:lpstr>
      <vt:lpstr>Licensing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APEX Backup Services Ransomware Overview</vt:lpstr>
      <vt:lpstr>PowerPoint Presentation</vt:lpstr>
      <vt:lpstr>Licensing</vt:lpstr>
      <vt:lpstr>Licensing</vt:lpstr>
      <vt:lpstr>PowerPoint Presentation</vt:lpstr>
      <vt:lpstr>Licensing - explanation</vt:lpstr>
      <vt:lpstr>Licensing - explanation</vt:lpstr>
      <vt:lpstr>Average storage usage</vt:lpstr>
      <vt:lpstr>Sensitive data Compliance</vt:lpstr>
      <vt:lpstr>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Interface APEX Backup Service</vt:lpstr>
      <vt:lpstr>Interface</vt:lpstr>
      <vt:lpstr>PowerPoint Presentation</vt:lpstr>
      <vt:lpstr>PowerPoint Presentation</vt:lpstr>
      <vt:lpstr>PowerPoint Presentation</vt:lpstr>
      <vt:lpstr>PowerPoint Presentation</vt:lpstr>
      <vt:lpstr>PowerPoint Presentation</vt:lpstr>
      <vt:lpstr>PowerPoint Presentation</vt:lpstr>
      <vt:lpstr>Administrator Defining Policy</vt:lpstr>
      <vt:lpstr>PowerPoint Presentation</vt:lpstr>
      <vt:lpstr>PowerPoint Presentation</vt:lpstr>
      <vt:lpstr>PowerPoint Presentation</vt:lpstr>
      <vt:lpstr>Preserve users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Administrator Add user</vt:lpstr>
      <vt:lpstr>PowerPoint Presentation</vt:lpstr>
      <vt:lpstr>PowerPoint Presentation</vt:lpstr>
      <vt:lpstr>User Data 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Audit trail</vt:lpstr>
      <vt:lpstr>PowerPoint Presentation</vt:lpstr>
      <vt:lpstr>PowerPoint Presentation</vt:lpstr>
      <vt:lpstr>PowerPoint Presentation</vt:lpstr>
      <vt:lpstr>Monitoring Jobs</vt:lpstr>
      <vt:lpstr>PowerPoint Presentation</vt:lpstr>
      <vt:lpstr>Workshop</vt:lpstr>
      <vt:lpstr>Workshop</vt:lpstr>
      <vt:lpstr>PowerPoint Presentation</vt:lpstr>
    </vt:vector>
  </TitlesOfParts>
  <Company>Dell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Kubernetes protection</dc:title>
  <dc:creator>Olkowski, Daniel</dc:creator>
  <cp:lastModifiedBy>Olkowski, Daniel</cp:lastModifiedBy>
  <cp:revision>329</cp:revision>
  <cp:lastPrinted>2018-09-10T14:53:10Z</cp:lastPrinted>
  <dcterms:created xsi:type="dcterms:W3CDTF">2020-02-09T13:06:05Z</dcterms:created>
  <dcterms:modified xsi:type="dcterms:W3CDTF">2024-05-13T08:14:10Z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e70ee2-0cb4-4d60-aee5-75ef2c4c8a90_Enabled">
    <vt:lpwstr>True</vt:lpwstr>
  </property>
  <property fmtid="{D5CDD505-2E9C-101B-9397-08002B2CF9AE}" pid="3" name="MSIP_Label_7de70ee2-0cb4-4d60-aee5-75ef2c4c8a90_SiteId">
    <vt:lpwstr>945c199a-83a2-4e80-9f8c-5a91be5752dd</vt:lpwstr>
  </property>
  <property fmtid="{D5CDD505-2E9C-101B-9397-08002B2CF9AE}" pid="4" name="MSIP_Label_7de70ee2-0cb4-4d60-aee5-75ef2c4c8a90_Owner">
    <vt:lpwstr>denise.leblanc@emc.com</vt:lpwstr>
  </property>
  <property fmtid="{D5CDD505-2E9C-101B-9397-08002B2CF9AE}" pid="5" name="MSIP_Label_7de70ee2-0cb4-4d60-aee5-75ef2c4c8a90_SetDate">
    <vt:lpwstr>2019-11-21T18:23:02.3023958Z</vt:lpwstr>
  </property>
  <property fmtid="{D5CDD505-2E9C-101B-9397-08002B2CF9AE}" pid="6" name="MSIP_Label_7de70ee2-0cb4-4d60-aee5-75ef2c4c8a90_Name">
    <vt:lpwstr>Internal Use</vt:lpwstr>
  </property>
  <property fmtid="{D5CDD505-2E9C-101B-9397-08002B2CF9AE}" pid="7" name="MSIP_Label_7de70ee2-0cb4-4d60-aee5-75ef2c4c8a90_Application">
    <vt:lpwstr>Microsoft Azure Information Protection</vt:lpwstr>
  </property>
  <property fmtid="{D5CDD505-2E9C-101B-9397-08002B2CF9AE}" pid="8" name="MSIP_Label_7de70ee2-0cb4-4d60-aee5-75ef2c4c8a90_Extended_MSFT_Method">
    <vt:lpwstr>Manual</vt:lpwstr>
  </property>
  <property fmtid="{D5CDD505-2E9C-101B-9397-08002B2CF9AE}" pid="9" name="MSIP_Label_da6fab74-d5af-4af7-a9a4-78d84655a626_Enabled">
    <vt:lpwstr>True</vt:lpwstr>
  </property>
  <property fmtid="{D5CDD505-2E9C-101B-9397-08002B2CF9AE}" pid="10" name="MSIP_Label_da6fab74-d5af-4af7-a9a4-78d84655a626_SiteId">
    <vt:lpwstr>945c199a-83a2-4e80-9f8c-5a91be5752dd</vt:lpwstr>
  </property>
  <property fmtid="{D5CDD505-2E9C-101B-9397-08002B2CF9AE}" pid="11" name="MSIP_Label_da6fab74-d5af-4af7-a9a4-78d84655a626_Owner">
    <vt:lpwstr>denise.leblanc@emc.com</vt:lpwstr>
  </property>
  <property fmtid="{D5CDD505-2E9C-101B-9397-08002B2CF9AE}" pid="12" name="MSIP_Label_da6fab74-d5af-4af7-a9a4-78d84655a626_SetDate">
    <vt:lpwstr>2019-11-21T18:23:02.3023958Z</vt:lpwstr>
  </property>
  <property fmtid="{D5CDD505-2E9C-101B-9397-08002B2CF9AE}" pid="13" name="MSIP_Label_da6fab74-d5af-4af7-a9a4-78d84655a626_Name">
    <vt:lpwstr>Visual Marking</vt:lpwstr>
  </property>
  <property fmtid="{D5CDD505-2E9C-101B-9397-08002B2CF9AE}" pid="14" name="MSIP_Label_da6fab74-d5af-4af7-a9a4-78d84655a626_Application">
    <vt:lpwstr>Microsoft Azure Information Protection</vt:lpwstr>
  </property>
  <property fmtid="{D5CDD505-2E9C-101B-9397-08002B2CF9AE}" pid="15" name="MSIP_Label_da6fab74-d5af-4af7-a9a4-78d84655a626_Parent">
    <vt:lpwstr>7de70ee2-0cb4-4d60-aee5-75ef2c4c8a90</vt:lpwstr>
  </property>
  <property fmtid="{D5CDD505-2E9C-101B-9397-08002B2CF9AE}" pid="16" name="MSIP_Label_da6fab74-d5af-4af7-a9a4-78d84655a626_Extended_MSFT_Method">
    <vt:lpwstr>Manual</vt:lpwstr>
  </property>
  <property fmtid="{D5CDD505-2E9C-101B-9397-08002B2CF9AE}" pid="17" name="aiplabel">
    <vt:lpwstr>Internal Use Visual Marking</vt:lpwstr>
  </property>
</Properties>
</file>