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437" r:id="rId5"/>
    <p:sldMasterId id="2147484459" r:id="rId6"/>
    <p:sldMasterId id="2147484485" r:id="rId7"/>
  </p:sldMasterIdLst>
  <p:notesMasterIdLst>
    <p:notesMasterId r:id="rId151"/>
  </p:notesMasterIdLst>
  <p:handoutMasterIdLst>
    <p:handoutMasterId r:id="rId152"/>
  </p:handoutMasterIdLst>
  <p:sldIdLst>
    <p:sldId id="379" r:id="rId8"/>
    <p:sldId id="386" r:id="rId9"/>
    <p:sldId id="430" r:id="rId10"/>
    <p:sldId id="431" r:id="rId11"/>
    <p:sldId id="425" r:id="rId12"/>
    <p:sldId id="582" r:id="rId13"/>
    <p:sldId id="585" r:id="rId14"/>
    <p:sldId id="587" r:id="rId15"/>
    <p:sldId id="588" r:id="rId16"/>
    <p:sldId id="586" r:id="rId17"/>
    <p:sldId id="583" r:id="rId18"/>
    <p:sldId id="432" r:id="rId19"/>
    <p:sldId id="437" r:id="rId20"/>
    <p:sldId id="438" r:id="rId21"/>
    <p:sldId id="439" r:id="rId22"/>
    <p:sldId id="448" r:id="rId23"/>
    <p:sldId id="440" r:id="rId24"/>
    <p:sldId id="447" r:id="rId25"/>
    <p:sldId id="441" r:id="rId26"/>
    <p:sldId id="443" r:id="rId27"/>
    <p:sldId id="534" r:id="rId28"/>
    <p:sldId id="535" r:id="rId29"/>
    <p:sldId id="442" r:id="rId30"/>
    <p:sldId id="536" r:id="rId31"/>
    <p:sldId id="444" r:id="rId32"/>
    <p:sldId id="548" r:id="rId33"/>
    <p:sldId id="445" r:id="rId34"/>
    <p:sldId id="446" r:id="rId35"/>
    <p:sldId id="449" r:id="rId36"/>
    <p:sldId id="450" r:id="rId37"/>
    <p:sldId id="451" r:id="rId38"/>
    <p:sldId id="549" r:id="rId39"/>
    <p:sldId id="593" r:id="rId40"/>
    <p:sldId id="594" r:id="rId41"/>
    <p:sldId id="595" r:id="rId42"/>
    <p:sldId id="759" r:id="rId43"/>
    <p:sldId id="596" r:id="rId44"/>
    <p:sldId id="760" r:id="rId45"/>
    <p:sldId id="761" r:id="rId46"/>
    <p:sldId id="762" r:id="rId47"/>
    <p:sldId id="763" r:id="rId48"/>
    <p:sldId id="452" r:id="rId49"/>
    <p:sldId id="550" r:id="rId50"/>
    <p:sldId id="426" r:id="rId51"/>
    <p:sldId id="455" r:id="rId52"/>
    <p:sldId id="552" r:id="rId53"/>
    <p:sldId id="457" r:id="rId54"/>
    <p:sldId id="551" r:id="rId55"/>
    <p:sldId id="597" r:id="rId56"/>
    <p:sldId id="598" r:id="rId57"/>
    <p:sldId id="758" r:id="rId58"/>
    <p:sldId id="592" r:id="rId59"/>
    <p:sldId id="553" r:id="rId60"/>
    <p:sldId id="538" r:id="rId61"/>
    <p:sldId id="541" r:id="rId62"/>
    <p:sldId id="542" r:id="rId63"/>
    <p:sldId id="554" r:id="rId64"/>
    <p:sldId id="482" r:id="rId65"/>
    <p:sldId id="546" r:id="rId66"/>
    <p:sldId id="519" r:id="rId67"/>
    <p:sldId id="520" r:id="rId68"/>
    <p:sldId id="555" r:id="rId69"/>
    <p:sldId id="483" r:id="rId70"/>
    <p:sldId id="556" r:id="rId71"/>
    <p:sldId id="484" r:id="rId72"/>
    <p:sldId id="557" r:id="rId73"/>
    <p:sldId id="558" r:id="rId74"/>
    <p:sldId id="532" r:id="rId75"/>
    <p:sldId id="533" r:id="rId76"/>
    <p:sldId id="564" r:id="rId77"/>
    <p:sldId id="565" r:id="rId78"/>
    <p:sldId id="566" r:id="rId79"/>
    <p:sldId id="479" r:id="rId80"/>
    <p:sldId id="461" r:id="rId81"/>
    <p:sldId id="491" r:id="rId82"/>
    <p:sldId id="492" r:id="rId83"/>
    <p:sldId id="493" r:id="rId84"/>
    <p:sldId id="494" r:id="rId85"/>
    <p:sldId id="500" r:id="rId86"/>
    <p:sldId id="501" r:id="rId87"/>
    <p:sldId id="502" r:id="rId88"/>
    <p:sldId id="495" r:id="rId89"/>
    <p:sldId id="503" r:id="rId90"/>
    <p:sldId id="504" r:id="rId91"/>
    <p:sldId id="506" r:id="rId92"/>
    <p:sldId id="507" r:id="rId93"/>
    <p:sldId id="508" r:id="rId94"/>
    <p:sldId id="509" r:id="rId95"/>
    <p:sldId id="510" r:id="rId96"/>
    <p:sldId id="511" r:id="rId97"/>
    <p:sldId id="512" r:id="rId98"/>
    <p:sldId id="513" r:id="rId99"/>
    <p:sldId id="514" r:id="rId100"/>
    <p:sldId id="505" r:id="rId101"/>
    <p:sldId id="515" r:id="rId102"/>
    <p:sldId id="516" r:id="rId103"/>
    <p:sldId id="517" r:id="rId104"/>
    <p:sldId id="559" r:id="rId105"/>
    <p:sldId id="496" r:id="rId106"/>
    <p:sldId id="523" r:id="rId107"/>
    <p:sldId id="524" r:id="rId108"/>
    <p:sldId id="525" r:id="rId109"/>
    <p:sldId id="526" r:id="rId110"/>
    <p:sldId id="462" r:id="rId111"/>
    <p:sldId id="464" r:id="rId112"/>
    <p:sldId id="467" r:id="rId113"/>
    <p:sldId id="472" r:id="rId114"/>
    <p:sldId id="473" r:id="rId115"/>
    <p:sldId id="469" r:id="rId116"/>
    <p:sldId id="471" r:id="rId117"/>
    <p:sldId id="470" r:id="rId118"/>
    <p:sldId id="468" r:id="rId119"/>
    <p:sldId id="474" r:id="rId120"/>
    <p:sldId id="476" r:id="rId121"/>
    <p:sldId id="477" r:id="rId122"/>
    <p:sldId id="463" r:id="rId123"/>
    <p:sldId id="434" r:id="rId124"/>
    <p:sldId id="521" r:id="rId125"/>
    <p:sldId id="522" r:id="rId126"/>
    <p:sldId id="478" r:id="rId127"/>
    <p:sldId id="568" r:id="rId128"/>
    <p:sldId id="569" r:id="rId129"/>
    <p:sldId id="480" r:id="rId130"/>
    <p:sldId id="481" r:id="rId131"/>
    <p:sldId id="527" r:id="rId132"/>
    <p:sldId id="518" r:id="rId133"/>
    <p:sldId id="560" r:id="rId134"/>
    <p:sldId id="572" r:id="rId135"/>
    <p:sldId id="529" r:id="rId136"/>
    <p:sldId id="543" r:id="rId137"/>
    <p:sldId id="544" r:id="rId138"/>
    <p:sldId id="574" r:id="rId139"/>
    <p:sldId id="575" r:id="rId140"/>
    <p:sldId id="576" r:id="rId141"/>
    <p:sldId id="577" r:id="rId142"/>
    <p:sldId id="578" r:id="rId143"/>
    <p:sldId id="579" r:id="rId144"/>
    <p:sldId id="580" r:id="rId145"/>
    <p:sldId id="581" r:id="rId146"/>
    <p:sldId id="573" r:id="rId147"/>
    <p:sldId id="570" r:id="rId148"/>
    <p:sldId id="562" r:id="rId149"/>
    <p:sldId id="563" r:id="rId150"/>
  </p:sldIdLst>
  <p:sldSz cx="9144000" cy="5143500" type="screen16x9"/>
  <p:notesSz cx="7102475" cy="10234613"/>
  <p:custDataLst>
    <p:tags r:id="rId15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5577">
          <p15:clr>
            <a:srgbClr val="A4A3A4"/>
          </p15:clr>
        </p15:guide>
        <p15:guide id="3" pos="180">
          <p15:clr>
            <a:srgbClr val="A4A3A4"/>
          </p15:clr>
        </p15:guide>
        <p15:guide id="4" orient="horz" pos="795">
          <p15:clr>
            <a:srgbClr val="A4A3A4"/>
          </p15:clr>
        </p15:guide>
        <p15:guide id="5" pos="62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5E9F9"/>
    <a:srgbClr val="600000"/>
    <a:srgbClr val="3E0000"/>
    <a:srgbClr val="800000"/>
    <a:srgbClr val="9E9A00"/>
    <a:srgbClr val="660033"/>
    <a:srgbClr val="FF99CC"/>
    <a:srgbClr val="3DC6E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5" autoAdjust="0"/>
    <p:restoredTop sz="96296" autoAdjust="0"/>
  </p:normalViewPr>
  <p:slideViewPr>
    <p:cSldViewPr snapToGrid="0">
      <p:cViewPr varScale="1">
        <p:scale>
          <a:sx n="107" d="100"/>
          <a:sy n="107" d="100"/>
        </p:scale>
        <p:origin x="124" y="52"/>
      </p:cViewPr>
      <p:guideLst>
        <p:guide orient="horz" pos="3072"/>
        <p:guide pos="5577"/>
        <p:guide pos="180"/>
        <p:guide orient="horz" pos="795"/>
        <p:guide pos="62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52"/>
    </p:cViewPr>
  </p:sorterViewPr>
  <p:notesViewPr>
    <p:cSldViewPr snapToGrid="0">
      <p:cViewPr varScale="1">
        <p:scale>
          <a:sx n="56" d="100"/>
          <a:sy n="56" d="100"/>
        </p:scale>
        <p:origin x="2832" y="72"/>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2.xml"/><Relationship Id="rId95" Type="http://schemas.openxmlformats.org/officeDocument/2006/relationships/slide" Target="slides/slide88.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viewProps" Target="view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notesMaster" Target="notesMasters/notesMaster1.xml"/><Relationship Id="rId156" Type="http://schemas.openxmlformats.org/officeDocument/2006/relationships/theme" Target="theme/theme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tags" Target="tags/tag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presProps" Target="presProps.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96433" y="9961370"/>
            <a:ext cx="497972" cy="273242"/>
          </a:xfrm>
          <a:prstGeom prst="rect">
            <a:avLst/>
          </a:prstGeom>
          <a:noFill/>
          <a:ln w="9525">
            <a:noFill/>
            <a:miter lim="800000"/>
            <a:headEnd/>
            <a:tailEnd/>
          </a:ln>
          <a:effectLst/>
        </p:spPr>
        <p:txBody>
          <a:bodyPr vert="horz" wrap="square" lIns="96662" tIns="48333" rIns="96662" bIns="48333" numCol="1" anchor="b" anchorCtr="0" compatLnSpc="1">
            <a:prstTxWarp prst="textNoShape">
              <a:avLst/>
            </a:prstTxWarp>
          </a:bodyPr>
          <a:lstStyle>
            <a:lvl1pPr algn="r" defTabSz="966555" eaLnBrk="0" hangingPunct="0">
              <a:lnSpc>
                <a:spcPct val="100000"/>
              </a:lnSpc>
              <a:spcBef>
                <a:spcPct val="0"/>
              </a:spcBef>
              <a:defRPr sz="1300" b="0">
                <a:latin typeface="Times New Roman" pitchFamily="18" charset="0"/>
              </a:defRPr>
            </a:lvl1pPr>
          </a:lstStyle>
          <a:p>
            <a:pPr>
              <a:defRPr/>
            </a:pPr>
            <a:fld id="{AC8DF440-AC1E-4EB3-BCAA-2AAB8924A793}" type="slidenum">
              <a:rPr lang="en-US" sz="1100">
                <a:latin typeface="Arial"/>
              </a:rPr>
              <a:pPr>
                <a:defRPr/>
              </a:pPr>
              <a:t>‹#›</a:t>
            </a:fld>
            <a:endParaRPr lang="en-US" sz="1100" dirty="0">
              <a:latin typeface="Arial"/>
            </a:endParaRPr>
          </a:p>
        </p:txBody>
      </p:sp>
      <p:sp>
        <p:nvSpPr>
          <p:cNvPr id="2" name="fl" descr="                              Dell - Internal Use - Confidential&#10;"/>
          <p:cNvSpPr txBox="1"/>
          <p:nvPr/>
        </p:nvSpPr>
        <p:spPr>
          <a:xfrm>
            <a:off x="0" y="9879478"/>
            <a:ext cx="7102475" cy="389664"/>
          </a:xfrm>
          <a:prstGeom prst="rect">
            <a:avLst/>
          </a:prstGeom>
          <a:noFill/>
        </p:spPr>
        <p:txBody>
          <a:bodyPr vert="horz" lIns="97210" tIns="48605" rIns="97210" bIns="48605" rtlCol="0">
            <a:spAutoFit/>
          </a:bodyPr>
          <a:lstStyle/>
          <a:p>
            <a:r>
              <a:rPr lang="en-US" sz="900" b="1" dirty="0">
                <a:solidFill>
                  <a:srgbClr val="7F7F7F"/>
                </a:solidFill>
                <a:latin typeface="Arial"/>
              </a:rPr>
              <a:t>                              Dell - Internal Use - Confidential</a:t>
            </a:r>
          </a:p>
          <a:p>
            <a:endParaRPr lang="en-US" sz="900" b="1" dirty="0">
              <a:solidFill>
                <a:srgbClr val="7F7F7F"/>
              </a:solidFill>
              <a:latin typeface="Arial"/>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261938" y="422275"/>
            <a:ext cx="7696201" cy="4329113"/>
          </a:xfrm>
          <a:prstGeom prst="rect">
            <a:avLst/>
          </a:prstGeom>
          <a:noFill/>
          <a:ln w="9525">
            <a:solidFill>
              <a:srgbClr val="000000"/>
            </a:solidFill>
            <a:miter lim="800000"/>
            <a:headEnd/>
            <a:tailEnd/>
          </a:ln>
        </p:spPr>
        <p:txBody>
          <a:bodyPr lIns="97210" tIns="48605" rIns="97210" bIns="48605"/>
          <a:lstStyle/>
          <a:p>
            <a:endParaRPr lang="en-US" dirty="0"/>
          </a:p>
        </p:txBody>
      </p:sp>
      <p:sp>
        <p:nvSpPr>
          <p:cNvPr id="71685" name="Rectangle 5"/>
          <p:cNvSpPr>
            <a:spLocks noGrp="1" noChangeArrowheads="1"/>
          </p:cNvSpPr>
          <p:nvPr>
            <p:ph type="body" sz="quarter" idx="3"/>
          </p:nvPr>
        </p:nvSpPr>
        <p:spPr bwMode="auto">
          <a:xfrm>
            <a:off x="704213" y="4970129"/>
            <a:ext cx="5752073" cy="4694102"/>
          </a:xfrm>
          <a:prstGeom prst="rect">
            <a:avLst/>
          </a:prstGeom>
          <a:noFill/>
          <a:ln w="9525">
            <a:noFill/>
            <a:miter lim="800000"/>
            <a:headEnd/>
            <a:tailEnd/>
          </a:ln>
          <a:effectLst/>
        </p:spPr>
        <p:txBody>
          <a:bodyPr vert="horz" wrap="square" lIns="96662" tIns="48333" rIns="96662" bIns="4833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687" name="Rectangle 7"/>
          <p:cNvSpPr>
            <a:spLocks noGrp="1" noChangeArrowheads="1"/>
          </p:cNvSpPr>
          <p:nvPr>
            <p:ph type="sldNum" sz="quarter" idx="5"/>
          </p:nvPr>
        </p:nvSpPr>
        <p:spPr bwMode="auto">
          <a:xfrm>
            <a:off x="6415934" y="10003904"/>
            <a:ext cx="678471" cy="234996"/>
          </a:xfrm>
          <a:prstGeom prst="rect">
            <a:avLst/>
          </a:prstGeom>
          <a:noFill/>
          <a:ln w="9525">
            <a:noFill/>
            <a:miter lim="800000"/>
            <a:headEnd/>
            <a:tailEnd/>
          </a:ln>
          <a:effectLst/>
        </p:spPr>
        <p:txBody>
          <a:bodyPr vert="horz" wrap="square" lIns="96662" tIns="48333" rIns="96662" bIns="48333" numCol="1" anchor="b" anchorCtr="0" compatLnSpc="1">
            <a:prstTxWarp prst="textNoShape">
              <a:avLst/>
            </a:prstTxWarp>
          </a:bodyPr>
          <a:lstStyle>
            <a:lvl1pPr algn="r" defTabSz="966555" eaLnBrk="0" hangingPunct="0">
              <a:lnSpc>
                <a:spcPct val="100000"/>
              </a:lnSpc>
              <a:spcBef>
                <a:spcPct val="0"/>
              </a:spcBef>
              <a:defRPr sz="1100" b="0">
                <a:latin typeface="Arial"/>
              </a:defRPr>
            </a:lvl1pPr>
          </a:lstStyle>
          <a:p>
            <a:pPr>
              <a:defRPr/>
            </a:pPr>
            <a:fld id="{FA04BB6B-BEDE-48E4-970F-8DFC0D4B5AE7}" type="slidenum">
              <a:rPr lang="en-US" smtClean="0"/>
              <a:pPr>
                <a:defRPr/>
              </a:pPr>
              <a:t>‹#›</a:t>
            </a:fld>
            <a:endParaRPr lang="en-US" dirty="0"/>
          </a:p>
        </p:txBody>
      </p:sp>
      <p:sp>
        <p:nvSpPr>
          <p:cNvPr id="2" name="fl" descr="                              Dell - Internal Use - Confidential&#10;"/>
          <p:cNvSpPr txBox="1"/>
          <p:nvPr/>
        </p:nvSpPr>
        <p:spPr>
          <a:xfrm>
            <a:off x="0" y="9879478"/>
            <a:ext cx="7102475" cy="389664"/>
          </a:xfrm>
          <a:prstGeom prst="rect">
            <a:avLst/>
          </a:prstGeom>
          <a:noFill/>
        </p:spPr>
        <p:txBody>
          <a:bodyPr vert="horz" lIns="97210" tIns="48605" rIns="97210" bIns="48605" rtlCol="0">
            <a:spAutoFit/>
          </a:bodyPr>
          <a:lstStyle/>
          <a:p>
            <a:pPr algn="l"/>
            <a:r>
              <a:rPr lang="en-US" sz="900" b="1" i="0" u="none" baseline="0" dirty="0">
                <a:solidFill>
                  <a:srgbClr val="7F7F7F"/>
                </a:solidFill>
                <a:latin typeface="Arial"/>
              </a:rPr>
              <a:t>                              Dell - Internal Use - Confidential</a:t>
            </a:r>
          </a:p>
          <a:p>
            <a:pPr algn="l"/>
            <a:endParaRPr lang="en-US" sz="900" b="1" i="0" u="none" baseline="0" dirty="0">
              <a:solidFill>
                <a:srgbClr val="7F7F7F"/>
              </a:solidFill>
              <a:latin typeface="Arial"/>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465138"/>
            <a:ext cx="7392988" cy="4159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500202" y="11013520"/>
            <a:ext cx="687382" cy="258712"/>
          </a:xfrm>
          <a:prstGeom prst="rect">
            <a:avLst/>
          </a:prstGeom>
        </p:spPr>
        <p:txBody>
          <a:bodyPr lIns="103344" tIns="51672" rIns="103344" bIns="51672"/>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98176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a:t>
            </a:r>
            <a:r>
              <a:rPr lang="en-US" b="1" baseline="0" dirty="0"/>
              <a:t>: </a:t>
            </a:r>
            <a:r>
              <a:rPr lang="en-US" dirty="0"/>
              <a:t>Very large virtualized</a:t>
            </a:r>
            <a:r>
              <a:rPr lang="en-US" baseline="0" dirty="0"/>
              <a:t> enterprises and service providers manage 1000’s of virtual machines.  One of the key challenges with this growth is onboarding VMs into protection policies.  Dynamic Policy Enhancements provides the ability to dynamically and automatically protecting all VMs which follow defined rules without the need of changing the policy or manually apply the policy to the new VMs.</a:t>
            </a:r>
          </a:p>
          <a:p>
            <a:endParaRPr lang="en-US" baseline="0" dirty="0"/>
          </a:p>
          <a:p>
            <a:r>
              <a:rPr lang="en-US" baseline="0" dirty="0"/>
              <a:t>Admins create rules on a set of objects from the vSphere inventory.   These rules can be applied to the object which has certain properties or attributes.   Starting with vSphere 6.0, VMware introduces a concept of a tag which allows identification of a set of VMs.  If the objects is a container, or in other words a folder, we can apply the rule against that folder as well.</a:t>
            </a:r>
          </a:p>
          <a:p>
            <a:endParaRPr lang="en-US" baseline="0" dirty="0"/>
          </a:p>
          <a:p>
            <a:r>
              <a:rPr lang="en-US" baseline="0" dirty="0"/>
              <a:t>The behavior of this dynamic policy will be that a backup scheduler reads the rule and dynamically determines which clients will be entered into a backup queue.  </a:t>
            </a:r>
          </a:p>
          <a:p>
            <a:endParaRPr lang="en-US" baseline="0" dirty="0"/>
          </a:p>
          <a:p>
            <a:r>
              <a:rPr lang="en-US" baseline="0" dirty="0"/>
              <a:t>Supported Attributes:</a:t>
            </a:r>
          </a:p>
          <a:p>
            <a:pPr marL="349379" indent="-349379">
              <a:buFont typeface="Arial" charset="0"/>
              <a:buChar char="•"/>
            </a:pPr>
            <a:r>
              <a:rPr lang="en-US" dirty="0" err="1">
                <a:solidFill>
                  <a:schemeClr val="bg2"/>
                </a:solidFill>
              </a:rPr>
              <a:t>VMTags</a:t>
            </a:r>
            <a:endParaRPr lang="en-US" dirty="0">
              <a:solidFill>
                <a:schemeClr val="bg2"/>
              </a:solidFill>
            </a:endParaRPr>
          </a:p>
          <a:p>
            <a:pPr marL="349379" indent="-349379">
              <a:buFont typeface="Arial" charset="0"/>
              <a:buChar char="•"/>
            </a:pPr>
            <a:r>
              <a:rPr lang="en-US" dirty="0" err="1">
                <a:solidFill>
                  <a:schemeClr val="bg2"/>
                </a:solidFill>
              </a:rPr>
              <a:t>VMfolder</a:t>
            </a:r>
            <a:endParaRPr lang="en-US" dirty="0">
              <a:solidFill>
                <a:schemeClr val="bg2"/>
              </a:solidFill>
            </a:endParaRPr>
          </a:p>
          <a:p>
            <a:endParaRPr lang="en-US" baseline="0" dirty="0"/>
          </a:p>
          <a:p>
            <a:r>
              <a:rPr lang="en-US" baseline="0" dirty="0"/>
              <a:t>IMPORTANT: If rules are changed, the VM’s protected in the next backup scheduled day may change.</a:t>
            </a:r>
          </a:p>
        </p:txBody>
      </p:sp>
    </p:spTree>
    <p:extLst>
      <p:ext uri="{BB962C8B-B14F-4D97-AF65-F5344CB8AC3E}">
        <p14:creationId xmlns:p14="http://schemas.microsoft.com/office/powerpoint/2010/main" val="234321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shows the screenshot of NetWorker Management Console where you can create rules against VMware </a:t>
            </a:r>
            <a:r>
              <a:rPr lang="en-US" baseline="0" dirty="0" err="1"/>
              <a:t>Datasource</a:t>
            </a:r>
            <a:r>
              <a:rPr lang="en-US" baseline="0" dirty="0"/>
              <a:t>.  Within the VMware </a:t>
            </a:r>
            <a:r>
              <a:rPr lang="en-US" baseline="0" dirty="0" err="1"/>
              <a:t>DataSource</a:t>
            </a:r>
            <a:r>
              <a:rPr lang="en-US" baseline="0" dirty="0"/>
              <a:t>, we can apply rules for different types shown on the right hand screenshot such as VM, cluster, </a:t>
            </a:r>
            <a:r>
              <a:rPr lang="en-US" baseline="0" dirty="0" err="1"/>
              <a:t>vApp</a:t>
            </a:r>
            <a:r>
              <a:rPr lang="en-US" baseline="0" dirty="0"/>
              <a:t>, </a:t>
            </a:r>
            <a:r>
              <a:rPr lang="en-US" baseline="0" dirty="0" err="1"/>
              <a:t>Vmfolder</a:t>
            </a:r>
            <a:r>
              <a:rPr lang="en-US" baseline="0" dirty="0"/>
              <a:t>, Datacenter, </a:t>
            </a:r>
            <a:r>
              <a:rPr lang="en-US" baseline="0" dirty="0" err="1"/>
              <a:t>ResourcePool</a:t>
            </a:r>
            <a:r>
              <a:rPr lang="en-US" baseline="0" dirty="0"/>
              <a:t>.  For each type, we can apply the property, and the operation for that property, for example shown here any VM that is equal to.   Let’s look at various combinations of type, property, supported in NetWorker 18.1 in the next slide.</a:t>
            </a:r>
          </a:p>
        </p:txBody>
      </p:sp>
    </p:spTree>
    <p:extLst>
      <p:ext uri="{BB962C8B-B14F-4D97-AF65-F5344CB8AC3E}">
        <p14:creationId xmlns:p14="http://schemas.microsoft.com/office/powerpoint/2010/main" val="75453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slide shows various </a:t>
            </a:r>
            <a:r>
              <a:rPr lang="en-US" b="0" baseline="0" dirty="0" err="1"/>
              <a:t>Vmware</a:t>
            </a:r>
            <a:r>
              <a:rPr lang="en-US" b="0" baseline="0" dirty="0"/>
              <a:t> types and the property that NetWorker 18.1 supports.   For example, for </a:t>
            </a:r>
            <a:r>
              <a:rPr lang="en-US" b="0" baseline="0" dirty="0" err="1"/>
              <a:t>Vmfolder</a:t>
            </a:r>
            <a:r>
              <a:rPr lang="en-US" b="0" baseline="0" dirty="0"/>
              <a:t>, we can apply a rule for the folder with certain name, or tag, or with certain path.   </a:t>
            </a:r>
            <a:r>
              <a:rPr lang="en-US" b="0" baseline="0" dirty="0" err="1"/>
              <a:t>Anoher</a:t>
            </a:r>
            <a:r>
              <a:rPr lang="en-US" b="0" baseline="0" dirty="0"/>
              <a:t> example would be apply a protection rule for those VM with certain names, or has certain tag.</a:t>
            </a:r>
          </a:p>
        </p:txBody>
      </p:sp>
    </p:spTree>
    <p:extLst>
      <p:ext uri="{BB962C8B-B14F-4D97-AF65-F5344CB8AC3E}">
        <p14:creationId xmlns:p14="http://schemas.microsoft.com/office/powerpoint/2010/main" val="92474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98758770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02437867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424754075"/>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399300737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78229640"/>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1775402808"/>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364208"/>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3999830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410308345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92179296"/>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94893694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17532562"/>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53267557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49725201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826040191"/>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869552161"/>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26635869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7D10C2-AEE6-4E67-BF6E-FDAA7253A477}"/>
              </a:ext>
            </a:extLst>
          </p:cNvPr>
          <p:cNvSpPr/>
          <p:nvPr userDrawn="1"/>
        </p:nvSpPr>
        <p:spPr>
          <a:xfrm>
            <a:off x="176048" y="78112"/>
            <a:ext cx="8693633"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B5091767-0784-47FB-BE5E-13F6B6F3B884}"/>
              </a:ext>
            </a:extLst>
          </p:cNvPr>
          <p:cNvSpPr/>
          <p:nvPr userDrawn="1"/>
        </p:nvSpPr>
        <p:spPr>
          <a:xfrm>
            <a:off x="271463" y="4779638"/>
            <a:ext cx="8693633"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Tree>
    <p:extLst>
      <p:ext uri="{BB962C8B-B14F-4D97-AF65-F5344CB8AC3E}">
        <p14:creationId xmlns:p14="http://schemas.microsoft.com/office/powerpoint/2010/main" val="4089213667"/>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Layout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9413" y="3886200"/>
            <a:ext cx="8383588" cy="413989"/>
          </a:xfrm>
          <a:prstGeom prst="rect">
            <a:avLst/>
          </a:prstGeom>
        </p:spPr>
        <p:txBody>
          <a:bodyPr lIns="0" tIns="0" rIns="0" bIns="0" anchor="b" anchorCtr="0"/>
          <a:lstStyle>
            <a:lvl1pPr algn="l">
              <a:lnSpc>
                <a:spcPct val="100000"/>
              </a:lnSpc>
              <a:defRPr sz="3200" cap="all" baseline="0">
                <a:solidFill>
                  <a:schemeClr val="tx2"/>
                </a:solidFill>
                <a:latin typeface="+mj-lt"/>
                <a:cs typeface="Verdana"/>
              </a:defRPr>
            </a:lvl1pPr>
          </a:lstStyle>
          <a:p>
            <a:r>
              <a:rPr lang="en-US" dirty="0"/>
              <a:t>CLICK TO EDIT MASTER TITLE STYLE</a:t>
            </a:r>
          </a:p>
        </p:txBody>
      </p:sp>
      <p:sp>
        <p:nvSpPr>
          <p:cNvPr id="9" name="Subtitle 2"/>
          <p:cNvSpPr>
            <a:spLocks noGrp="1"/>
          </p:cNvSpPr>
          <p:nvPr>
            <p:ph type="subTitle" idx="1" hasCustomPrompt="1"/>
          </p:nvPr>
        </p:nvSpPr>
        <p:spPr>
          <a:xfrm>
            <a:off x="379412" y="4343400"/>
            <a:ext cx="8383587" cy="269994"/>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810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Layou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63996" y="363539"/>
            <a:ext cx="5175204" cy="1751012"/>
          </a:xfrm>
          <a:prstGeom prst="rect">
            <a:avLst/>
          </a:prstGeom>
        </p:spPr>
        <p:txBody>
          <a:bodyPr lIns="0" tIns="0" rIns="0" bIns="0" anchor="b" anchorCtr="0"/>
          <a:lstStyle>
            <a:lvl1pPr algn="l">
              <a:lnSpc>
                <a:spcPct val="100000"/>
              </a:lnSpc>
              <a:defRPr sz="4000" cap="all" baseline="0">
                <a:solidFill>
                  <a:schemeClr val="tx2"/>
                </a:solidFill>
                <a:latin typeface="+mj-lt"/>
                <a:cs typeface="Verdana"/>
              </a:defRPr>
            </a:lvl1pPr>
          </a:lstStyle>
          <a:p>
            <a:r>
              <a:rPr lang="en-US" dirty="0"/>
              <a:t>CLICK TO EDIT MASTER TITLE STYLE</a:t>
            </a:r>
          </a:p>
        </p:txBody>
      </p:sp>
      <p:sp>
        <p:nvSpPr>
          <p:cNvPr id="3" name="Subtitle 2"/>
          <p:cNvSpPr>
            <a:spLocks noGrp="1"/>
          </p:cNvSpPr>
          <p:nvPr>
            <p:ph type="subTitle" idx="1" hasCustomPrompt="1"/>
          </p:nvPr>
        </p:nvSpPr>
        <p:spPr>
          <a:xfrm>
            <a:off x="3663996" y="2440781"/>
            <a:ext cx="5175204" cy="816769"/>
          </a:xfrm>
          <a:prstGeom prst="rect">
            <a:avLst/>
          </a:prstGeom>
        </p:spPr>
        <p:txBody>
          <a:bodyPr lIns="0" tIns="0" rIns="0" bIns="0"/>
          <a:lstStyle>
            <a:lvl1pPr marL="0" indent="0" algn="l">
              <a:lnSpc>
                <a:spcPct val="100000"/>
              </a:lnSpc>
              <a:buNone/>
              <a:defRPr sz="2400" cap="all" baseline="0">
                <a:solidFill>
                  <a:srgbClr val="717074"/>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Picture Placeholder 2"/>
          <p:cNvSpPr>
            <a:spLocks noGrp="1"/>
          </p:cNvSpPr>
          <p:nvPr>
            <p:ph type="pic" idx="11"/>
          </p:nvPr>
        </p:nvSpPr>
        <p:spPr>
          <a:xfrm>
            <a:off x="0" y="2380"/>
            <a:ext cx="3276600" cy="5141120"/>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Content Placeholder 4"/>
          <p:cNvSpPr>
            <a:spLocks noGrp="1"/>
          </p:cNvSpPr>
          <p:nvPr>
            <p:ph sz="quarter" idx="10"/>
          </p:nvPr>
        </p:nvSpPr>
        <p:spPr>
          <a:xfrm>
            <a:off x="3663996" y="3332938"/>
            <a:ext cx="5175204" cy="357957"/>
          </a:xfrm>
          <a:prstGeom prst="rect">
            <a:avLst/>
          </a:prstGeom>
        </p:spPr>
        <p:txBody>
          <a:bodyPr vert="horz" lIns="0" tIns="0" rIns="0" bIns="0"/>
          <a:lstStyle>
            <a:lvl1pPr marL="0" indent="0">
              <a:lnSpc>
                <a:spcPct val="100000"/>
              </a:lnSpc>
              <a:spcBef>
                <a:spcPts val="1200"/>
              </a:spcBef>
              <a:buClr>
                <a:schemeClr val="tx2"/>
              </a:buClr>
              <a:buNone/>
              <a:defRPr sz="18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p:txBody>
      </p:sp>
    </p:spTree>
    <p:extLst>
      <p:ext uri="{BB962C8B-B14F-4D97-AF65-F5344CB8AC3E}">
        <p14:creationId xmlns:p14="http://schemas.microsoft.com/office/powerpoint/2010/main" val="6925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27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600"/>
            <a:ext cx="8458200" cy="3429000"/>
          </a:xfrm>
          <a:prstGeom prst="rect">
            <a:avLst/>
          </a:prstGeom>
        </p:spPr>
        <p:txBody>
          <a:bodyPr vert="horz" lIns="0" tIns="0" rIns="0" bIns="0"/>
          <a:lstStyle>
            <a:lvl1pPr marL="228600" indent="-228600">
              <a:spcBef>
                <a:spcPts val="1200"/>
              </a:spcBef>
              <a:buClr>
                <a:schemeClr val="tx2"/>
              </a:buClr>
              <a:defRPr sz="2400">
                <a:solidFill>
                  <a:schemeClr val="bg2"/>
                </a:solidFill>
                <a:latin typeface="+mn-lt"/>
              </a:defRPr>
            </a:lvl1pPr>
            <a:lvl2pPr>
              <a:spcBef>
                <a:spcPts val="300"/>
              </a:spcBef>
              <a:buClr>
                <a:schemeClr val="tx2"/>
              </a:buClr>
              <a:defRPr sz="2000">
                <a:solidFill>
                  <a:schemeClr val="bg2"/>
                </a:solidFill>
                <a:latin typeface="+mn-lt"/>
              </a:defRPr>
            </a:lvl2pPr>
            <a:lvl3pPr marL="1084263" indent="-169863">
              <a:spcBef>
                <a:spcPts val="300"/>
              </a:spcBef>
              <a:buClr>
                <a:schemeClr val="tx2"/>
              </a:buClr>
              <a:defRPr sz="1600">
                <a:solidFill>
                  <a:schemeClr val="bg2"/>
                </a:solidFill>
                <a:latin typeface="+mn-lt"/>
              </a:defRPr>
            </a:lvl3pPr>
            <a:lvl4pPr marL="1430338" indent="-168275">
              <a:spcBef>
                <a:spcPts val="300"/>
              </a:spcBef>
              <a:buClr>
                <a:schemeClr val="tx2"/>
              </a:buClr>
              <a:defRPr sz="1200">
                <a:solidFill>
                  <a:schemeClr val="bg2"/>
                </a:solidFill>
                <a:latin typeface="+mn-lt"/>
              </a:defRPr>
            </a:lvl4pPr>
            <a:lvl5pPr marL="1770063" indent="-169863">
              <a:spcBef>
                <a:spcPts val="300"/>
              </a:spcBef>
              <a:buClr>
                <a:schemeClr val="tx2"/>
              </a:buClr>
              <a:buFont typeface="Arial"/>
              <a:buChar char="•"/>
              <a:defRPr sz="11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29111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282294959"/>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14565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101561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8"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39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0" y="990599"/>
            <a:ext cx="6096000" cy="3548064"/>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2"/>
          <p:cNvSpPr>
            <a:spLocks noGrp="1"/>
          </p:cNvSpPr>
          <p:nvPr>
            <p:ph type="pic" idx="11"/>
          </p:nvPr>
        </p:nvSpPr>
        <p:spPr>
          <a:xfrm>
            <a:off x="381000" y="990600"/>
            <a:ext cx="2133600" cy="3548064"/>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6"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333205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0" y="1295399"/>
            <a:ext cx="6096000" cy="3243264"/>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2"/>
          <p:cNvSpPr>
            <a:spLocks noGrp="1"/>
          </p:cNvSpPr>
          <p:nvPr>
            <p:ph type="pic" idx="11"/>
          </p:nvPr>
        </p:nvSpPr>
        <p:spPr>
          <a:xfrm>
            <a:off x="381000" y="1295400"/>
            <a:ext cx="2133600" cy="3243264"/>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6"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8"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989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quarter" idx="11"/>
          </p:nvPr>
        </p:nvSpPr>
        <p:spPr>
          <a:xfrm>
            <a:off x="4800600"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29397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74338" y="1011766"/>
            <a:ext cx="4038600" cy="3526897"/>
          </a:xfrm>
          <a:prstGeom prst="rect">
            <a:avLst/>
          </a:prstGeom>
        </p:spPr>
        <p:txBody>
          <a:bodyPr vert="horz" lIns="0" tIns="0" rIns="0" bIns="0"/>
          <a:lstStyle>
            <a:lvl1pPr marL="0" indent="0">
              <a:spcBef>
                <a:spcPts val="1200"/>
              </a:spcBef>
              <a:buClr>
                <a:schemeClr val="tx2"/>
              </a:buClr>
              <a:buNone/>
              <a:defRPr sz="2000">
                <a:solidFill>
                  <a:schemeClr val="tx2"/>
                </a:solidFill>
                <a:latin typeface="+mn-lt"/>
              </a:defRPr>
            </a:lvl1pPr>
            <a:lvl2pPr marL="169863" indent="-169863">
              <a:spcBef>
                <a:spcPts val="1200"/>
              </a:spcBef>
              <a:buClr>
                <a:schemeClr val="tx2"/>
              </a:buClr>
              <a:buFont typeface="Arial"/>
              <a:buChar char="•"/>
              <a:defRPr sz="1800">
                <a:solidFill>
                  <a:srgbClr val="717074"/>
                </a:solidFill>
                <a:latin typeface="+mn-lt"/>
              </a:defRPr>
            </a:lvl2pPr>
            <a:lvl3pPr marL="515938" indent="-168275">
              <a:spcBef>
                <a:spcPts val="300"/>
              </a:spcBef>
              <a:buClr>
                <a:schemeClr val="tx2"/>
              </a:buClr>
              <a:buFont typeface="Lucida Grande"/>
              <a:buChar char="­"/>
              <a:defRPr sz="1400">
                <a:solidFill>
                  <a:srgbClr val="717074"/>
                </a:solidFill>
                <a:latin typeface="+mn-lt"/>
              </a:defRPr>
            </a:lvl3pPr>
            <a:lvl4pPr marL="855663" indent="-169863">
              <a:spcBef>
                <a:spcPts val="300"/>
              </a:spcBef>
              <a:buClr>
                <a:schemeClr val="tx2"/>
              </a:buClr>
              <a:buFont typeface="Arial"/>
              <a:buChar char="•"/>
              <a:defRPr sz="1100">
                <a:solidFill>
                  <a:srgbClr val="717074"/>
                </a:solidFill>
                <a:latin typeface="+mn-lt"/>
              </a:defRPr>
            </a:lvl4pPr>
            <a:lvl5pPr marL="1201738" indent="-168275">
              <a:spcBef>
                <a:spcPts val="300"/>
              </a:spcBef>
              <a:buClr>
                <a:schemeClr val="tx2"/>
              </a:buClr>
              <a:buFont typeface="Arial"/>
              <a:buChar char="–"/>
              <a:defRPr sz="1050">
                <a:solidFill>
                  <a:srgbClr val="717074"/>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1" hasCustomPrompt="1"/>
          </p:nvPr>
        </p:nvSpPr>
        <p:spPr>
          <a:xfrm>
            <a:off x="4809067" y="1011766"/>
            <a:ext cx="4038600" cy="3526897"/>
          </a:xfrm>
          <a:prstGeom prst="rect">
            <a:avLst/>
          </a:prstGeom>
        </p:spPr>
        <p:txBody>
          <a:bodyPr vert="horz" lIns="0" tIns="0" rIns="0" bIns="0"/>
          <a:lstStyle>
            <a:lvl1pPr marL="0" indent="0">
              <a:spcBef>
                <a:spcPts val="1200"/>
              </a:spcBef>
              <a:buClr>
                <a:schemeClr val="tx2"/>
              </a:buClr>
              <a:buNone/>
              <a:defRPr sz="2000">
                <a:solidFill>
                  <a:schemeClr val="tx2"/>
                </a:solidFill>
                <a:latin typeface="+mn-lt"/>
              </a:defRPr>
            </a:lvl1pPr>
            <a:lvl2pPr marL="169863" indent="-169863">
              <a:spcBef>
                <a:spcPts val="1200"/>
              </a:spcBef>
              <a:buClr>
                <a:schemeClr val="tx2"/>
              </a:buClr>
              <a:buFont typeface="Arial"/>
              <a:buChar char="•"/>
              <a:defRPr sz="1800">
                <a:solidFill>
                  <a:srgbClr val="717074"/>
                </a:solidFill>
                <a:latin typeface="+mn-lt"/>
              </a:defRPr>
            </a:lvl2pPr>
            <a:lvl3pPr marL="515938" indent="-168275">
              <a:spcBef>
                <a:spcPts val="300"/>
              </a:spcBef>
              <a:buClr>
                <a:schemeClr val="tx2"/>
              </a:buClr>
              <a:buFont typeface="Lucida Grande"/>
              <a:buChar char="­"/>
              <a:defRPr sz="1400">
                <a:solidFill>
                  <a:srgbClr val="717074"/>
                </a:solidFill>
                <a:latin typeface="+mn-lt"/>
              </a:defRPr>
            </a:lvl3pPr>
            <a:lvl4pPr marL="855663" indent="-169863">
              <a:spcBef>
                <a:spcPts val="300"/>
              </a:spcBef>
              <a:buClr>
                <a:schemeClr val="tx2"/>
              </a:buClr>
              <a:buFont typeface="Arial"/>
              <a:buChar char="•"/>
              <a:defRPr sz="1100">
                <a:solidFill>
                  <a:srgbClr val="717074"/>
                </a:solidFill>
                <a:latin typeface="+mn-lt"/>
              </a:defRPr>
            </a:lvl4pPr>
            <a:lvl5pPr marL="1201738" indent="-168275">
              <a:spcBef>
                <a:spcPts val="300"/>
              </a:spcBef>
              <a:buClr>
                <a:schemeClr val="tx2"/>
              </a:buClr>
              <a:buFont typeface="Arial"/>
              <a:buChar char="–"/>
              <a:defRPr sz="1050">
                <a:solidFill>
                  <a:srgbClr val="717074"/>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1228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164885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4" name="Content Placeholder 4"/>
          <p:cNvSpPr>
            <a:spLocks noGrp="1"/>
          </p:cNvSpPr>
          <p:nvPr>
            <p:ph sz="quarter" idx="11"/>
          </p:nvPr>
        </p:nvSpPr>
        <p:spPr>
          <a:xfrm>
            <a:off x="4800600"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Tree>
    <p:extLst>
      <p:ext uri="{BB962C8B-B14F-4D97-AF65-F5344CB8AC3E}">
        <p14:creationId xmlns:p14="http://schemas.microsoft.com/office/powerpoint/2010/main" val="30619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deration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20"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Federation Logo Lineup Jan20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413" y="4660439"/>
            <a:ext cx="3524741" cy="289847"/>
          </a:xfrm>
          <a:prstGeom prst="rect">
            <a:avLst/>
          </a:prstGeom>
        </p:spPr>
      </p:pic>
    </p:spTree>
    <p:extLst>
      <p:ext uri="{BB962C8B-B14F-4D97-AF65-F5344CB8AC3E}">
        <p14:creationId xmlns:p14="http://schemas.microsoft.com/office/powerpoint/2010/main" val="397662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bg2"/>
              </a:solidFill>
              <a:latin typeface="+mn-lt"/>
            </a:endParaRPr>
          </a:p>
        </p:txBody>
      </p:sp>
    </p:spTree>
    <p:extLst>
      <p:ext uri="{BB962C8B-B14F-4D97-AF65-F5344CB8AC3E}">
        <p14:creationId xmlns:p14="http://schemas.microsoft.com/office/powerpoint/2010/main" val="2539566763"/>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votal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20"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1" name="Picture 20" descr="Pivotal gree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413" y="4629151"/>
            <a:ext cx="787466" cy="180528"/>
          </a:xfrm>
          <a:prstGeom prst="rect">
            <a:avLst/>
          </a:prstGeom>
        </p:spPr>
      </p:pic>
    </p:spTree>
    <p:extLst>
      <p:ext uri="{BB962C8B-B14F-4D97-AF65-F5344CB8AC3E}">
        <p14:creationId xmlns:p14="http://schemas.microsoft.com/office/powerpoint/2010/main" val="325992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SA co-branded">
    <p:spTree>
      <p:nvGrpSpPr>
        <p:cNvPr id="1" name=""/>
        <p:cNvGrpSpPr/>
        <p:nvPr/>
      </p:nvGrpSpPr>
      <p:grpSpPr>
        <a:xfrm>
          <a:off x="0" y="0"/>
          <a:ext cx="0" cy="0"/>
          <a:chOff x="0" y="0"/>
          <a:chExt cx="0" cy="0"/>
        </a:xfrm>
      </p:grpSpPr>
      <p:sp>
        <p:nvSpPr>
          <p:cNvPr id="19"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21"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RSA_NewLogo_Re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113" y="4625023"/>
            <a:ext cx="521257" cy="182880"/>
          </a:xfrm>
          <a:prstGeom prst="rect">
            <a:avLst/>
          </a:prstGeom>
        </p:spPr>
      </p:pic>
    </p:spTree>
    <p:extLst>
      <p:ext uri="{BB962C8B-B14F-4D97-AF65-F5344CB8AC3E}">
        <p14:creationId xmlns:p14="http://schemas.microsoft.com/office/powerpoint/2010/main" val="38884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CE co-branded">
    <p:spTree>
      <p:nvGrpSpPr>
        <p:cNvPr id="1" name=""/>
        <p:cNvGrpSpPr/>
        <p:nvPr/>
      </p:nvGrpSpPr>
      <p:grpSpPr>
        <a:xfrm>
          <a:off x="0" y="0"/>
          <a:ext cx="0" cy="0"/>
          <a:chOff x="0" y="0"/>
          <a:chExt cx="0" cy="0"/>
        </a:xfrm>
      </p:grpSpPr>
      <p:sp>
        <p:nvSpPr>
          <p:cNvPr id="19"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21"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VCE_CP_BLACK_LOCKUP-v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263" y="4655099"/>
            <a:ext cx="1170289" cy="292572"/>
          </a:xfrm>
          <a:prstGeom prst="rect">
            <a:avLst/>
          </a:prstGeom>
        </p:spPr>
      </p:pic>
    </p:spTree>
    <p:extLst>
      <p:ext uri="{BB962C8B-B14F-4D97-AF65-F5344CB8AC3E}">
        <p14:creationId xmlns:p14="http://schemas.microsoft.com/office/powerpoint/2010/main" val="222181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rtustream co-branded">
    <p:spTree>
      <p:nvGrpSpPr>
        <p:cNvPr id="1" name=""/>
        <p:cNvGrpSpPr/>
        <p:nvPr/>
      </p:nvGrpSpPr>
      <p:grpSpPr>
        <a:xfrm>
          <a:off x="0" y="0"/>
          <a:ext cx="0" cy="0"/>
          <a:chOff x="0" y="0"/>
          <a:chExt cx="0" cy="0"/>
        </a:xfrm>
      </p:grpSpPr>
      <p:sp>
        <p:nvSpPr>
          <p:cNvPr id="16"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18"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descr="Virtustream no tag.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8614" y="4606925"/>
            <a:ext cx="1041373" cy="228319"/>
          </a:xfrm>
          <a:prstGeom prst="rect">
            <a:avLst/>
          </a:prstGeom>
        </p:spPr>
      </p:pic>
    </p:spTree>
    <p:extLst>
      <p:ext uri="{BB962C8B-B14F-4D97-AF65-F5344CB8AC3E}">
        <p14:creationId xmlns:p14="http://schemas.microsoft.com/office/powerpoint/2010/main" val="39657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Mware co-branded">
    <p:spTree>
      <p:nvGrpSpPr>
        <p:cNvPr id="1" name=""/>
        <p:cNvGrpSpPr/>
        <p:nvPr/>
      </p:nvGrpSpPr>
      <p:grpSpPr>
        <a:xfrm>
          <a:off x="0" y="0"/>
          <a:ext cx="0" cy="0"/>
          <a:chOff x="0" y="0"/>
          <a:chExt cx="0" cy="0"/>
        </a:xfrm>
      </p:grpSpPr>
      <p:pic>
        <p:nvPicPr>
          <p:cNvPr id="2" name="Picture 1" descr="VMware logo Gr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6713" y="4629149"/>
            <a:ext cx="1045441" cy="158968"/>
          </a:xfrm>
          <a:prstGeom prst="rect">
            <a:avLst/>
          </a:prstGeom>
        </p:spPr>
      </p:pic>
      <p:sp>
        <p:nvSpPr>
          <p:cNvPr id="16"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a:t>CLICK TO EDIT MASTER TITLE STYLE</a:t>
            </a:r>
          </a:p>
        </p:txBody>
      </p:sp>
      <p:sp>
        <p:nvSpPr>
          <p:cNvPr id="18" name="Subtitle 2"/>
          <p:cNvSpPr>
            <a:spLocks noGrp="1"/>
          </p:cNvSpPr>
          <p:nvPr>
            <p:ph type="subTitle" idx="1" hasCustomPrompt="1"/>
          </p:nvPr>
        </p:nvSpPr>
        <p:spPr>
          <a:xfrm>
            <a:off x="379413" y="657225"/>
            <a:ext cx="8449733" cy="302417"/>
          </a:xfrm>
          <a:prstGeom prst="rect">
            <a:avLst/>
          </a:prstGeom>
        </p:spPr>
        <p:txBody>
          <a:bodyPr lIns="0" tIns="0" rIns="0" bIns="0"/>
          <a:lstStyle>
            <a:lvl1pPr marL="0" indent="0" algn="l">
              <a:lnSpc>
                <a:spcPct val="100000"/>
              </a:lnSpc>
              <a:buNone/>
              <a:defRPr sz="1600" cap="all" baseline="0">
                <a:solidFill>
                  <a:schemeClr val="bg2"/>
                </a:solidFill>
                <a:latin typeface="+mj-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0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descr="EMC logo white_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02997" y="1657351"/>
            <a:ext cx="4899905" cy="1581470"/>
          </a:xfrm>
          <a:prstGeom prst="rect">
            <a:avLst/>
          </a:prstGeom>
        </p:spPr>
      </p:pic>
    </p:spTree>
    <p:extLst>
      <p:ext uri="{BB962C8B-B14F-4D97-AF65-F5344CB8AC3E}">
        <p14:creationId xmlns:p14="http://schemas.microsoft.com/office/powerpoint/2010/main" val="356371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855195304"/>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515879881"/>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246044555"/>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Tree>
    <p:extLst>
      <p:ext uri="{BB962C8B-B14F-4D97-AF65-F5344CB8AC3E}">
        <p14:creationId xmlns:p14="http://schemas.microsoft.com/office/powerpoint/2010/main" val="869753276"/>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bg2"/>
              </a:solidFill>
              <a:latin typeface="+mn-lt"/>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70118694"/>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036694523"/>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075398437"/>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4166734862"/>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54887798"/>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2991739240"/>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648392840"/>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071010667"/>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629655757"/>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3896002754"/>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8035514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bg2"/>
              </a:solidFill>
              <a:latin typeface="+mn-lt"/>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888849704"/>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02138"/>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15527364"/>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167491255"/>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267979601"/>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068806370"/>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201884697"/>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877555420"/>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543150767"/>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736708841"/>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27296434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2175678912"/>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4283787"/>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
        <p:nvSpPr>
          <p:cNvPr id="2" name="Title 1"/>
          <p:cNvSpPr>
            <a:spLocks noGrp="1"/>
          </p:cNvSpPr>
          <p:nvPr>
            <p:ph type="title"/>
          </p:nvPr>
        </p:nvSpPr>
        <p:spPr>
          <a:xfrm>
            <a:off x="271462" y="386197"/>
            <a:ext cx="7500937" cy="1495794"/>
          </a:xfrm>
          <a:prstGeom prst="rect">
            <a:avLst/>
          </a:prstGeom>
        </p:spPr>
        <p:txBody>
          <a:bodyPr vert="horz" wrap="square" lIns="0" tIns="0" rIns="0" bIns="0" anchor="b" anchorCtr="0">
            <a:spAutoFit/>
          </a:bodyPr>
          <a:lstStyle>
            <a:lvl1pPr>
              <a:lnSpc>
                <a:spcPct val="90000"/>
              </a:lnSpc>
              <a:defRPr sz="5400">
                <a:solidFill>
                  <a:schemeClr val="tx2"/>
                </a:solidFill>
                <a:ea typeface="Arial"/>
              </a:defRPr>
            </a:lvl1pPr>
          </a:lstStyle>
          <a:p>
            <a:r>
              <a:rPr lang="en-US"/>
              <a:t>Click to edit Master title style</a:t>
            </a:r>
            <a:endParaRPr lang="en-US" dirty="0"/>
          </a:p>
        </p:txBody>
      </p:sp>
      <p:sp>
        <p:nvSpPr>
          <p:cNvPr id="9" name="Text Placeholder 12"/>
          <p:cNvSpPr>
            <a:spLocks noGrp="1"/>
          </p:cNvSpPr>
          <p:nvPr>
            <p:ph type="subTitle" idx="11" hasCustomPrompt="1"/>
          </p:nvPr>
        </p:nvSpPr>
        <p:spPr>
          <a:xfrm>
            <a:off x="266700" y="2198968"/>
            <a:ext cx="7507800" cy="307777"/>
          </a:xfrm>
          <a:prstGeom prst="rect">
            <a:avLst/>
          </a:prstGeom>
        </p:spPr>
        <p:txBody>
          <a:bodyPr wrap="square" lIns="0" tIns="0" rIns="0" bIns="0" anchor="t" anchorCtr="0">
            <a:spAutoFit/>
          </a:bodyPr>
          <a:lstStyle>
            <a:lvl1pPr marL="228600" indent="-228600">
              <a:buNone/>
              <a:defRPr lang="en-US" sz="2000"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2044360421"/>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spTree>
    <p:extLst>
      <p:ext uri="{BB962C8B-B14F-4D97-AF65-F5344CB8AC3E}">
        <p14:creationId xmlns:p14="http://schemas.microsoft.com/office/powerpoint/2010/main" val="3950899462"/>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spTree>
    <p:extLst>
      <p:ext uri="{BB962C8B-B14F-4D97-AF65-F5344CB8AC3E}">
        <p14:creationId xmlns:p14="http://schemas.microsoft.com/office/powerpoint/2010/main" val="2980101413"/>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160068024"/>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001313498"/>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954279478"/>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70665188"/>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a:t>
            </a:r>
          </a:p>
        </p:txBody>
      </p:sp>
      <p:sp>
        <p:nvSpPr>
          <p:cNvPr id="3" name="Text Placeholder 12"/>
          <p:cNvSpPr>
            <a:spLocks noGrp="1"/>
          </p:cNvSpPr>
          <p:nvPr>
            <p:ph type="subTitle" idx="11" hasCustomPrompt="1"/>
          </p:nvPr>
        </p:nvSpPr>
        <p:spPr>
          <a:xfrm>
            <a:off x="273050" y="685800"/>
            <a:ext cx="8185150" cy="215444"/>
          </a:xfrm>
          <a:prstGeom prst="rect">
            <a:avLst/>
          </a:prstGeom>
        </p:spPr>
        <p:txBody>
          <a:bodyPr wrap="square" lIns="0" tIns="0" rIns="0" bIns="0" anchor="t" anchorCtr="0">
            <a:spAutoFit/>
          </a:bodyPr>
          <a:lstStyle>
            <a:lvl1pPr marL="285750" indent="-28575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492449305"/>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a:t>
            </a:r>
          </a:p>
        </p:txBody>
      </p:sp>
      <p:sp>
        <p:nvSpPr>
          <p:cNvPr id="4" name="Content Placeholder 4"/>
          <p:cNvSpPr>
            <a:spLocks noGrp="1"/>
          </p:cNvSpPr>
          <p:nvPr>
            <p:ph sz="quarter" idx="10"/>
          </p:nvPr>
        </p:nvSpPr>
        <p:spPr>
          <a:xfrm>
            <a:off x="271463" y="1200150"/>
            <a:ext cx="7958137" cy="3270249"/>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12" indent="0">
              <a:lnSpc>
                <a:spcPct val="100000"/>
              </a:lnSpc>
              <a:spcBef>
                <a:spcPts val="300"/>
              </a:spcBef>
              <a:spcAft>
                <a:spcPts val="0"/>
              </a:spcAft>
              <a:buClr>
                <a:srgbClr val="808080"/>
              </a:buClr>
              <a:buNone/>
              <a:defRPr>
                <a:latin typeface="+mn-lt"/>
                <a:ea typeface="Arial"/>
              </a:defRPr>
            </a:lvl2pPr>
            <a:lvl3pPr marL="688975" indent="0">
              <a:lnSpc>
                <a:spcPct val="100000"/>
              </a:lnSpc>
              <a:spcBef>
                <a:spcPts val="300"/>
              </a:spcBef>
              <a:spcAft>
                <a:spcPts val="0"/>
              </a:spcAft>
              <a:buClr>
                <a:srgbClr val="808080"/>
              </a:buClr>
              <a:buNone/>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333984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078062111"/>
      </p:ext>
    </p:extLst>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a:t>
            </a:r>
          </a:p>
        </p:txBody>
      </p:sp>
      <p:sp>
        <p:nvSpPr>
          <p:cNvPr id="5" name="Content Placeholder 4"/>
          <p:cNvSpPr>
            <a:spLocks noGrp="1"/>
          </p:cNvSpPr>
          <p:nvPr>
            <p:ph sz="quarter" idx="10"/>
          </p:nvPr>
        </p:nvSpPr>
        <p:spPr>
          <a:xfrm>
            <a:off x="271463" y="1200150"/>
            <a:ext cx="7958137" cy="32702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6173765"/>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 </a:t>
            </a:r>
          </a:p>
        </p:txBody>
      </p:sp>
      <p:sp>
        <p:nvSpPr>
          <p:cNvPr id="5" name="Text Placeholder 12"/>
          <p:cNvSpPr>
            <a:spLocks noGrp="1"/>
          </p:cNvSpPr>
          <p:nvPr>
            <p:ph type="subTitle" idx="11" hasCustomPrompt="1"/>
          </p:nvPr>
        </p:nvSpPr>
        <p:spPr>
          <a:xfrm>
            <a:off x="266700" y="685800"/>
            <a:ext cx="8191500" cy="215444"/>
          </a:xfrm>
          <a:prstGeom prst="rect">
            <a:avLst/>
          </a:prstGeom>
        </p:spPr>
        <p:txBody>
          <a:bodyPr wrap="square" lIns="0" tIns="0" rIns="0" bIns="0" anchor="t" anchorCtr="0">
            <a:spAutoFit/>
          </a:bodyPr>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8" name="Content Placeholder 4"/>
          <p:cNvSpPr>
            <a:spLocks noGrp="1"/>
          </p:cNvSpPr>
          <p:nvPr>
            <p:ph sz="quarter" idx="10"/>
          </p:nvPr>
        </p:nvSpPr>
        <p:spPr>
          <a:xfrm>
            <a:off x="271463" y="1314450"/>
            <a:ext cx="7958137" cy="315595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1350188"/>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 </a:t>
            </a:r>
          </a:p>
        </p:txBody>
      </p:sp>
      <p:sp>
        <p:nvSpPr>
          <p:cNvPr id="5" name="Content Placeholder 4"/>
          <p:cNvSpPr>
            <a:spLocks noGrp="1"/>
          </p:cNvSpPr>
          <p:nvPr>
            <p:ph sz="quarter" idx="10"/>
          </p:nvPr>
        </p:nvSpPr>
        <p:spPr>
          <a:xfrm>
            <a:off x="271462" y="1200150"/>
            <a:ext cx="3931920" cy="32702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
        <p:nvSpPr>
          <p:cNvPr id="8" name="Content Placeholder 4"/>
          <p:cNvSpPr>
            <a:spLocks noGrp="1"/>
          </p:cNvSpPr>
          <p:nvPr>
            <p:ph sz="quarter" idx="11"/>
          </p:nvPr>
        </p:nvSpPr>
        <p:spPr>
          <a:xfrm>
            <a:off x="4526280" y="1197872"/>
            <a:ext cx="3931920" cy="327252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8482930"/>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a:t>
            </a:r>
          </a:p>
        </p:txBody>
      </p:sp>
      <p:sp>
        <p:nvSpPr>
          <p:cNvPr id="4" name="Content Placeholder 4"/>
          <p:cNvSpPr>
            <a:spLocks noGrp="1"/>
          </p:cNvSpPr>
          <p:nvPr>
            <p:ph sz="quarter" idx="10"/>
          </p:nvPr>
        </p:nvSpPr>
        <p:spPr>
          <a:xfrm>
            <a:off x="271464" y="1200150"/>
            <a:ext cx="4291012" cy="32702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1153464"/>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a:t>
            </a:r>
          </a:p>
        </p:txBody>
      </p:sp>
      <p:sp>
        <p:nvSpPr>
          <p:cNvPr id="7" name="Text Placeholder 12"/>
          <p:cNvSpPr>
            <a:spLocks noGrp="1"/>
          </p:cNvSpPr>
          <p:nvPr>
            <p:ph type="subTitle" idx="11" hasCustomPrompt="1"/>
          </p:nvPr>
        </p:nvSpPr>
        <p:spPr>
          <a:xfrm>
            <a:off x="266700" y="685800"/>
            <a:ext cx="8191500" cy="215444"/>
          </a:xfrm>
          <a:prstGeom prst="rect">
            <a:avLst/>
          </a:prstGeom>
        </p:spPr>
        <p:txBody>
          <a:bodyPr wrap="square" lIns="0" tIns="0" rIns="0" bIns="0" anchor="t" anchorCtr="0">
            <a:spAutoFit/>
          </a:bodyPr>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5" name="Content Placeholder 4"/>
          <p:cNvSpPr>
            <a:spLocks noGrp="1"/>
          </p:cNvSpPr>
          <p:nvPr>
            <p:ph sz="quarter" idx="10"/>
          </p:nvPr>
        </p:nvSpPr>
        <p:spPr>
          <a:xfrm>
            <a:off x="271464" y="1314450"/>
            <a:ext cx="4291012" cy="31559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0505604"/>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700" y="247650"/>
            <a:ext cx="4305300" cy="775597"/>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a:t>
            </a:r>
            <a:br>
              <a:rPr lang="en-US" dirty="0"/>
            </a:br>
            <a:r>
              <a:rPr lang="en-US" dirty="0"/>
              <a:t>page title</a:t>
            </a:r>
          </a:p>
        </p:txBody>
      </p:sp>
      <p:sp>
        <p:nvSpPr>
          <p:cNvPr id="7" name="Text Placeholder 12"/>
          <p:cNvSpPr>
            <a:spLocks noGrp="1"/>
          </p:cNvSpPr>
          <p:nvPr>
            <p:ph type="subTitle" idx="11" hasCustomPrompt="1"/>
          </p:nvPr>
        </p:nvSpPr>
        <p:spPr>
          <a:xfrm>
            <a:off x="266700" y="1085850"/>
            <a:ext cx="4305300" cy="215444"/>
          </a:xfrm>
          <a:prstGeom prst="rect">
            <a:avLst/>
          </a:prstGeom>
        </p:spPr>
        <p:txBody>
          <a:bodyPr wrap="square" lIns="0" tIns="0" rIns="0" bIns="0" anchor="t" anchorCtr="0">
            <a:spAutoFit/>
          </a:bodyPr>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5" name="Content Placeholder 4"/>
          <p:cNvSpPr>
            <a:spLocks noGrp="1"/>
          </p:cNvSpPr>
          <p:nvPr>
            <p:ph sz="quarter" idx="10"/>
          </p:nvPr>
        </p:nvSpPr>
        <p:spPr>
          <a:xfrm>
            <a:off x="271464" y="1600200"/>
            <a:ext cx="4291012" cy="2870200"/>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577465"/>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625405"/>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spTree>
    <p:extLst>
      <p:ext uri="{BB962C8B-B14F-4D97-AF65-F5344CB8AC3E}">
        <p14:creationId xmlns:p14="http://schemas.microsoft.com/office/powerpoint/2010/main" val="1147912202"/>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spTree>
    <p:extLst>
      <p:ext uri="{BB962C8B-B14F-4D97-AF65-F5344CB8AC3E}">
        <p14:creationId xmlns:p14="http://schemas.microsoft.com/office/powerpoint/2010/main" val="4207131460"/>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
        <p:nvSpPr>
          <p:cNvPr id="6"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spTree>
    <p:extLst>
      <p:ext uri="{BB962C8B-B14F-4D97-AF65-F5344CB8AC3E}">
        <p14:creationId xmlns:p14="http://schemas.microsoft.com/office/powerpoint/2010/main" val="229235624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2254111004"/>
      </p:ext>
    </p:extLst>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a:noFill/>
        </p:spPr>
      </p:pic>
    </p:spTree>
    <p:extLst>
      <p:ext uri="{BB962C8B-B14F-4D97-AF65-F5344CB8AC3E}">
        <p14:creationId xmlns:p14="http://schemas.microsoft.com/office/powerpoint/2010/main" val="2652230874"/>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955513017"/>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582490309"/>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483515182"/>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433483705"/>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222708051"/>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Header_No body cop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254366-2DCC-4697-BF52-80C437B264B5}"/>
              </a:ext>
            </a:extLst>
          </p:cNvPr>
          <p:cNvSpPr/>
          <p:nvPr userDrawn="1"/>
        </p:nvSpPr>
        <p:spPr>
          <a:xfrm>
            <a:off x="144616" y="54665"/>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3" name="Rectangle 2">
            <a:extLst>
              <a:ext uri="{FF2B5EF4-FFF2-40B4-BE49-F238E27FC236}">
                <a16:creationId xmlns:a16="http://schemas.microsoft.com/office/drawing/2014/main" id="{6605B68A-4DEB-499B-89D3-28CBE02C406F}"/>
              </a:ext>
            </a:extLst>
          </p:cNvPr>
          <p:cNvSpPr/>
          <p:nvPr userDrawn="1"/>
        </p:nvSpPr>
        <p:spPr>
          <a:xfrm>
            <a:off x="22696" y="4833336"/>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2" name="Title 1"/>
          <p:cNvSpPr>
            <a:spLocks noGrp="1"/>
          </p:cNvSpPr>
          <p:nvPr>
            <p:ph type="title" hasCustomPrompt="1"/>
          </p:nvPr>
        </p:nvSpPr>
        <p:spPr>
          <a:xfrm>
            <a:off x="274319" y="265273"/>
            <a:ext cx="7955280" cy="664797"/>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1457869221"/>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DE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3" name="Text Placeholder 12"/>
          <p:cNvSpPr>
            <a:spLocks noGrp="1"/>
          </p:cNvSpPr>
          <p:nvPr>
            <p:ph type="subTitle" idx="11" hasCustomPrompt="1"/>
          </p:nvPr>
        </p:nvSpPr>
        <p:spPr>
          <a:xfrm>
            <a:off x="274319" y="763588"/>
            <a:ext cx="7960422"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pic>
        <p:nvPicPr>
          <p:cNvPr id="5" name="Picture 4" descr="DEW_Logo-gra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867" y="4774236"/>
            <a:ext cx="1084371" cy="185114"/>
          </a:xfrm>
          <a:prstGeom prst="rect">
            <a:avLst/>
          </a:prstGeom>
        </p:spPr>
      </p:pic>
    </p:spTree>
    <p:extLst>
      <p:ext uri="{BB962C8B-B14F-4D97-AF65-F5344CB8AC3E}">
        <p14:creationId xmlns:p14="http://schemas.microsoft.com/office/powerpoint/2010/main" val="2876152607"/>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45837560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theme" Target="../theme/theme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8/5/2022</a:t>
            </a:fld>
            <a:endParaRPr lang="en-US" sz="900" dirty="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8/5/2022</a:t>
            </a:fld>
            <a:endParaRPr lang="en-US" sz="900" dirty="0">
              <a:solidFill>
                <a:schemeClr val="bg2">
                  <a:lumMod val="50000"/>
                  <a:lumOff val="50000"/>
                </a:schemeClr>
              </a:solidFill>
              <a:latin typeface="+mn-lt"/>
            </a:endParaRPr>
          </a:p>
        </p:txBody>
      </p:sp>
      <p:sp>
        <p:nvSpPr>
          <p:cNvPr id="11" name="TextBox 10"/>
          <p:cNvSpPr txBox="1"/>
          <p:nvPr/>
        </p:nvSpPr>
        <p:spPr>
          <a:xfrm>
            <a:off x="295274" y="4832722"/>
            <a:ext cx="0"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a:solidFill>
                <a:schemeClr val="bg2">
                  <a:lumMod val="50000"/>
                  <a:lumOff val="50000"/>
                </a:schemeClr>
              </a:solidFill>
              <a:latin typeface="+mn-lt"/>
              <a:ea typeface="+mn-ea"/>
              <a:cs typeface="+mn-cs"/>
            </a:endParaRPr>
          </a:p>
        </p:txBody>
      </p:sp>
      <p:sp>
        <p:nvSpPr>
          <p:cNvPr id="15" name="fl" descr="                              Dell - Internal Use - Confidential&#10;"/>
          <p:cNvSpPr txBox="1"/>
          <p:nvPr/>
        </p:nvSpPr>
        <p:spPr>
          <a:xfrm>
            <a:off x="998538" y="4832722"/>
            <a:ext cx="1647358" cy="119905"/>
          </a:xfrm>
          <a:prstGeom prst="rect">
            <a:avLst/>
          </a:prstGeom>
          <a:noFill/>
        </p:spPr>
        <p:txBody>
          <a:bodyPr vert="horz" wrap="none" lIns="0" tIns="0" rIns="0" bIns="0" rtlCol="0" anchor="ctr" anchorCtr="0">
            <a:spAutoFit/>
          </a:bodyPr>
          <a:lstStyle/>
          <a:p>
            <a:pPr algn="l">
              <a:lnSpc>
                <a:spcPct val="90000"/>
              </a:lnSpc>
              <a:spcBef>
                <a:spcPts val="100"/>
              </a:spcBef>
              <a:spcAft>
                <a:spcPts val="100"/>
              </a:spcAft>
            </a:pPr>
            <a:r>
              <a:rPr lang="en-US" sz="850" b="1" i="0" u="none" baseline="0" dirty="0">
                <a:solidFill>
                  <a:srgbClr val="7F7F7F"/>
                </a:solidFill>
                <a:latin typeface="+mn-lt"/>
              </a:rPr>
              <a:t>Dell - Internal Use - Confidential</a:t>
            </a:r>
          </a:p>
        </p:txBody>
      </p:sp>
      <p:sp>
        <p:nvSpPr>
          <p:cNvPr id="18" name="TextBox 17"/>
          <p:cNvSpPr txBox="1"/>
          <p:nvPr/>
        </p:nvSpPr>
        <p:spPr>
          <a:xfrm>
            <a:off x="295274" y="4832722"/>
            <a:ext cx="0"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a:solidFill>
                <a:schemeClr val="bg2">
                  <a:lumMod val="50000"/>
                  <a:lumOff val="50000"/>
                </a:schemeClr>
              </a:solidFill>
              <a:latin typeface="+mn-lt"/>
              <a:ea typeface="+mn-ea"/>
              <a:cs typeface="+mn-cs"/>
            </a:endParaRPr>
          </a:p>
        </p:txBody>
      </p:sp>
      <p:sp>
        <p:nvSpPr>
          <p:cNvPr id="20" name="TextBox 19"/>
          <p:cNvSpPr txBox="1"/>
          <p:nvPr/>
        </p:nvSpPr>
        <p:spPr>
          <a:xfrm>
            <a:off x="295274" y="4832722"/>
            <a:ext cx="141064"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85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850" b="0" kern="1200" dirty="0" err="1">
              <a:solidFill>
                <a:schemeClr val="bg2">
                  <a:lumMod val="50000"/>
                  <a:lumOff val="50000"/>
                </a:schemeClr>
              </a:solidFill>
              <a:latin typeface="+mn-lt"/>
              <a:ea typeface="+mn-ea"/>
              <a:cs typeface="+mn-cs"/>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7" name="TextBox 16"/>
          <p:cNvSpPr txBox="1"/>
          <p:nvPr/>
        </p:nvSpPr>
        <p:spPr>
          <a:xfrm>
            <a:off x="458776" y="4832722"/>
            <a:ext cx="192360" cy="119905"/>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r>
              <a:rPr lang="en-US" sz="850" kern="1200" dirty="0">
                <a:solidFill>
                  <a:schemeClr val="bg2">
                    <a:lumMod val="50000"/>
                    <a:lumOff val="50000"/>
                  </a:schemeClr>
                </a:solidFill>
                <a:latin typeface="+mn-lt"/>
                <a:ea typeface="+mn-ea"/>
                <a:cs typeface="+mn-cs"/>
              </a:rPr>
              <a:t>of Y</a:t>
            </a:r>
          </a:p>
        </p:txBody>
      </p:sp>
      <p:sp>
        <p:nvSpPr>
          <p:cNvPr id="3" name="MSIPCMContentMarking" descr="{&quot;HashCode&quot;:-1757866826,&quot;Placement&quot;:&quot;Header&quot;}">
            <a:extLst>
              <a:ext uri="{FF2B5EF4-FFF2-40B4-BE49-F238E27FC236}">
                <a16:creationId xmlns:a16="http://schemas.microsoft.com/office/drawing/2014/main" id="{5F308148-0B36-4961-977B-C52D07A23ABA}"/>
              </a:ext>
            </a:extLst>
          </p:cNvPr>
          <p:cNvSpPr txBox="1"/>
          <p:nvPr userDrawn="1"/>
        </p:nvSpPr>
        <p:spPr>
          <a:xfrm>
            <a:off x="0" y="0"/>
            <a:ext cx="2633403" cy="262344"/>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1000">
                <a:solidFill>
                  <a:srgbClr val="737373"/>
                </a:solidFill>
                <a:latin typeface="Calibri" panose="020F0502020204030204" pitchFamily="34" charset="0"/>
              </a:rPr>
              <a:t>Dell Customer Communication - Confidential</a:t>
            </a:r>
            <a:endParaRPr lang="en-US" sz="10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427" r:id="rId1"/>
    <p:sldLayoutId id="2147484431" r:id="rId2"/>
    <p:sldLayoutId id="2147484432" r:id="rId3"/>
    <p:sldLayoutId id="2147484422" r:id="rId4"/>
    <p:sldLayoutId id="2147484400" r:id="rId5"/>
    <p:sldLayoutId id="2147484405" r:id="rId6"/>
    <p:sldLayoutId id="2147484367" r:id="rId7"/>
    <p:sldLayoutId id="2147484244" r:id="rId8"/>
    <p:sldLayoutId id="2147484245" r:id="rId9"/>
    <p:sldLayoutId id="2147484246" r:id="rId10"/>
    <p:sldLayoutId id="2147484247" r:id="rId11"/>
    <p:sldLayoutId id="2147484248" r:id="rId12"/>
    <p:sldLayoutId id="2147484249" r:id="rId13"/>
    <p:sldLayoutId id="2147484250" r:id="rId14"/>
    <p:sldLayoutId id="2147484435" r:id="rId15"/>
    <p:sldLayoutId id="2147484407" r:id="rId16"/>
    <p:sldLayoutId id="2147484433" r:id="rId17"/>
    <p:sldLayoutId id="2147484434" r:id="rId18"/>
    <p:sldLayoutId id="2147484425" r:id="rId19"/>
    <p:sldLayoutId id="2147484424" r:id="rId20"/>
    <p:sldLayoutId id="2147484423" r:id="rId21"/>
    <p:sldLayoutId id="2147484428" r:id="rId22"/>
    <p:sldLayoutId id="2147484429" r:id="rId23"/>
    <p:sldLayoutId id="2147484430" r:id="rId24"/>
    <p:sldLayoutId id="2147484458" r:id="rId25"/>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defTabSz="457200"/>
            <a:fld id="{61F684CE-B7BB-4223-BA2B-B47808B845F1}" type="slidenum">
              <a:rPr lang="en-US" smtClean="0">
                <a:solidFill>
                  <a:srgbClr val="717074"/>
                </a:solidFill>
                <a:latin typeface="Verdana"/>
              </a:rPr>
              <a:pPr algn="r" defTabSz="457200"/>
              <a:t>‹#›</a:t>
            </a:fld>
            <a:endParaRPr lang="en-US" dirty="0">
              <a:solidFill>
                <a:srgbClr val="717074"/>
              </a:solidFill>
              <a:latin typeface="Verdana"/>
            </a:endParaRPr>
          </a:p>
        </p:txBody>
      </p:sp>
      <p:sp>
        <p:nvSpPr>
          <p:cNvPr id="17" name="TextBox 16"/>
          <p:cNvSpPr txBox="1"/>
          <p:nvPr/>
        </p:nvSpPr>
        <p:spPr bwMode="gray">
          <a:xfrm>
            <a:off x="366714" y="5033041"/>
            <a:ext cx="2167260" cy="92333"/>
          </a:xfrm>
          <a:prstGeom prst="rect">
            <a:avLst/>
          </a:prstGeom>
          <a:noFill/>
        </p:spPr>
        <p:txBody>
          <a:bodyPr wrap="none" lIns="0" tIns="0" rIns="0" bIns="0" rtlCol="0">
            <a:spAutoFit/>
          </a:bodyPr>
          <a:lstStyle/>
          <a:p>
            <a:pPr fontAlgn="auto">
              <a:spcBef>
                <a:spcPts val="0"/>
              </a:spcBef>
              <a:spcAft>
                <a:spcPts val="0"/>
              </a:spcAft>
              <a:defRPr/>
            </a:pPr>
            <a:r>
              <a:rPr lang="en-US" sz="600" dirty="0">
                <a:solidFill>
                  <a:srgbClr val="717074"/>
                </a:solidFill>
                <a:latin typeface="Verdana"/>
              </a:rPr>
              <a:t>© Copyright 2016 EMC Corporation. All rights reserved.</a:t>
            </a:r>
          </a:p>
        </p:txBody>
      </p:sp>
      <p:pic>
        <p:nvPicPr>
          <p:cNvPr id="2" name="Picture 1" descr="EMC-Tab-RGB.jp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837869" y="4610353"/>
            <a:ext cx="621792" cy="539496"/>
          </a:xfrm>
          <a:prstGeom prst="rect">
            <a:avLst/>
          </a:prstGeom>
        </p:spPr>
      </p:pic>
      <p:sp>
        <p:nvSpPr>
          <p:cNvPr id="4" name="MSIPCMContentMarking" descr="{&quot;HashCode&quot;:-1757866826,&quot;Placement&quot;:&quot;Header&quot;}">
            <a:extLst>
              <a:ext uri="{FF2B5EF4-FFF2-40B4-BE49-F238E27FC236}">
                <a16:creationId xmlns:a16="http://schemas.microsoft.com/office/drawing/2014/main" id="{B2A9FED1-495D-41C8-BC34-73C299A933BB}"/>
              </a:ext>
            </a:extLst>
          </p:cNvPr>
          <p:cNvSpPr txBox="1"/>
          <p:nvPr userDrawn="1"/>
        </p:nvSpPr>
        <p:spPr>
          <a:xfrm>
            <a:off x="0" y="0"/>
            <a:ext cx="2633403" cy="262344"/>
          </a:xfrm>
          <a:prstGeom prst="rect">
            <a:avLst/>
          </a:prstGeom>
          <a:noFill/>
        </p:spPr>
        <p:txBody>
          <a:bodyPr vert="horz" wrap="square" lIns="0" tIns="0" rIns="0" bIns="0" rtlCol="0" anchor="ctr" anchorCtr="1">
            <a:spAutoFit/>
          </a:bodyPr>
          <a:lstStyle/>
          <a:p>
            <a:pPr marL="0" algn="l">
              <a:spcBef>
                <a:spcPct val="0"/>
              </a:spcBef>
              <a:spcAft>
                <a:spcPct val="0"/>
              </a:spcAft>
            </a:pPr>
            <a:r>
              <a:rPr lang="en-US" sz="1000">
                <a:solidFill>
                  <a:srgbClr val="737373"/>
                </a:solidFill>
                <a:latin typeface="Calibri" panose="020F0502020204030204" pitchFamily="34" charset="0"/>
              </a:rPr>
              <a:t>Dell Customer Communication - Confidential</a:t>
            </a:r>
            <a:endParaRPr lang="en-US" sz="1000" dirty="0">
              <a:solidFill>
                <a:srgbClr val="737373"/>
              </a:solidFill>
              <a:latin typeface="Calibri" panose="020F0502020204030204" pitchFamily="34" charset="0"/>
            </a:endParaRPr>
          </a:p>
        </p:txBody>
      </p:sp>
    </p:spTree>
    <p:extLst>
      <p:ext uri="{BB962C8B-B14F-4D97-AF65-F5344CB8AC3E}">
        <p14:creationId xmlns:p14="http://schemas.microsoft.com/office/powerpoint/2010/main" val="2193966873"/>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 id="2147484451" r:id="rId14"/>
    <p:sldLayoutId id="2147484452" r:id="rId15"/>
    <p:sldLayoutId id="2147484453" r:id="rId16"/>
    <p:sldLayoutId id="2147484454" r:id="rId17"/>
    <p:sldLayoutId id="2147484455" r:id="rId18"/>
    <p:sldLayoutId id="2147484456" r:id="rId19"/>
    <p:sldLayoutId id="214748445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1" name="TextBox 10"/>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15" name="fl" descr="                              Dell - Internal Use - Confidential&#10;"/>
          <p:cNvSpPr txBox="1"/>
          <p:nvPr/>
        </p:nvSpPr>
        <p:spPr>
          <a:xfrm>
            <a:off x="998538" y="4832722"/>
            <a:ext cx="1647358" cy="119905"/>
          </a:xfrm>
          <a:prstGeom prst="rect">
            <a:avLst/>
          </a:prstGeom>
          <a:noFill/>
        </p:spPr>
        <p:txBody>
          <a:bodyPr vert="horz" wrap="none" lIns="0" tIns="0" rIns="0" bIns="0" rtlCol="0" anchor="ctr" anchorCtr="0">
            <a:spAutoFit/>
          </a:bodyPr>
          <a:lstStyle/>
          <a:p>
            <a:pPr>
              <a:lnSpc>
                <a:spcPct val="90000"/>
              </a:lnSpc>
              <a:spcBef>
                <a:spcPts val="100"/>
              </a:spcBef>
              <a:spcAft>
                <a:spcPts val="100"/>
              </a:spcAft>
            </a:pPr>
            <a:r>
              <a:rPr lang="en-US" sz="850" b="1" dirty="0">
                <a:solidFill>
                  <a:srgbClr val="7F7F7F"/>
                </a:solidFill>
                <a:latin typeface="Arial"/>
              </a:rPr>
              <a:t>Dell - Internal Use - Confidential</a:t>
            </a:r>
          </a:p>
        </p:txBody>
      </p:sp>
      <p:sp>
        <p:nvSpPr>
          <p:cNvPr id="18" name="TextBox 17"/>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20" name="TextBox 19"/>
          <p:cNvSpPr txBox="1"/>
          <p:nvPr/>
        </p:nvSpPr>
        <p:spPr>
          <a:xfrm>
            <a:off x="295274" y="4832722"/>
            <a:ext cx="141064" cy="119905"/>
          </a:xfrm>
          <a:prstGeom prst="rect">
            <a:avLst/>
          </a:prstGeom>
        </p:spPr>
        <p:txBody>
          <a:bodyPr vert="horz" wrap="none" lIns="0" tIns="0" rIns="0" bIns="0" rtlCol="0" anchor="ctr" anchorCtr="0">
            <a:spAutoFit/>
          </a:bodyPr>
          <a:lstStyle/>
          <a:p>
            <a:pPr algn="r">
              <a:lnSpc>
                <a:spcPct val="90000"/>
              </a:lnSpc>
              <a:buClr>
                <a:srgbClr val="007DB8"/>
              </a:buClr>
            </a:pPr>
            <a:fld id="{58EC7406-F4CC-4ABF-902E-2AF4E70E5C0F}" type="slidenum">
              <a:rPr lang="en-US" sz="850" smtClean="0">
                <a:solidFill>
                  <a:srgbClr val="000000">
                    <a:lumMod val="50000"/>
                    <a:lumOff val="50000"/>
                  </a:srgbClr>
                </a:solidFill>
                <a:latin typeface="Arial"/>
              </a:rPr>
              <a:pPr algn="r">
                <a:lnSpc>
                  <a:spcPct val="90000"/>
                </a:lnSpc>
                <a:buClr>
                  <a:srgbClr val="007DB8"/>
                </a:buClr>
              </a:pPr>
              <a:t>‹#›</a:t>
            </a:fld>
            <a:endParaRPr lang="en-US" sz="850" dirty="0" err="1">
              <a:solidFill>
                <a:srgbClr val="000000">
                  <a:lumMod val="50000"/>
                  <a:lumOff val="50000"/>
                </a:srgbClr>
              </a:solidFill>
              <a:latin typeface="Arial"/>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7" name="TextBox 16"/>
          <p:cNvSpPr txBox="1"/>
          <p:nvPr/>
        </p:nvSpPr>
        <p:spPr>
          <a:xfrm>
            <a:off x="458776" y="4832722"/>
            <a:ext cx="192360" cy="119905"/>
          </a:xfrm>
          <a:prstGeom prst="rect">
            <a:avLst/>
          </a:prstGeom>
        </p:spPr>
        <p:txBody>
          <a:bodyPr vert="horz" wrap="none" lIns="0" tIns="0" rIns="0" bIns="0" rtlCol="0" anchor="ctr" anchorCtr="0">
            <a:spAutoFit/>
          </a:bodyPr>
          <a:lstStyle/>
          <a:p>
            <a:pPr>
              <a:lnSpc>
                <a:spcPct val="90000"/>
              </a:lnSpc>
              <a:buClr>
                <a:srgbClr val="007DB8"/>
              </a:buClr>
            </a:pPr>
            <a:r>
              <a:rPr lang="en-US" sz="850" dirty="0">
                <a:solidFill>
                  <a:srgbClr val="000000">
                    <a:lumMod val="50000"/>
                    <a:lumOff val="50000"/>
                  </a:srgbClr>
                </a:solidFill>
                <a:latin typeface="Arial"/>
              </a:rPr>
              <a:t>of Y</a:t>
            </a:r>
          </a:p>
        </p:txBody>
      </p:sp>
      <p:sp>
        <p:nvSpPr>
          <p:cNvPr id="3" name="MSIPCMContentMarking" descr="{&quot;HashCode&quot;:-1757866826,&quot;Placement&quot;:&quot;Header&quot;}">
            <a:extLst>
              <a:ext uri="{FF2B5EF4-FFF2-40B4-BE49-F238E27FC236}">
                <a16:creationId xmlns:a16="http://schemas.microsoft.com/office/drawing/2014/main" id="{7369B0D8-71C9-4A73-9857-28C760F9D702}"/>
              </a:ext>
            </a:extLst>
          </p:cNvPr>
          <p:cNvSpPr txBox="1"/>
          <p:nvPr userDrawn="1"/>
        </p:nvSpPr>
        <p:spPr>
          <a:xfrm>
            <a:off x="0" y="0"/>
            <a:ext cx="2633403" cy="262344"/>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1000">
                <a:solidFill>
                  <a:srgbClr val="737373"/>
                </a:solidFill>
                <a:latin typeface="Calibri" panose="020F0502020204030204" pitchFamily="34" charset="0"/>
              </a:rPr>
              <a:t>Dell Customer Communication - Confidential</a:t>
            </a:r>
            <a:endParaRPr lang="en-US" sz="10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1389365885"/>
      </p:ext>
    </p:extLst>
  </p:cSld>
  <p:clrMap bg1="dk2" tx1="lt1" bg2="dk1" tx2="lt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 id="2147484474" r:id="rId15"/>
    <p:sldLayoutId id="2147484475" r:id="rId16"/>
    <p:sldLayoutId id="2147484476" r:id="rId17"/>
    <p:sldLayoutId id="2147484477" r:id="rId18"/>
    <p:sldLayoutId id="2147484478" r:id="rId19"/>
    <p:sldLayoutId id="2147484479" r:id="rId20"/>
    <p:sldLayoutId id="2147484480" r:id="rId21"/>
    <p:sldLayoutId id="2147484481" r:id="rId22"/>
    <p:sldLayoutId id="2147484482" r:id="rId23"/>
    <p:sldLayoutId id="2147484483" r:id="rId24"/>
    <p:sldLayoutId id="2147484484" r:id="rId25"/>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pic>
        <p:nvPicPr>
          <p:cNvPr id="9" name="Picture 8"/>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4" name="fl" descr="                              Dell - Internal Use - Confidential&#10;"/>
          <p:cNvSpPr txBox="1"/>
          <p:nvPr userDrawn="1"/>
        </p:nvSpPr>
        <p:spPr>
          <a:xfrm>
            <a:off x="576263" y="5007744"/>
            <a:ext cx="902491" cy="83100"/>
          </a:xfrm>
          <a:prstGeom prst="rect">
            <a:avLst/>
          </a:prstGeom>
          <a:noFill/>
        </p:spPr>
        <p:txBody>
          <a:bodyPr vert="horz" wrap="none" lIns="0" tIns="0" rIns="0" bIns="0" rtlCol="0" anchor="ctr" anchorCtr="0">
            <a:spAutoFit/>
          </a:bodyPr>
          <a:lstStyle/>
          <a:p>
            <a:pPr>
              <a:lnSpc>
                <a:spcPct val="90000"/>
              </a:lnSpc>
              <a:spcBef>
                <a:spcPts val="100"/>
              </a:spcBef>
              <a:spcAft>
                <a:spcPts val="100"/>
              </a:spcAft>
              <a:defRPr/>
            </a:pPr>
            <a:r>
              <a:rPr lang="en-US" sz="600" dirty="0">
                <a:solidFill>
                  <a:srgbClr val="7F7F7F"/>
                </a:solidFill>
                <a:latin typeface="Arial"/>
              </a:rPr>
              <a:t>© Copyright 2018 Dell Inc.</a:t>
            </a:r>
          </a:p>
        </p:txBody>
      </p:sp>
      <p:sp>
        <p:nvSpPr>
          <p:cNvPr id="15" name="TextBox 14"/>
          <p:cNvSpPr txBox="1"/>
          <p:nvPr userDrawn="1"/>
        </p:nvSpPr>
        <p:spPr>
          <a:xfrm>
            <a:off x="276035" y="5006975"/>
            <a:ext cx="94039" cy="84639"/>
          </a:xfrm>
          <a:prstGeom prst="rect">
            <a:avLst/>
          </a:prstGeom>
        </p:spPr>
        <p:txBody>
          <a:bodyPr vert="horz" wrap="none" lIns="0" tIns="0" rIns="0" bIns="0" rtlCol="0" anchor="ctr" anchorCtr="0">
            <a:spAutoFit/>
          </a:bodyPr>
          <a:lstStyle/>
          <a:p>
            <a:pPr>
              <a:lnSpc>
                <a:spcPct val="90000"/>
              </a:lnSpc>
              <a:buClr>
                <a:srgbClr val="007DB8"/>
              </a:buClr>
            </a:pPr>
            <a:fld id="{58EC7406-F4CC-4ABF-902E-2AF4E70E5C0F}" type="slidenum">
              <a:rPr lang="en-US" sz="600" smtClean="0">
                <a:solidFill>
                  <a:srgbClr val="000000">
                    <a:lumMod val="50000"/>
                    <a:lumOff val="50000"/>
                  </a:srgbClr>
                </a:solidFill>
                <a:latin typeface="Arial"/>
              </a:rPr>
              <a:pPr>
                <a:lnSpc>
                  <a:spcPct val="90000"/>
                </a:lnSpc>
                <a:buClr>
                  <a:srgbClr val="007DB8"/>
                </a:buClr>
              </a:pPr>
              <a:t>‹#›</a:t>
            </a:fld>
            <a:endParaRPr lang="en-US" sz="600" dirty="0" err="1">
              <a:solidFill>
                <a:srgbClr val="000000">
                  <a:lumMod val="50000"/>
                  <a:lumOff val="50000"/>
                </a:srgbClr>
              </a:solidFill>
              <a:latin typeface="Arial"/>
            </a:endParaRPr>
          </a:p>
        </p:txBody>
      </p:sp>
      <p:sp>
        <p:nvSpPr>
          <p:cNvPr id="3" name="MSIPCMContentMarking" descr="{&quot;HashCode&quot;:-1757866826,&quot;Placement&quot;:&quot;Header&quot;}">
            <a:extLst>
              <a:ext uri="{FF2B5EF4-FFF2-40B4-BE49-F238E27FC236}">
                <a16:creationId xmlns:a16="http://schemas.microsoft.com/office/drawing/2014/main" id="{4F81C299-422D-490F-A55B-9991300EA87D}"/>
              </a:ext>
            </a:extLst>
          </p:cNvPr>
          <p:cNvSpPr txBox="1"/>
          <p:nvPr userDrawn="1"/>
        </p:nvSpPr>
        <p:spPr>
          <a:xfrm>
            <a:off x="0" y="0"/>
            <a:ext cx="2633403" cy="262344"/>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1000">
                <a:solidFill>
                  <a:srgbClr val="737373"/>
                </a:solidFill>
                <a:latin typeface="Calibri" panose="020F0502020204030204" pitchFamily="34" charset="0"/>
              </a:rPr>
              <a:t>Dell Customer Communication - Confidential</a:t>
            </a:r>
            <a:endParaRPr lang="en-US" sz="10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289807718"/>
      </p:ext>
    </p:extLst>
  </p:cSld>
  <p:clrMap bg1="dk2" tx1="lt1" bg2="dk1" tx2="lt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 id="2147484498" r:id="rId13"/>
    <p:sldLayoutId id="2147484499" r:id="rId14"/>
    <p:sldLayoutId id="2147484500" r:id="rId15"/>
    <p:sldLayoutId id="2147484501" r:id="rId16"/>
    <p:sldLayoutId id="2147484502" r:id="rId17"/>
    <p:sldLayoutId id="2147484503" r:id="rId18"/>
    <p:sldLayoutId id="2147484504" r:id="rId19"/>
    <p:sldLayoutId id="2147484505" r:id="rId20"/>
    <p:sldLayoutId id="2147484506" r:id="rId21"/>
    <p:sldLayoutId id="2147484507" r:id="rId22"/>
    <p:sldLayoutId id="2147484508" r:id="rId23"/>
    <p:sldLayoutId id="2147484509" r:id="rId24"/>
    <p:sldLayoutId id="2147484510" r:id="rId25"/>
    <p:sldLayoutId id="2147484511" r:id="rId26"/>
    <p:sldLayoutId id="2147484512" r:id="rId27"/>
    <p:sldLayoutId id="2147484513" r:id="rId28"/>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backuprecoveryman.pl/networker-materialy/" TargetMode="External"/><Relationship Id="rId4" Type="http://schemas.openxmlformats.org/officeDocument/2006/relationships/hyperlink" Target="http://backuprecoveryguy.blogspot.com/2022/07/backup-and-recovery-materials.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2" Type="http://schemas.openxmlformats.org/officeDocument/2006/relationships/hyperlink" Target="https://www.youtube.com/watch?v=Dqyqabfg3iM" TargetMode="Externa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hyperlink" Target="https://youtu.be/JBTDrszoV1Q?t=148" TargetMode="Externa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hyperlink" Target="https://youtu.be/8G5I-OzWY-A" TargetMode="Externa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hyperlink" Target="http://backuprecoveryguy.blogspot.com/2017/07/networker-vmware-backup-fast-simple.html" TargetMode="Externa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hyperlink" Target="https://www.dellemc.com/en-emea/events/webinar/cee.htm#270019" TargetMode="External"/><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2" Type="http://schemas.openxmlformats.org/officeDocument/2006/relationships/hyperlink" Target="https://inside.dell.com/docs/DOC-236188"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inside.dell.com/docs/DOC-236188" TargetMode="Externa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inside.dell.com/docs/DOC-236188" TargetMode="Externa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hyperlink" Target="http://backuprecoveryman.blogspot.com/2017/07/networker-vmware-szybkosc-niezawodnosc.html" TargetMode="Externa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2" Type="http://schemas.openxmlformats.org/officeDocument/2006/relationships/hyperlink" Target="http://poland.emc.com/brighttalk-webinar/index.htm?commid=266619" TargetMode="Externa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3" Type="http://schemas.openxmlformats.org/officeDocument/2006/relationships/hyperlink" Target="https://inside.dell.com/docs/DOC-236188" TargetMode="External"/><Relationship Id="rId2" Type="http://schemas.openxmlformats.org/officeDocument/2006/relationships/hyperlink" Target="http://gurago.pl/" TargetMode="External"/><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gurago.pl/" TargetMode="External"/><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gurago.pl/" TargetMode="External"/><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2" Type="http://schemas.openxmlformats.org/officeDocument/2006/relationships/hyperlink" Target="http://backuprecoveryman.blogspot.com/2016/02/przeglad-materiaow-po-polsku.html#NetWorker" TargetMode="Externa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hyperlink" Target="https://inside.dell.com/docs/DOC-236188" TargetMode="Externa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hyperlink" Target="https://inside.dell.com/people/olkowd/blog/2017/05/24/backup-recovery-archive-materials" TargetMode="Externa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8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hyperlink" Target="https://inside.dell.com/people/almeih/blog/2018/09/06/random-io-performance-ddos-612-update#comment-261036" TargetMode="External"/><Relationship Id="rId2" Type="http://schemas.openxmlformats.org/officeDocument/2006/relationships/image" Target="../media/image38.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inside.dell.com/people/almeih/blog/2018/09/06/random-io-performance-ddos-612-update#comment-261036" TargetMode="External"/><Relationship Id="rId2" Type="http://schemas.openxmlformats.org/officeDocument/2006/relationships/image" Target="../media/image38.png"/><Relationship Id="rId1" Type="http://schemas.openxmlformats.org/officeDocument/2006/relationships/slideLayout" Target="../slideLayouts/slideLayout70.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3752" y="4776107"/>
            <a:ext cx="2310248" cy="307777"/>
          </a:xfrm>
          <a:prstGeom prst="rect">
            <a:avLst/>
          </a:prstGeom>
          <a:noFill/>
        </p:spPr>
        <p:txBody>
          <a:bodyPr wrap="none" rtlCol="0">
            <a:spAutoFit/>
          </a:bodyPr>
          <a:lstStyle/>
          <a:p>
            <a:pPr>
              <a:spcBef>
                <a:spcPts val="0"/>
              </a:spcBef>
              <a:spcAft>
                <a:spcPts val="0"/>
              </a:spcAft>
              <a:buClr>
                <a:schemeClr val="bg1"/>
              </a:buClr>
            </a:pPr>
            <a:r>
              <a:rPr lang="en-US" sz="1400" i="1" dirty="0">
                <a:solidFill>
                  <a:schemeClr val="tx2"/>
                </a:solidFill>
                <a:latin typeface="+mn-lt"/>
              </a:rPr>
              <a:t>Daniel.Olkowski@dell.com</a:t>
            </a:r>
          </a:p>
        </p:txBody>
      </p:sp>
      <p:sp>
        <p:nvSpPr>
          <p:cNvPr id="10" name="TextBox 9"/>
          <p:cNvSpPr txBox="1"/>
          <p:nvPr/>
        </p:nvSpPr>
        <p:spPr>
          <a:xfrm>
            <a:off x="3229129" y="278833"/>
            <a:ext cx="4639090" cy="646331"/>
          </a:xfrm>
          <a:prstGeom prst="rect">
            <a:avLst/>
          </a:prstGeom>
          <a:noFill/>
        </p:spPr>
        <p:txBody>
          <a:bodyPr wrap="none" rtlCol="0">
            <a:spAutoFit/>
          </a:bodyPr>
          <a:lstStyle/>
          <a:p>
            <a:pPr algn="ctr">
              <a:spcBef>
                <a:spcPts val="0"/>
              </a:spcBef>
              <a:spcAft>
                <a:spcPts val="0"/>
              </a:spcAft>
              <a:buClr>
                <a:schemeClr val="bg1"/>
              </a:buClr>
            </a:pPr>
            <a:r>
              <a:rPr lang="en-US" sz="3600" dirty="0" err="1">
                <a:solidFill>
                  <a:srgbClr val="3BC0FF"/>
                </a:solidFill>
              </a:rPr>
              <a:t>NetWorker</a:t>
            </a:r>
            <a:r>
              <a:rPr lang="en-US" sz="3600" dirty="0">
                <a:solidFill>
                  <a:srgbClr val="3BC0FF"/>
                </a:solidFill>
              </a:rPr>
              <a:t> &amp; VMware</a:t>
            </a:r>
            <a:endParaRPr lang="en-US" sz="3400" dirty="0">
              <a:solidFill>
                <a:srgbClr val="FFFF00"/>
              </a:solidFill>
              <a:latin typeface="+mn-l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12" r="-243"/>
          <a:stretch/>
        </p:blipFill>
        <p:spPr>
          <a:xfrm>
            <a:off x="1" y="1179095"/>
            <a:ext cx="2912706" cy="3964405"/>
          </a:xfrm>
          <a:prstGeom prst="rect">
            <a:avLst/>
          </a:prstGeom>
        </p:spPr>
      </p:pic>
      <p:sp>
        <p:nvSpPr>
          <p:cNvPr id="12" name="TextBox 11"/>
          <p:cNvSpPr txBox="1"/>
          <p:nvPr/>
        </p:nvSpPr>
        <p:spPr>
          <a:xfrm>
            <a:off x="4135466" y="994429"/>
            <a:ext cx="2826415" cy="369332"/>
          </a:xfrm>
          <a:prstGeom prst="rect">
            <a:avLst/>
          </a:prstGeom>
          <a:noFill/>
        </p:spPr>
        <p:txBody>
          <a:bodyPr wrap="none" rtlCol="0">
            <a:spAutoFit/>
          </a:bodyPr>
          <a:lstStyle/>
          <a:p>
            <a:pPr algn="ctr">
              <a:spcBef>
                <a:spcPts val="0"/>
              </a:spcBef>
              <a:spcAft>
                <a:spcPts val="0"/>
              </a:spcAft>
              <a:buClr>
                <a:schemeClr val="bg1"/>
              </a:buClr>
            </a:pPr>
            <a:r>
              <a:rPr lang="en-US" sz="1800" i="1" dirty="0">
                <a:solidFill>
                  <a:srgbClr val="C2EDFA"/>
                </a:solidFill>
                <a:latin typeface="+mn-lt"/>
              </a:rPr>
              <a:t>Functionalities / Licensing</a:t>
            </a:r>
          </a:p>
        </p:txBody>
      </p:sp>
      <p:sp>
        <p:nvSpPr>
          <p:cNvPr id="13" name="TextBox 12"/>
          <p:cNvSpPr txBox="1"/>
          <p:nvPr/>
        </p:nvSpPr>
        <p:spPr>
          <a:xfrm>
            <a:off x="5905484" y="1940236"/>
            <a:ext cx="1849032" cy="1446550"/>
          </a:xfrm>
          <a:prstGeom prst="rect">
            <a:avLst/>
          </a:prstGeom>
          <a:noFill/>
        </p:spPr>
        <p:txBody>
          <a:bodyPr wrap="none" rtlCol="0">
            <a:spAutoFit/>
          </a:bodyPr>
          <a:lstStyle/>
          <a:p>
            <a:pPr>
              <a:spcBef>
                <a:spcPts val="0"/>
              </a:spcBef>
              <a:spcAft>
                <a:spcPts val="0"/>
              </a:spcAft>
              <a:buClr>
                <a:schemeClr val="bg1"/>
              </a:buClr>
            </a:pPr>
            <a:r>
              <a:rPr lang="en-US" sz="2200" dirty="0">
                <a:solidFill>
                  <a:schemeClr val="tx2"/>
                </a:solidFill>
              </a:rPr>
              <a:t>- Architecture</a:t>
            </a:r>
          </a:p>
          <a:p>
            <a:pPr>
              <a:spcBef>
                <a:spcPts val="0"/>
              </a:spcBef>
              <a:spcAft>
                <a:spcPts val="0"/>
              </a:spcAft>
              <a:buClr>
                <a:schemeClr val="bg1"/>
              </a:buClr>
            </a:pPr>
            <a:r>
              <a:rPr lang="en-US" sz="2200" dirty="0">
                <a:solidFill>
                  <a:schemeClr val="tx2"/>
                </a:solidFill>
              </a:rPr>
              <a:t>- Value</a:t>
            </a:r>
          </a:p>
          <a:p>
            <a:pPr>
              <a:spcBef>
                <a:spcPts val="0"/>
              </a:spcBef>
              <a:spcAft>
                <a:spcPts val="0"/>
              </a:spcAft>
              <a:buClr>
                <a:schemeClr val="bg1"/>
              </a:buClr>
            </a:pPr>
            <a:r>
              <a:rPr lang="en-US" sz="2200" dirty="0">
                <a:solidFill>
                  <a:schemeClr val="tx2"/>
                </a:solidFill>
                <a:latin typeface="+mn-lt"/>
              </a:rPr>
              <a:t>- Demo</a:t>
            </a:r>
          </a:p>
          <a:p>
            <a:pPr>
              <a:spcBef>
                <a:spcPts val="0"/>
              </a:spcBef>
              <a:spcAft>
                <a:spcPts val="0"/>
              </a:spcAft>
              <a:buClr>
                <a:schemeClr val="bg1"/>
              </a:buClr>
            </a:pPr>
            <a:r>
              <a:rPr lang="en-US" sz="2200" dirty="0">
                <a:solidFill>
                  <a:schemeClr val="tx2"/>
                </a:solidFill>
                <a:latin typeface="+mn-lt"/>
              </a:rPr>
              <a:t>- Licensing</a:t>
            </a:r>
          </a:p>
        </p:txBody>
      </p:sp>
      <p:sp>
        <p:nvSpPr>
          <p:cNvPr id="8" name="Rectangle 7"/>
          <p:cNvSpPr/>
          <p:nvPr/>
        </p:nvSpPr>
        <p:spPr>
          <a:xfrm>
            <a:off x="44864" y="3756991"/>
            <a:ext cx="5415032" cy="5141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r>
              <a:rPr lang="en-US" sz="1000" dirty="0">
                <a:solidFill>
                  <a:schemeClr val="bg2"/>
                </a:solidFill>
              </a:rPr>
              <a:t>The most fresh version of this document,</a:t>
            </a:r>
            <a:r>
              <a:rPr lang="pl-PL" sz="1000" dirty="0">
                <a:solidFill>
                  <a:schemeClr val="bg2"/>
                </a:solidFill>
              </a:rPr>
              <a:t> </a:t>
            </a:r>
            <a:r>
              <a:rPr lang="en-US" sz="1000" dirty="0">
                <a:solidFill>
                  <a:schemeClr val="bg2"/>
                </a:solidFill>
              </a:rPr>
              <a:t>you will find at</a:t>
            </a:r>
            <a:r>
              <a:rPr lang="pl-PL" sz="1000" dirty="0">
                <a:solidFill>
                  <a:schemeClr val="bg2"/>
                </a:solidFill>
              </a:rPr>
              <a:t>:</a:t>
            </a:r>
            <a:br>
              <a:rPr lang="pl-PL" sz="1000" dirty="0">
                <a:solidFill>
                  <a:schemeClr val="bg2"/>
                </a:solidFill>
              </a:rPr>
            </a:br>
            <a:r>
              <a:rPr lang="pl-PL" sz="1000" dirty="0">
                <a:solidFill>
                  <a:schemeClr val="bg2"/>
                </a:solidFill>
                <a:hlinkClick r:id="rId4"/>
              </a:rPr>
              <a:t>http://backuprecoveryguy.blogspot.com/2022/07/backup-and-recovery-materials.html</a:t>
            </a:r>
            <a:r>
              <a:rPr lang="pl-PL" sz="1000" dirty="0">
                <a:solidFill>
                  <a:schemeClr val="bg2"/>
                </a:solidFill>
              </a:rPr>
              <a:t> </a:t>
            </a:r>
          </a:p>
        </p:txBody>
      </p:sp>
      <p:sp>
        <p:nvSpPr>
          <p:cNvPr id="9" name="Rectangle 8">
            <a:extLst>
              <a:ext uri="{FF2B5EF4-FFF2-40B4-BE49-F238E27FC236}">
                <a16:creationId xmlns:a16="http://schemas.microsoft.com/office/drawing/2014/main" id="{05F66994-8480-4911-A5C9-9126FBE7F040}"/>
              </a:ext>
            </a:extLst>
          </p:cNvPr>
          <p:cNvSpPr/>
          <p:nvPr/>
        </p:nvSpPr>
        <p:spPr>
          <a:xfrm>
            <a:off x="44864" y="4415853"/>
            <a:ext cx="5415032" cy="5141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r>
              <a:rPr lang="pl-PL" sz="1000" dirty="0">
                <a:solidFill>
                  <a:schemeClr val="bg2"/>
                </a:solidFill>
              </a:rPr>
              <a:t>Materiały dotyczące NetWorker-a po polsku:</a:t>
            </a:r>
            <a:br>
              <a:rPr lang="pl-PL" sz="1000" dirty="0">
                <a:solidFill>
                  <a:schemeClr val="bg2"/>
                </a:solidFill>
              </a:rPr>
            </a:br>
            <a:r>
              <a:rPr lang="pl-PL" sz="1000" dirty="0">
                <a:solidFill>
                  <a:schemeClr val="bg2"/>
                </a:solidFill>
                <a:hlinkClick r:id="rId5"/>
              </a:rPr>
              <a:t>https://backuprecoveryman.pl/networker-materialy/</a:t>
            </a:r>
            <a:r>
              <a:rPr lang="pl-PL" sz="1000" dirty="0">
                <a:solidFill>
                  <a:schemeClr val="bg2"/>
                </a:solidFill>
              </a:rPr>
              <a:t> </a:t>
            </a:r>
          </a:p>
        </p:txBody>
      </p:sp>
    </p:spTree>
    <p:extLst>
      <p:ext uri="{BB962C8B-B14F-4D97-AF65-F5344CB8AC3E}">
        <p14:creationId xmlns:p14="http://schemas.microsoft.com/office/powerpoint/2010/main" val="2851459964"/>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VMware backup</a:t>
            </a:r>
            <a:r>
              <a:rPr lang="pl-PL" dirty="0">
                <a:solidFill>
                  <a:srgbClr val="0070C0"/>
                </a:solidFill>
              </a:rPr>
              <a:t> </a:t>
            </a:r>
            <a:r>
              <a:rPr lang="en-US" dirty="0">
                <a:solidFill>
                  <a:srgbClr val="0070C0"/>
                </a:solidFill>
              </a:rPr>
              <a:t>/</a:t>
            </a:r>
            <a:r>
              <a:rPr lang="pl-PL" dirty="0">
                <a:solidFill>
                  <a:srgbClr val="0070C0"/>
                </a:solidFill>
              </a:rPr>
              <a:t> </a:t>
            </a:r>
            <a:r>
              <a:rPr lang="en-US" dirty="0">
                <a:solidFill>
                  <a:srgbClr val="0070C0"/>
                </a:solidFill>
              </a:rPr>
              <a:t>restore</a:t>
            </a:r>
            <a:br>
              <a:rPr lang="en-US" dirty="0">
                <a:solidFill>
                  <a:srgbClr val="0070C0"/>
                </a:solidFill>
              </a:rPr>
            </a:br>
            <a:r>
              <a:rPr lang="en-US" sz="2200" dirty="0">
                <a:solidFill>
                  <a:srgbClr val="0070C0"/>
                </a:solidFill>
              </a:rPr>
              <a:t>Our expectations</a:t>
            </a:r>
          </a:p>
        </p:txBody>
      </p:sp>
      <p:sp>
        <p:nvSpPr>
          <p:cNvPr id="6" name="Content Placeholder 5"/>
          <p:cNvSpPr>
            <a:spLocks noGrp="1"/>
          </p:cNvSpPr>
          <p:nvPr>
            <p:ph sz="quarter" idx="10"/>
          </p:nvPr>
        </p:nvSpPr>
        <p:spPr>
          <a:xfrm>
            <a:off x="253175" y="1215070"/>
            <a:ext cx="8351244" cy="3192461"/>
          </a:xfrm>
        </p:spPr>
        <p:txBody>
          <a:bodyPr/>
          <a:lstStyle/>
          <a:p>
            <a:pPr marL="0" indent="0">
              <a:spcBef>
                <a:spcPts val="0"/>
              </a:spcBef>
              <a:buNone/>
            </a:pPr>
            <a:r>
              <a:rPr lang="en-US" sz="2400" b="1" dirty="0"/>
              <a:t>OTHERS</a:t>
            </a:r>
          </a:p>
          <a:p>
            <a:pPr marL="0" indent="0">
              <a:spcBef>
                <a:spcPts val="0"/>
              </a:spcBef>
              <a:buNone/>
            </a:pPr>
            <a:endParaRPr lang="en-US" sz="2400" dirty="0"/>
          </a:p>
          <a:p>
            <a:pPr>
              <a:spcBef>
                <a:spcPts val="1800"/>
              </a:spcBef>
            </a:pPr>
            <a:r>
              <a:rPr lang="en-US" sz="2400" dirty="0"/>
              <a:t>Simple management</a:t>
            </a:r>
          </a:p>
          <a:p>
            <a:pPr>
              <a:spcBef>
                <a:spcPts val="1800"/>
              </a:spcBef>
            </a:pPr>
            <a:r>
              <a:rPr lang="en-US" sz="2400" dirty="0"/>
              <a:t>Cost effective licensing</a:t>
            </a:r>
          </a:p>
        </p:txBody>
      </p:sp>
    </p:spTree>
    <p:extLst>
      <p:ext uri="{BB962C8B-B14F-4D97-AF65-F5344CB8AC3E}">
        <p14:creationId xmlns:p14="http://schemas.microsoft.com/office/powerpoint/2010/main" val="2357666452"/>
      </p:ext>
    </p:extLst>
  </p:cSld>
  <p:clrMapOvr>
    <a:masterClrMapping/>
  </p:clrMapOvr>
  <p:transition spd="med">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err="1">
                <a:solidFill>
                  <a:srgbClr val="0070C0"/>
                </a:solidFill>
              </a:rPr>
              <a:t>Recovery</a:t>
            </a:r>
            <a:endParaRPr lang="en-US" sz="2200" dirty="0">
              <a:solidFill>
                <a:srgbClr val="0070C0"/>
              </a:solidFill>
            </a:endParaRPr>
          </a:p>
        </p:txBody>
      </p:sp>
      <p:pic>
        <p:nvPicPr>
          <p:cNvPr id="3" name="Picture 2"/>
          <p:cNvPicPr>
            <a:picLocks noChangeAspect="1"/>
          </p:cNvPicPr>
          <p:nvPr/>
        </p:nvPicPr>
        <p:blipFill>
          <a:blip r:embed="rId2"/>
          <a:stretch>
            <a:fillRect/>
          </a:stretch>
        </p:blipFill>
        <p:spPr>
          <a:xfrm>
            <a:off x="500065" y="629496"/>
            <a:ext cx="8277225" cy="4238625"/>
          </a:xfrm>
          <a:prstGeom prst="rect">
            <a:avLst/>
          </a:prstGeom>
        </p:spPr>
      </p:pic>
    </p:spTree>
    <p:extLst>
      <p:ext uri="{BB962C8B-B14F-4D97-AF65-F5344CB8AC3E}">
        <p14:creationId xmlns:p14="http://schemas.microsoft.com/office/powerpoint/2010/main" val="1114019636"/>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err="1">
                <a:solidFill>
                  <a:srgbClr val="0070C0"/>
                </a:solidFill>
              </a:rPr>
              <a:t>Recovery</a:t>
            </a:r>
            <a:endParaRPr lang="en-US" sz="2200" dirty="0">
              <a:solidFill>
                <a:srgbClr val="0070C0"/>
              </a:solidFill>
            </a:endParaRPr>
          </a:p>
        </p:txBody>
      </p:sp>
      <p:pic>
        <p:nvPicPr>
          <p:cNvPr id="2" name="Picture 1"/>
          <p:cNvPicPr>
            <a:picLocks noChangeAspect="1"/>
          </p:cNvPicPr>
          <p:nvPr/>
        </p:nvPicPr>
        <p:blipFill>
          <a:blip r:embed="rId2"/>
          <a:stretch>
            <a:fillRect/>
          </a:stretch>
        </p:blipFill>
        <p:spPr>
          <a:xfrm>
            <a:off x="80965" y="842964"/>
            <a:ext cx="8696325" cy="4095750"/>
          </a:xfrm>
          <a:prstGeom prst="rect">
            <a:avLst/>
          </a:prstGeom>
        </p:spPr>
      </p:pic>
    </p:spTree>
    <p:extLst>
      <p:ext uri="{BB962C8B-B14F-4D97-AF65-F5344CB8AC3E}">
        <p14:creationId xmlns:p14="http://schemas.microsoft.com/office/powerpoint/2010/main" val="466076227"/>
      </p:ext>
    </p:extLst>
  </p:cSld>
  <p:clrMapOvr>
    <a:masterClrMapping/>
  </p:clrMapOvr>
  <p:transition spd="med">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err="1">
                <a:solidFill>
                  <a:srgbClr val="0070C0"/>
                </a:solidFill>
              </a:rPr>
              <a:t>Recovery</a:t>
            </a:r>
            <a:endParaRPr lang="en-US" sz="2200" dirty="0">
              <a:solidFill>
                <a:srgbClr val="0070C0"/>
              </a:solidFill>
            </a:endParaRPr>
          </a:p>
        </p:txBody>
      </p:sp>
      <p:pic>
        <p:nvPicPr>
          <p:cNvPr id="3" name="Picture 2"/>
          <p:cNvPicPr>
            <a:picLocks noChangeAspect="1"/>
          </p:cNvPicPr>
          <p:nvPr/>
        </p:nvPicPr>
        <p:blipFill>
          <a:blip r:embed="rId2"/>
          <a:stretch>
            <a:fillRect/>
          </a:stretch>
        </p:blipFill>
        <p:spPr>
          <a:xfrm>
            <a:off x="352427" y="760557"/>
            <a:ext cx="8439150" cy="4057650"/>
          </a:xfrm>
          <a:prstGeom prst="rect">
            <a:avLst/>
          </a:prstGeom>
        </p:spPr>
      </p:pic>
    </p:spTree>
    <p:extLst>
      <p:ext uri="{BB962C8B-B14F-4D97-AF65-F5344CB8AC3E}">
        <p14:creationId xmlns:p14="http://schemas.microsoft.com/office/powerpoint/2010/main" val="3220688815"/>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err="1">
                <a:solidFill>
                  <a:srgbClr val="0070C0"/>
                </a:solidFill>
              </a:rPr>
              <a:t>Recovery</a:t>
            </a:r>
            <a:endParaRPr lang="en-US" sz="2200" dirty="0">
              <a:solidFill>
                <a:srgbClr val="0070C0"/>
              </a:solidFill>
            </a:endParaRPr>
          </a:p>
        </p:txBody>
      </p:sp>
      <p:pic>
        <p:nvPicPr>
          <p:cNvPr id="2" name="Picture 1"/>
          <p:cNvPicPr>
            <a:picLocks noChangeAspect="1"/>
          </p:cNvPicPr>
          <p:nvPr/>
        </p:nvPicPr>
        <p:blipFill>
          <a:blip r:embed="rId2"/>
          <a:stretch>
            <a:fillRect/>
          </a:stretch>
        </p:blipFill>
        <p:spPr>
          <a:xfrm>
            <a:off x="314741" y="767708"/>
            <a:ext cx="8047381" cy="4100413"/>
          </a:xfrm>
          <a:prstGeom prst="rect">
            <a:avLst/>
          </a:prstGeom>
        </p:spPr>
      </p:pic>
    </p:spTree>
    <p:extLst>
      <p:ext uri="{BB962C8B-B14F-4D97-AF65-F5344CB8AC3E}">
        <p14:creationId xmlns:p14="http://schemas.microsoft.com/office/powerpoint/2010/main" val="2146674929"/>
      </p:ext>
    </p:extLst>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954875"/>
            <a:ext cx="6850901" cy="3305700"/>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pl-PL" sz="4800" kern="0" dirty="0">
                <a:solidFill>
                  <a:srgbClr val="3DC6EF"/>
                </a:solidFill>
              </a:rPr>
              <a:t>NetWorker </a:t>
            </a:r>
            <a:br>
              <a:rPr lang="pl-PL" sz="4800" kern="0" dirty="0">
                <a:solidFill>
                  <a:srgbClr val="3DC6EF"/>
                </a:solidFill>
              </a:rPr>
            </a:br>
            <a:r>
              <a:rPr lang="pl-PL" sz="4800" kern="0" dirty="0">
                <a:solidFill>
                  <a:srgbClr val="3DC6EF"/>
                </a:solidFill>
              </a:rPr>
              <a:t>VMware Backup</a:t>
            </a:r>
            <a:br>
              <a:rPr lang="pl-PL" sz="4800" kern="0" dirty="0">
                <a:solidFill>
                  <a:srgbClr val="3DC6EF"/>
                </a:solidFill>
              </a:rPr>
            </a:br>
            <a:br>
              <a:rPr lang="pl-PL" sz="4800" kern="0" dirty="0">
                <a:solidFill>
                  <a:srgbClr val="FFFF00"/>
                </a:solidFill>
              </a:rPr>
            </a:br>
            <a:r>
              <a:rPr lang="pl-PL" sz="4800" kern="0" dirty="0">
                <a:solidFill>
                  <a:srgbClr val="B5E9F9"/>
                </a:solidFill>
              </a:rPr>
              <a:t>Licensing</a:t>
            </a:r>
            <a:endParaRPr lang="en-US" sz="4800" kern="0" dirty="0">
              <a:solidFill>
                <a:srgbClr val="B5E9F9"/>
              </a:solidFill>
            </a:endParaRPr>
          </a:p>
        </p:txBody>
      </p:sp>
    </p:spTree>
    <p:extLst>
      <p:ext uri="{BB962C8B-B14F-4D97-AF65-F5344CB8AC3E}">
        <p14:creationId xmlns:p14="http://schemas.microsoft.com/office/powerpoint/2010/main" val="3315487370"/>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How can we license </a:t>
            </a:r>
            <a:r>
              <a:rPr lang="en-US" dirty="0" err="1">
                <a:solidFill>
                  <a:srgbClr val="0070C0"/>
                </a:solidFill>
              </a:rPr>
              <a:t>NetWorker</a:t>
            </a:r>
            <a:r>
              <a:rPr lang="en-US" dirty="0">
                <a:solidFill>
                  <a:srgbClr val="0070C0"/>
                </a:solidFill>
              </a:rPr>
              <a:t>?</a:t>
            </a:r>
            <a:endParaRPr lang="en-US" sz="2200" dirty="0">
              <a:solidFill>
                <a:srgbClr val="0070C0"/>
              </a:solidFill>
            </a:endParaRPr>
          </a:p>
        </p:txBody>
      </p:sp>
      <p:sp>
        <p:nvSpPr>
          <p:cNvPr id="14" name="Rounded Rectangle 13"/>
          <p:cNvSpPr/>
          <p:nvPr/>
        </p:nvSpPr>
        <p:spPr>
          <a:xfrm>
            <a:off x="2509507" y="3461198"/>
            <a:ext cx="2237414" cy="1578615"/>
          </a:xfrm>
          <a:prstGeom prst="roundRect">
            <a:avLst/>
          </a:prstGeom>
          <a:gradFill flip="none" rotWithShape="1">
            <a:gsLst>
              <a:gs pos="0">
                <a:srgbClr val="B5E9F9"/>
              </a:gs>
              <a:gs pos="50000">
                <a:schemeClr val="accent1">
                  <a:lumMod val="20000"/>
                  <a:lumOff val="80000"/>
                </a:schemeClr>
              </a:gs>
              <a:gs pos="100000">
                <a:schemeClr val="accent1">
                  <a:lumMod val="20000"/>
                  <a:lumOff val="80000"/>
                </a:schemeClr>
              </a:gs>
            </a:gsLst>
            <a:path path="circle">
              <a:fillToRect l="100000" t="100000"/>
            </a:path>
            <a:tileRect r="-100000" b="-100000"/>
          </a:gradFill>
          <a:ln w="12700"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b="1" dirty="0">
                <a:solidFill>
                  <a:schemeClr val="tx1"/>
                </a:solidFill>
              </a:rPr>
              <a:t>Data Protection Suite For V</a:t>
            </a:r>
            <a:r>
              <a:rPr lang="pl-PL" sz="1200" b="1" dirty="0">
                <a:solidFill>
                  <a:schemeClr val="tx1"/>
                </a:solidFill>
              </a:rPr>
              <a:t>M</a:t>
            </a:r>
            <a:r>
              <a:rPr lang="en-US" sz="1200" b="1" dirty="0">
                <a:solidFill>
                  <a:schemeClr val="tx1"/>
                </a:solidFill>
              </a:rPr>
              <a:t>ware / </a:t>
            </a:r>
            <a:r>
              <a:rPr lang="en-US" sz="1200" b="1" dirty="0" err="1">
                <a:solidFill>
                  <a:srgbClr val="C00000"/>
                </a:solidFill>
              </a:rPr>
              <a:t>NetWorker</a:t>
            </a:r>
            <a:endParaRPr lang="en-US" sz="1200" b="1" dirty="0">
              <a:solidFill>
                <a:srgbClr val="C00000"/>
              </a:solidFill>
            </a:endParaRPr>
          </a:p>
          <a:p>
            <a:endParaRPr lang="en-US" sz="400" dirty="0">
              <a:solidFill>
                <a:schemeClr val="tx1"/>
              </a:solidFill>
            </a:endParaRPr>
          </a:p>
          <a:p>
            <a:r>
              <a:rPr lang="en-US" sz="900" dirty="0">
                <a:solidFill>
                  <a:schemeClr val="tx1"/>
                </a:solidFill>
              </a:rPr>
              <a:t>Includes:</a:t>
            </a:r>
          </a:p>
          <a:p>
            <a:pPr marL="171450" indent="-137160">
              <a:buFont typeface="Wingdings" panose="05000000000000000000" pitchFamily="2" charset="2"/>
              <a:buChar char="ü"/>
            </a:pPr>
            <a:r>
              <a:rPr lang="en-US" sz="900" b="1" dirty="0" err="1">
                <a:solidFill>
                  <a:srgbClr val="C00000"/>
                </a:solidFill>
              </a:rPr>
              <a:t>NetWorker</a:t>
            </a:r>
            <a:endParaRPr lang="en-US" sz="900" b="1" dirty="0">
              <a:solidFill>
                <a:srgbClr val="C00000"/>
              </a:solidFill>
            </a:endParaRPr>
          </a:p>
          <a:p>
            <a:pPr marL="171450" indent="-137160">
              <a:buFont typeface="Wingdings" panose="05000000000000000000" pitchFamily="2" charset="2"/>
              <a:buChar char="ü"/>
            </a:pPr>
            <a:r>
              <a:rPr lang="en-US" sz="900" dirty="0">
                <a:solidFill>
                  <a:schemeClr val="tx1"/>
                </a:solidFill>
              </a:rPr>
              <a:t>Avamar</a:t>
            </a:r>
          </a:p>
          <a:p>
            <a:pPr marL="171450" indent="-137160">
              <a:buFont typeface="Wingdings" panose="05000000000000000000" pitchFamily="2" charset="2"/>
              <a:buChar char="ü"/>
            </a:pPr>
            <a:r>
              <a:rPr lang="en-US" sz="900" dirty="0">
                <a:solidFill>
                  <a:schemeClr val="tx1"/>
                </a:solidFill>
              </a:rPr>
              <a:t>Data Protection Advisor</a:t>
            </a:r>
          </a:p>
          <a:p>
            <a:pPr marL="171450" indent="-137160">
              <a:buFont typeface="Wingdings" panose="05000000000000000000" pitchFamily="2" charset="2"/>
              <a:buChar char="ü"/>
            </a:pPr>
            <a:r>
              <a:rPr lang="en-US" sz="900" dirty="0" err="1">
                <a:solidFill>
                  <a:schemeClr val="tx1"/>
                </a:solidFill>
              </a:rPr>
              <a:t>RecoverPoint</a:t>
            </a:r>
            <a:r>
              <a:rPr lang="en-US" sz="900" dirty="0">
                <a:solidFill>
                  <a:schemeClr val="tx1"/>
                </a:solidFill>
              </a:rPr>
              <a:t> for VMs</a:t>
            </a:r>
          </a:p>
          <a:p>
            <a:pPr marL="171450" indent="-137160">
              <a:buFont typeface="Wingdings" panose="05000000000000000000" pitchFamily="2" charset="2"/>
              <a:buChar char="ü"/>
            </a:pPr>
            <a:r>
              <a:rPr lang="en-US" sz="900" dirty="0">
                <a:solidFill>
                  <a:schemeClr val="tx1"/>
                </a:solidFill>
              </a:rPr>
              <a:t>Data Protection Search</a:t>
            </a:r>
          </a:p>
          <a:p>
            <a:pPr marL="171450" indent="-137160">
              <a:buFont typeface="Wingdings" panose="05000000000000000000" pitchFamily="2" charset="2"/>
              <a:buChar char="ü"/>
            </a:pPr>
            <a:r>
              <a:rPr lang="en-US" sz="900" dirty="0">
                <a:solidFill>
                  <a:schemeClr val="tx1"/>
                </a:solidFill>
              </a:rPr>
              <a:t>Data Protection Central</a:t>
            </a:r>
          </a:p>
        </p:txBody>
      </p:sp>
      <p:sp>
        <p:nvSpPr>
          <p:cNvPr id="17" name="Rounded Rectangle 16"/>
          <p:cNvSpPr/>
          <p:nvPr/>
        </p:nvSpPr>
        <p:spPr>
          <a:xfrm>
            <a:off x="5326924" y="693612"/>
            <a:ext cx="3755570" cy="2921457"/>
          </a:xfrm>
          <a:prstGeom prst="roundRect">
            <a:avLst/>
          </a:prstGeom>
          <a:gradFill flip="none" rotWithShape="1">
            <a:gsLst>
              <a:gs pos="0">
                <a:schemeClr val="tx2">
                  <a:lumMod val="95000"/>
                </a:schemeClr>
              </a:gs>
              <a:gs pos="50000">
                <a:schemeClr val="tx2">
                  <a:lumMod val="95000"/>
                </a:schemeClr>
              </a:gs>
              <a:gs pos="100000">
                <a:schemeClr val="tx2">
                  <a:lumMod val="95000"/>
                </a:schemeClr>
              </a:gs>
            </a:gsLst>
            <a:path path="circle">
              <a:fillToRect l="100000" t="100000"/>
            </a:path>
            <a:tileRect r="-100000" b="-100000"/>
          </a:gradFill>
          <a:ln w="12700"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a:solidFill>
                  <a:schemeClr val="tx1"/>
                </a:solidFill>
              </a:rPr>
              <a:t>Data Protection Suite</a:t>
            </a:r>
          </a:p>
          <a:p>
            <a:pPr algn="ctr"/>
            <a:r>
              <a:rPr lang="en-US" sz="2000" b="1" dirty="0">
                <a:solidFill>
                  <a:schemeClr val="tx1"/>
                </a:solidFill>
              </a:rPr>
              <a:t>Enterprise Edition</a:t>
            </a:r>
          </a:p>
          <a:p>
            <a:pPr algn="ctr"/>
            <a:endParaRPr lang="en-US" sz="400" dirty="0">
              <a:solidFill>
                <a:schemeClr val="tx1"/>
              </a:solidFill>
            </a:endParaRPr>
          </a:p>
          <a:p>
            <a:r>
              <a:rPr lang="en-US" sz="1100" dirty="0">
                <a:solidFill>
                  <a:schemeClr val="tx1"/>
                </a:solidFill>
              </a:rPr>
              <a:t>Includes:</a:t>
            </a:r>
          </a:p>
          <a:p>
            <a:pPr marL="171450" indent="-137160">
              <a:buFont typeface="Wingdings" panose="05000000000000000000" pitchFamily="2" charset="2"/>
              <a:buChar char="ü"/>
            </a:pPr>
            <a:r>
              <a:rPr lang="en-US" sz="1100" dirty="0">
                <a:solidFill>
                  <a:schemeClr val="tx1"/>
                </a:solidFill>
              </a:rPr>
              <a:t>Avamar</a:t>
            </a:r>
          </a:p>
          <a:p>
            <a:pPr marL="171450" indent="-137160">
              <a:buFont typeface="Wingdings" panose="05000000000000000000" pitchFamily="2" charset="2"/>
              <a:buChar char="ü"/>
            </a:pPr>
            <a:r>
              <a:rPr lang="en-US" sz="1100" b="1" dirty="0" err="1">
                <a:solidFill>
                  <a:srgbClr val="C00000"/>
                </a:solidFill>
              </a:rPr>
              <a:t>NetWorker</a:t>
            </a:r>
            <a:endParaRPr lang="en-US" sz="1100" b="1" dirty="0">
              <a:solidFill>
                <a:srgbClr val="C00000"/>
              </a:solidFill>
            </a:endParaRPr>
          </a:p>
          <a:p>
            <a:pPr marL="171450" indent="-137160">
              <a:buFont typeface="Wingdings" panose="05000000000000000000" pitchFamily="2" charset="2"/>
              <a:buChar char="ü"/>
            </a:pPr>
            <a:r>
              <a:rPr lang="en-US" sz="1100" dirty="0">
                <a:solidFill>
                  <a:schemeClr val="tx1"/>
                </a:solidFill>
              </a:rPr>
              <a:t>Data Protection Advisor</a:t>
            </a:r>
          </a:p>
          <a:p>
            <a:pPr marL="171450" indent="-137160">
              <a:buFont typeface="Wingdings" panose="05000000000000000000" pitchFamily="2" charset="2"/>
              <a:buChar char="ü"/>
            </a:pPr>
            <a:r>
              <a:rPr lang="en-US" sz="1100" dirty="0">
                <a:solidFill>
                  <a:schemeClr val="tx1"/>
                </a:solidFill>
              </a:rPr>
              <a:t>DD Boost for Enterprise Apps</a:t>
            </a:r>
          </a:p>
          <a:p>
            <a:pPr marL="171450" indent="-137160">
              <a:buFont typeface="Wingdings" panose="05000000000000000000" pitchFamily="2" charset="2"/>
              <a:buChar char="ü"/>
            </a:pPr>
            <a:r>
              <a:rPr lang="en-US" sz="1100" dirty="0" err="1">
                <a:solidFill>
                  <a:schemeClr val="tx1"/>
                </a:solidFill>
              </a:rPr>
              <a:t>ProtectPoint</a:t>
            </a:r>
            <a:endParaRPr lang="en-US" sz="1100" dirty="0">
              <a:solidFill>
                <a:schemeClr val="tx1"/>
              </a:solidFill>
            </a:endParaRPr>
          </a:p>
          <a:p>
            <a:pPr marL="171450" indent="-137160">
              <a:buFont typeface="Wingdings" panose="05000000000000000000" pitchFamily="2" charset="2"/>
              <a:buChar char="ü"/>
            </a:pPr>
            <a:r>
              <a:rPr lang="en-US" sz="1100" dirty="0" err="1">
                <a:solidFill>
                  <a:schemeClr val="tx1"/>
                </a:solidFill>
              </a:rPr>
              <a:t>SourceOne</a:t>
            </a:r>
            <a:endParaRPr lang="en-US" sz="1100" dirty="0">
              <a:solidFill>
                <a:schemeClr val="tx1"/>
              </a:solidFill>
            </a:endParaRPr>
          </a:p>
          <a:p>
            <a:pPr marL="171450" indent="-137160">
              <a:buFont typeface="Wingdings" panose="05000000000000000000" pitchFamily="2" charset="2"/>
              <a:buChar char="ü"/>
            </a:pPr>
            <a:r>
              <a:rPr lang="en-US" sz="1100" dirty="0">
                <a:solidFill>
                  <a:schemeClr val="tx1"/>
                </a:solidFill>
              </a:rPr>
              <a:t>AppSync</a:t>
            </a:r>
          </a:p>
          <a:p>
            <a:pPr marL="171450" indent="-137160">
              <a:buFont typeface="Wingdings" panose="05000000000000000000" pitchFamily="2" charset="2"/>
              <a:buChar char="ü"/>
            </a:pPr>
            <a:r>
              <a:rPr lang="en-US" sz="1100" dirty="0" err="1">
                <a:solidFill>
                  <a:schemeClr val="tx1"/>
                </a:solidFill>
              </a:rPr>
              <a:t>RecoverPoint</a:t>
            </a:r>
            <a:r>
              <a:rPr lang="en-US" sz="1100" dirty="0">
                <a:solidFill>
                  <a:schemeClr val="tx1"/>
                </a:solidFill>
              </a:rPr>
              <a:t> for Virtual Machines</a:t>
            </a:r>
          </a:p>
          <a:p>
            <a:pPr marL="171450" indent="-137160">
              <a:buFont typeface="Wingdings" panose="05000000000000000000" pitchFamily="2" charset="2"/>
              <a:buChar char="ü"/>
            </a:pPr>
            <a:r>
              <a:rPr lang="en-US" sz="1100" dirty="0">
                <a:solidFill>
                  <a:schemeClr val="tx1"/>
                </a:solidFill>
              </a:rPr>
              <a:t>Data Protection Search</a:t>
            </a:r>
          </a:p>
          <a:p>
            <a:pPr marL="171450" indent="-137160">
              <a:buFont typeface="Wingdings" panose="05000000000000000000" pitchFamily="2" charset="2"/>
              <a:buChar char="ü"/>
            </a:pPr>
            <a:r>
              <a:rPr lang="en-US" sz="1100" dirty="0" err="1">
                <a:solidFill>
                  <a:schemeClr val="tx1"/>
                </a:solidFill>
              </a:rPr>
              <a:t>CloudBoost</a:t>
            </a:r>
            <a:endParaRPr lang="en-US" sz="1100" dirty="0">
              <a:solidFill>
                <a:schemeClr val="tx1"/>
              </a:solidFill>
            </a:endParaRPr>
          </a:p>
          <a:p>
            <a:pPr algn="ctr"/>
            <a:endParaRPr lang="en-US" sz="400" dirty="0">
              <a:solidFill>
                <a:schemeClr val="tx1"/>
              </a:solidFill>
            </a:endParaRPr>
          </a:p>
        </p:txBody>
      </p:sp>
    </p:spTree>
    <p:extLst>
      <p:ext uri="{BB962C8B-B14F-4D97-AF65-F5344CB8AC3E}">
        <p14:creationId xmlns:p14="http://schemas.microsoft.com/office/powerpoint/2010/main" val="6869118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13" name="Content Placeholder 5"/>
          <p:cNvSpPr>
            <a:spLocks noGrp="1"/>
          </p:cNvSpPr>
          <p:nvPr>
            <p:ph sz="quarter" idx="10"/>
          </p:nvPr>
        </p:nvSpPr>
        <p:spPr>
          <a:xfrm>
            <a:off x="215512" y="1206258"/>
            <a:ext cx="8609311" cy="3235325"/>
          </a:xfrm>
        </p:spPr>
        <p:txBody>
          <a:bodyPr/>
          <a:lstStyle/>
          <a:p>
            <a:r>
              <a:rPr lang="en-US" sz="2000" dirty="0">
                <a:solidFill>
                  <a:schemeClr val="bg2"/>
                </a:solidFill>
              </a:rPr>
              <a:t>All functionalities</a:t>
            </a:r>
          </a:p>
          <a:p>
            <a:r>
              <a:rPr lang="en-US" sz="2000" dirty="0">
                <a:solidFill>
                  <a:schemeClr val="bg2"/>
                </a:solidFill>
              </a:rPr>
              <a:t>Unlimited number of protected TBs</a:t>
            </a:r>
          </a:p>
          <a:p>
            <a:r>
              <a:rPr lang="en-US" sz="2000" dirty="0">
                <a:solidFill>
                  <a:schemeClr val="bg2"/>
                </a:solidFill>
              </a:rPr>
              <a:t>Unlimited number of media (Data Domain, disk, tape, S3)</a:t>
            </a:r>
          </a:p>
          <a:p>
            <a:pPr lvl="1"/>
            <a:endParaRPr lang="en-US" sz="1800" dirty="0">
              <a:solidFill>
                <a:schemeClr val="bg2"/>
              </a:solidFill>
            </a:endParaRPr>
          </a:p>
          <a:p>
            <a:endParaRPr lang="en-US" sz="2000" dirty="0">
              <a:solidFill>
                <a:schemeClr val="bg2"/>
              </a:solidFill>
            </a:endParaRPr>
          </a:p>
          <a:p>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141737231"/>
      </p:ext>
    </p:extLst>
  </p:cSld>
  <p:clrMapOvr>
    <a:masterClrMapping/>
  </p:clrMapOvr>
  <p:transition spd="med">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RecoverPoint for Virtual Machines</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6" name="Content Placeholder 5"/>
          <p:cNvSpPr>
            <a:spLocks noGrp="1"/>
          </p:cNvSpPr>
          <p:nvPr>
            <p:ph sz="quarter" idx="10"/>
          </p:nvPr>
        </p:nvSpPr>
        <p:spPr>
          <a:xfrm>
            <a:off x="232765" y="1147639"/>
            <a:ext cx="8669696" cy="3235325"/>
          </a:xfrm>
        </p:spPr>
        <p:txBody>
          <a:bodyPr/>
          <a:lstStyle/>
          <a:p>
            <a:r>
              <a:rPr lang="en-US" sz="2000" dirty="0">
                <a:solidFill>
                  <a:schemeClr val="bg2"/>
                </a:solidFill>
              </a:rPr>
              <a:t>Easy backup of any VMware environment</a:t>
            </a:r>
          </a:p>
          <a:p>
            <a:r>
              <a:rPr lang="en-US" sz="2000" dirty="0">
                <a:solidFill>
                  <a:schemeClr val="bg2"/>
                </a:solidFill>
              </a:rPr>
              <a:t>Backup/restore of VMs that regular software cannot backup:</a:t>
            </a:r>
          </a:p>
          <a:p>
            <a:pPr lvl="1"/>
            <a:r>
              <a:rPr lang="en-US" sz="1800" dirty="0">
                <a:solidFill>
                  <a:schemeClr val="bg2"/>
                </a:solidFill>
              </a:rPr>
              <a:t>Raw Devices</a:t>
            </a:r>
          </a:p>
          <a:p>
            <a:pPr lvl="1"/>
            <a:r>
              <a:rPr lang="en-US" sz="1800" dirty="0">
                <a:solidFill>
                  <a:schemeClr val="bg2"/>
                </a:solidFill>
              </a:rPr>
              <a:t>Large Virtual Machines (over 1TB)</a:t>
            </a:r>
          </a:p>
          <a:p>
            <a:pPr lvl="1"/>
            <a:r>
              <a:rPr lang="en-US" sz="1800" dirty="0">
                <a:solidFill>
                  <a:schemeClr val="bg2"/>
                </a:solidFill>
              </a:rPr>
              <a:t>Fast changing Virtual Machines (7%+ between backups)</a:t>
            </a:r>
          </a:p>
          <a:p>
            <a:r>
              <a:rPr lang="en-US" sz="2000" dirty="0">
                <a:solidFill>
                  <a:schemeClr val="bg2"/>
                </a:solidFill>
              </a:rPr>
              <a:t>Restore of Virtual Machines to any point in time</a:t>
            </a:r>
          </a:p>
          <a:p>
            <a:r>
              <a:rPr lang="en-US" sz="2000" dirty="0">
                <a:solidFill>
                  <a:schemeClr val="bg2"/>
                </a:solidFill>
              </a:rPr>
              <a:t>Restore of Virtual Machines in seconds</a:t>
            </a:r>
          </a:p>
          <a:p>
            <a:r>
              <a:rPr lang="en-US" sz="2000" dirty="0">
                <a:solidFill>
                  <a:schemeClr val="bg2"/>
                </a:solidFill>
              </a:rPr>
              <a:t>Disaster Recovery of Virtual Environment to any distance Remote Office</a:t>
            </a:r>
          </a:p>
          <a:p>
            <a:r>
              <a:rPr lang="en-US" sz="2000" dirty="0">
                <a:solidFill>
                  <a:schemeClr val="bg2"/>
                </a:solidFill>
              </a:rPr>
              <a:t>More</a:t>
            </a:r>
          </a:p>
          <a:p>
            <a:pPr lvl="1"/>
            <a:r>
              <a:rPr lang="en-US" sz="1800" dirty="0">
                <a:hlinkClick r:id="rId2"/>
              </a:rPr>
              <a:t>https://www.youtube.com/watch?v=Dqyqabfg3iM</a:t>
            </a:r>
            <a:endParaRPr lang="en-US" sz="1800" dirty="0"/>
          </a:p>
          <a:p>
            <a:pPr lvl="1"/>
            <a:endParaRPr lang="en-US" sz="1800" dirty="0">
              <a:solidFill>
                <a:schemeClr val="bg2"/>
              </a:solidFill>
            </a:endParaRPr>
          </a:p>
          <a:p>
            <a:pPr lvl="1"/>
            <a:endParaRPr lang="en-US" sz="1800" dirty="0">
              <a:solidFill>
                <a:schemeClr val="bg2"/>
              </a:solidFill>
            </a:endParaRPr>
          </a:p>
          <a:p>
            <a:endParaRPr lang="en-US" sz="2000" dirty="0">
              <a:solidFill>
                <a:schemeClr val="bg2"/>
              </a:solidFill>
            </a:endParaRPr>
          </a:p>
          <a:p>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05248238"/>
      </p:ext>
    </p:extLst>
  </p:cSld>
  <p:clrMapOvr>
    <a:masterClrMapping/>
  </p:clrMapOvr>
  <p:transition spd="med">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pl-PL" dirty="0">
                <a:solidFill>
                  <a:srgbClr val="0070C0"/>
                </a:solidFill>
              </a:rPr>
              <a:t>RecoverPoint for Virtual </a:t>
            </a:r>
            <a:r>
              <a:rPr lang="pl-PL" dirty="0" err="1">
                <a:solidFill>
                  <a:srgbClr val="0070C0"/>
                </a:solidFill>
              </a:rPr>
              <a:t>Machines</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6" name="Content Placeholder 5"/>
          <p:cNvSpPr>
            <a:spLocks noGrp="1"/>
          </p:cNvSpPr>
          <p:nvPr>
            <p:ph sz="quarter" idx="10"/>
          </p:nvPr>
        </p:nvSpPr>
        <p:spPr>
          <a:xfrm>
            <a:off x="232765" y="1147639"/>
            <a:ext cx="8669696" cy="3235325"/>
          </a:xfrm>
        </p:spPr>
        <p:txBody>
          <a:bodyPr/>
          <a:lstStyle/>
          <a:p>
            <a:r>
              <a:rPr lang="en-US" sz="2000" dirty="0">
                <a:solidFill>
                  <a:schemeClr val="bg2"/>
                </a:solidFill>
              </a:rPr>
              <a:t>Easy backup of any VMware environment</a:t>
            </a:r>
          </a:p>
          <a:p>
            <a:r>
              <a:rPr lang="en-US" sz="2000" dirty="0">
                <a:solidFill>
                  <a:schemeClr val="bg2"/>
                </a:solidFill>
              </a:rPr>
              <a:t>Backup/restore of </a:t>
            </a:r>
            <a:r>
              <a:rPr lang="pl-PL" sz="2000" dirty="0">
                <a:solidFill>
                  <a:schemeClr val="bg2"/>
                </a:solidFill>
              </a:rPr>
              <a:t>VMs </a:t>
            </a:r>
            <a:r>
              <a:rPr lang="en-US" sz="2000" dirty="0">
                <a:solidFill>
                  <a:schemeClr val="bg2"/>
                </a:solidFill>
              </a:rPr>
              <a:t>that regular software cannot backup:</a:t>
            </a:r>
          </a:p>
          <a:p>
            <a:pPr lvl="1"/>
            <a:r>
              <a:rPr lang="en-US" sz="1800" dirty="0">
                <a:solidFill>
                  <a:schemeClr val="bg2"/>
                </a:solidFill>
              </a:rPr>
              <a:t>Raw Devices</a:t>
            </a:r>
          </a:p>
          <a:p>
            <a:pPr lvl="1"/>
            <a:r>
              <a:rPr lang="en-US" sz="1800" dirty="0">
                <a:solidFill>
                  <a:schemeClr val="bg2"/>
                </a:solidFill>
              </a:rPr>
              <a:t>Large Virtual Machines (over 1TB)</a:t>
            </a:r>
          </a:p>
          <a:p>
            <a:pPr lvl="1"/>
            <a:r>
              <a:rPr lang="en-US" sz="1800" dirty="0">
                <a:solidFill>
                  <a:schemeClr val="bg2"/>
                </a:solidFill>
              </a:rPr>
              <a:t>Fast changing Virtual Machines (7%+ between backups)</a:t>
            </a:r>
            <a:endParaRPr lang="pl-PL" sz="1800" dirty="0">
              <a:solidFill>
                <a:schemeClr val="bg2"/>
              </a:solidFill>
            </a:endParaRPr>
          </a:p>
          <a:p>
            <a:r>
              <a:rPr lang="en-US" sz="2000" dirty="0">
                <a:solidFill>
                  <a:schemeClr val="bg2"/>
                </a:solidFill>
              </a:rPr>
              <a:t>Restore of Virtual Machines to any point in time</a:t>
            </a:r>
          </a:p>
          <a:p>
            <a:r>
              <a:rPr lang="en-US" sz="2000" dirty="0">
                <a:solidFill>
                  <a:schemeClr val="bg2"/>
                </a:solidFill>
              </a:rPr>
              <a:t>Restore of Virtual Machines in seconds</a:t>
            </a:r>
          </a:p>
          <a:p>
            <a:r>
              <a:rPr lang="en-US" sz="2000" dirty="0">
                <a:solidFill>
                  <a:schemeClr val="bg2"/>
                </a:solidFill>
              </a:rPr>
              <a:t>Disaster Recovery of Virtual Environment to any distance Remote Office</a:t>
            </a:r>
          </a:p>
          <a:p>
            <a:pPr lvl="1"/>
            <a:endParaRPr lang="en-US" sz="1800" dirty="0">
              <a:solidFill>
                <a:schemeClr val="bg2"/>
              </a:solidFill>
            </a:endParaRPr>
          </a:p>
          <a:p>
            <a:endParaRPr lang="en-US" sz="2000" dirty="0">
              <a:solidFill>
                <a:schemeClr val="bg2"/>
              </a:solidFill>
            </a:endParaRPr>
          </a:p>
          <a:p>
            <a:endParaRPr lang="en-US" dirty="0">
              <a:solidFill>
                <a:schemeClr val="tx1"/>
              </a:solidFill>
              <a:latin typeface="Calibri" panose="020F0502020204030204" pitchFamily="34" charset="0"/>
            </a:endParaRPr>
          </a:p>
        </p:txBody>
      </p:sp>
      <p:sp>
        <p:nvSpPr>
          <p:cNvPr id="7" name="Rounded Rectangle 6"/>
          <p:cNvSpPr/>
          <p:nvPr/>
        </p:nvSpPr>
        <p:spPr>
          <a:xfrm>
            <a:off x="773502" y="459716"/>
            <a:ext cx="7391400" cy="3429000"/>
          </a:xfrm>
          <a:prstGeom prst="roundRect">
            <a:avLst/>
          </a:prstGeom>
          <a:solidFill>
            <a:srgbClr val="002060">
              <a:alpha val="94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FFFF00"/>
                </a:solidFill>
              </a:rPr>
              <a:t>Backup</a:t>
            </a:r>
            <a:endParaRPr lang="pl-PL" sz="3600" dirty="0">
              <a:solidFill>
                <a:srgbClr val="FFFF00"/>
              </a:solidFill>
            </a:endParaRPr>
          </a:p>
          <a:p>
            <a:pPr algn="ctr"/>
            <a:r>
              <a:rPr lang="en-US" sz="3600" dirty="0">
                <a:solidFill>
                  <a:srgbClr val="FFFF00"/>
                </a:solidFill>
              </a:rPr>
              <a:t>Restore </a:t>
            </a:r>
            <a:endParaRPr lang="pl-PL" sz="3600" dirty="0">
              <a:solidFill>
                <a:srgbClr val="FFFF00"/>
              </a:solidFill>
            </a:endParaRPr>
          </a:p>
          <a:p>
            <a:pPr algn="ctr"/>
            <a:r>
              <a:rPr lang="en-US" sz="3600" dirty="0">
                <a:solidFill>
                  <a:srgbClr val="FFFF00"/>
                </a:solidFill>
              </a:rPr>
              <a:t>Disaster Recovery</a:t>
            </a:r>
          </a:p>
          <a:p>
            <a:pPr algn="ctr"/>
            <a:endParaRPr lang="en-US" sz="3600" dirty="0">
              <a:solidFill>
                <a:srgbClr val="FFFF00"/>
              </a:solidFill>
            </a:endParaRPr>
          </a:p>
          <a:p>
            <a:pPr algn="ctr"/>
            <a:r>
              <a:rPr lang="en-US" sz="3600" dirty="0">
                <a:solidFill>
                  <a:srgbClr val="FFFFCC"/>
                </a:solidFill>
              </a:rPr>
              <a:t>Any VMware environment</a:t>
            </a:r>
          </a:p>
        </p:txBody>
      </p:sp>
    </p:spTree>
    <p:extLst>
      <p:ext uri="{BB962C8B-B14F-4D97-AF65-F5344CB8AC3E}">
        <p14:creationId xmlns:p14="http://schemas.microsoft.com/office/powerpoint/2010/main" val="451578783"/>
      </p:ext>
    </p:extLst>
  </p:cSld>
  <p:clrMapOvr>
    <a:masterClrMapping/>
  </p:clrMapOvr>
  <p:transition spd="med">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Search</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13" name="Content Placeholder 5"/>
          <p:cNvSpPr>
            <a:spLocks noGrp="1"/>
          </p:cNvSpPr>
          <p:nvPr>
            <p:ph sz="quarter" idx="10"/>
          </p:nvPr>
        </p:nvSpPr>
        <p:spPr>
          <a:xfrm>
            <a:off x="215512" y="1206258"/>
            <a:ext cx="8609311" cy="3235325"/>
          </a:xfrm>
        </p:spPr>
        <p:txBody>
          <a:bodyPr/>
          <a:lstStyle/>
          <a:p>
            <a:r>
              <a:rPr lang="en-US" sz="2000" dirty="0">
                <a:solidFill>
                  <a:schemeClr val="bg2"/>
                </a:solidFill>
              </a:rPr>
              <a:t>Searching and browsing Avamar backups</a:t>
            </a:r>
          </a:p>
          <a:p>
            <a:r>
              <a:rPr lang="en-US" sz="2000" dirty="0">
                <a:solidFill>
                  <a:schemeClr val="bg2"/>
                </a:solidFill>
              </a:rPr>
              <a:t>Finding documents in backup repository that contain provided key words</a:t>
            </a:r>
          </a:p>
          <a:p>
            <a:r>
              <a:rPr lang="en-US" sz="2000" dirty="0">
                <a:solidFill>
                  <a:schemeClr val="bg2"/>
                </a:solidFill>
              </a:rPr>
              <a:t>More:</a:t>
            </a:r>
          </a:p>
          <a:p>
            <a:pPr lvl="1"/>
            <a:r>
              <a:rPr lang="en-US" sz="1800" u="sng" dirty="0">
                <a:hlinkClick r:id="rId2"/>
              </a:rPr>
              <a:t>https://youtu.be/JBTDrszoV1Q?t=148</a:t>
            </a:r>
            <a:endParaRPr lang="en-US" sz="1800" dirty="0"/>
          </a:p>
          <a:p>
            <a:endParaRPr lang="en-US" sz="2000" dirty="0">
              <a:solidFill>
                <a:schemeClr val="bg2"/>
              </a:solidFill>
            </a:endParaRPr>
          </a:p>
          <a:p>
            <a:pPr lvl="1"/>
            <a:endParaRPr lang="en-US" sz="1800" dirty="0">
              <a:solidFill>
                <a:schemeClr val="bg2"/>
              </a:solidFill>
            </a:endParaRPr>
          </a:p>
          <a:p>
            <a:endParaRPr lang="en-US" sz="2000" dirty="0">
              <a:solidFill>
                <a:schemeClr val="bg2"/>
              </a:solidFill>
            </a:endParaRPr>
          </a:p>
          <a:p>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459425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954875"/>
            <a:ext cx="6850901" cy="3305700"/>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pl-PL" sz="4800" kern="0" dirty="0">
                <a:solidFill>
                  <a:srgbClr val="3DC6EF"/>
                </a:solidFill>
              </a:rPr>
              <a:t>NetWorker </a:t>
            </a:r>
            <a:br>
              <a:rPr lang="pl-PL" sz="4800" kern="0" dirty="0">
                <a:solidFill>
                  <a:srgbClr val="3DC6EF"/>
                </a:solidFill>
              </a:rPr>
            </a:br>
            <a:r>
              <a:rPr lang="pl-PL" sz="4800" kern="0" dirty="0">
                <a:solidFill>
                  <a:srgbClr val="3DC6EF"/>
                </a:solidFill>
              </a:rPr>
              <a:t>VMware Backup</a:t>
            </a:r>
            <a:br>
              <a:rPr lang="pl-PL" sz="4800" kern="0" dirty="0">
                <a:solidFill>
                  <a:srgbClr val="3DC6EF"/>
                </a:solidFill>
              </a:rPr>
            </a:br>
            <a:br>
              <a:rPr lang="pl-PL" sz="4800" kern="0" dirty="0">
                <a:solidFill>
                  <a:srgbClr val="FFFF00"/>
                </a:solidFill>
              </a:rPr>
            </a:br>
            <a:r>
              <a:rPr lang="pl-PL" sz="4800" kern="0" dirty="0">
                <a:solidFill>
                  <a:srgbClr val="B5E9F9"/>
                </a:solidFill>
              </a:rPr>
              <a:t>Value</a:t>
            </a:r>
            <a:endParaRPr lang="en-US" sz="4800" kern="0" dirty="0">
              <a:solidFill>
                <a:srgbClr val="B5E9F9"/>
              </a:solidFill>
            </a:endParaRPr>
          </a:p>
        </p:txBody>
      </p:sp>
    </p:spTree>
    <p:extLst>
      <p:ext uri="{BB962C8B-B14F-4D97-AF65-F5344CB8AC3E}">
        <p14:creationId xmlns:p14="http://schemas.microsoft.com/office/powerpoint/2010/main" val="3994517976"/>
      </p:ext>
    </p:extLst>
  </p:cSld>
  <p:clrMapOvr>
    <a:masterClrMapping/>
  </p:clrMapOvr>
  <p:transition spd="med">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91154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976533"/>
      </p:ext>
    </p:extLst>
  </p:cSld>
  <p:clrMapOvr>
    <a:masterClrMapping/>
  </p:clrMapOvr>
  <p:transition spd="med">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Data Protection Advisor</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6" name="Content Placeholder 5"/>
          <p:cNvSpPr>
            <a:spLocks noGrp="1"/>
          </p:cNvSpPr>
          <p:nvPr>
            <p:ph sz="quarter" idx="10"/>
          </p:nvPr>
        </p:nvSpPr>
        <p:spPr>
          <a:xfrm>
            <a:off x="215512" y="1206258"/>
            <a:ext cx="3709507" cy="3235325"/>
          </a:xfrm>
        </p:spPr>
        <p:txBody>
          <a:bodyPr/>
          <a:lstStyle/>
          <a:p>
            <a:r>
              <a:rPr lang="en-US" sz="2000" dirty="0">
                <a:solidFill>
                  <a:schemeClr val="bg2"/>
                </a:solidFill>
              </a:rPr>
              <a:t>Monitoring</a:t>
            </a:r>
          </a:p>
          <a:p>
            <a:r>
              <a:rPr lang="en-US" sz="2000" dirty="0">
                <a:solidFill>
                  <a:schemeClr val="bg2"/>
                </a:solidFill>
              </a:rPr>
              <a:t>Reports</a:t>
            </a:r>
          </a:p>
          <a:p>
            <a:pPr lvl="1"/>
            <a:r>
              <a:rPr lang="en-US" dirty="0">
                <a:solidFill>
                  <a:schemeClr val="bg2"/>
                </a:solidFill>
              </a:rPr>
              <a:t>From Console</a:t>
            </a:r>
          </a:p>
          <a:p>
            <a:pPr lvl="1"/>
            <a:r>
              <a:rPr lang="en-US" dirty="0">
                <a:solidFill>
                  <a:schemeClr val="bg2"/>
                </a:solidFill>
              </a:rPr>
              <a:t>Email</a:t>
            </a:r>
          </a:p>
          <a:p>
            <a:r>
              <a:rPr lang="en-US" sz="2000" dirty="0">
                <a:solidFill>
                  <a:schemeClr val="bg2"/>
                </a:solidFill>
              </a:rPr>
              <a:t>Analysis of failed backups</a:t>
            </a:r>
          </a:p>
          <a:p>
            <a:r>
              <a:rPr lang="en-US" sz="2000" dirty="0">
                <a:solidFill>
                  <a:schemeClr val="bg2"/>
                </a:solidFill>
              </a:rPr>
              <a:t>SLA</a:t>
            </a:r>
          </a:p>
          <a:p>
            <a:endParaRPr lang="en-US" sz="2000" dirty="0">
              <a:solidFill>
                <a:schemeClr val="bg2"/>
              </a:solidFill>
            </a:endParaRPr>
          </a:p>
          <a:p>
            <a:pPr lvl="1"/>
            <a:endParaRPr lang="en-US" sz="1800" dirty="0">
              <a:solidFill>
                <a:schemeClr val="bg2"/>
              </a:solidFill>
            </a:endParaRPr>
          </a:p>
          <a:p>
            <a:endParaRPr lang="en-US" sz="2000" dirty="0">
              <a:solidFill>
                <a:schemeClr val="bg2"/>
              </a:solidFill>
            </a:endParaRPr>
          </a:p>
          <a:p>
            <a:endParaRPr lang="en-US" dirty="0">
              <a:solidFill>
                <a:schemeClr val="tx1"/>
              </a:solidFill>
              <a:latin typeface="Calibri" panose="020F0502020204030204" pitchFamily="34" charset="0"/>
            </a:endParaRPr>
          </a:p>
        </p:txBody>
      </p:sp>
      <p:sp>
        <p:nvSpPr>
          <p:cNvPr id="7" name="Content Placeholder 5"/>
          <p:cNvSpPr txBox="1">
            <a:spLocks/>
          </p:cNvSpPr>
          <p:nvPr/>
        </p:nvSpPr>
        <p:spPr>
          <a:xfrm>
            <a:off x="4287328" y="1206257"/>
            <a:ext cx="4856672" cy="3235325"/>
          </a:xfrm>
          <a:prstGeom prst="rect">
            <a:avLst/>
          </a:prstGeom>
        </p:spPr>
        <p:txBody>
          <a:bodyPr vert="horz" lIns="0" tIns="0" rIns="0" bIns="0"/>
          <a:lstStyle>
            <a:lvl1pPr marL="228600" indent="-228600" algn="l" defTabSz="457200" rtl="0" eaLnBrk="1" latinLnBrk="0" hangingPunct="1">
              <a:spcBef>
                <a:spcPts val="1200"/>
              </a:spcBef>
              <a:buClr>
                <a:schemeClr val="tx2"/>
              </a:buClr>
              <a:buFont typeface="Arial"/>
              <a:buChar char="•"/>
              <a:defRPr sz="2400" kern="1200">
                <a:solidFill>
                  <a:srgbClr val="717074"/>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rgbClr val="717074"/>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rgbClr val="717074"/>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rgbClr val="717074"/>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rgbClr val="7170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2"/>
                </a:solidFill>
              </a:rPr>
              <a:t>Analysis of data lost in case of </a:t>
            </a:r>
            <a:r>
              <a:rPr lang="pl-PL" sz="2000" dirty="0">
                <a:solidFill>
                  <a:schemeClr val="bg2"/>
                </a:solidFill>
              </a:rPr>
              <a:t>a </a:t>
            </a:r>
            <a:r>
              <a:rPr lang="en-US" sz="2000" dirty="0">
                <a:solidFill>
                  <a:schemeClr val="bg2"/>
                </a:solidFill>
              </a:rPr>
              <a:t>disaster</a:t>
            </a:r>
          </a:p>
          <a:p>
            <a:r>
              <a:rPr lang="en-US" sz="2000" dirty="0">
                <a:solidFill>
                  <a:schemeClr val="bg2"/>
                </a:solidFill>
              </a:rPr>
              <a:t>Chargeback</a:t>
            </a:r>
          </a:p>
          <a:p>
            <a:r>
              <a:rPr lang="en-US" sz="2000" dirty="0">
                <a:solidFill>
                  <a:schemeClr val="bg2"/>
                </a:solidFill>
              </a:rPr>
              <a:t>… (over 280 standard reports)</a:t>
            </a:r>
          </a:p>
          <a:p>
            <a:r>
              <a:rPr lang="en-US" sz="2000" dirty="0">
                <a:solidFill>
                  <a:schemeClr val="bg2"/>
                </a:solidFill>
              </a:rPr>
              <a:t>Charts (bars, lines, circles, …)</a:t>
            </a:r>
            <a:endParaRPr lang="pl-PL" sz="2000" dirty="0">
              <a:solidFill>
                <a:schemeClr val="bg2"/>
              </a:solidFill>
            </a:endParaRPr>
          </a:p>
          <a:p>
            <a:r>
              <a:rPr lang="pl-PL" sz="2000" dirty="0">
                <a:solidFill>
                  <a:schemeClr val="bg2"/>
                </a:solidFill>
              </a:rPr>
              <a:t>More</a:t>
            </a:r>
          </a:p>
          <a:p>
            <a:pPr lvl="1"/>
            <a:r>
              <a:rPr lang="en-US" dirty="0">
                <a:solidFill>
                  <a:schemeClr val="tx1"/>
                </a:solidFill>
                <a:latin typeface="Calibri" panose="020F0502020204030204" pitchFamily="34" charset="0"/>
                <a:hlinkClick r:id="rId2"/>
              </a:rPr>
              <a:t>https://youtu.be/8G5I-OzWY-A</a:t>
            </a:r>
            <a:endParaRPr lang="en-US" dirty="0">
              <a:solidFill>
                <a:schemeClr val="tx1"/>
              </a:solidFill>
              <a:latin typeface="Calibri" panose="020F0502020204030204" pitchFamily="34" charset="0"/>
            </a:endParaRPr>
          </a:p>
          <a:p>
            <a:endParaRPr lang="en-US" sz="2000" dirty="0">
              <a:solidFill>
                <a:schemeClr val="bg2"/>
              </a:solidFill>
            </a:endParaRPr>
          </a:p>
          <a:p>
            <a:pPr lvl="1"/>
            <a:endParaRPr lang="en-US" sz="1800" dirty="0">
              <a:solidFill>
                <a:schemeClr val="bg2"/>
              </a:solidFill>
            </a:endParaRPr>
          </a:p>
          <a:p>
            <a:endParaRPr lang="en-US" sz="2000" dirty="0">
              <a:solidFill>
                <a:schemeClr val="bg2"/>
              </a:solidFill>
            </a:endParaRPr>
          </a:p>
          <a:p>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35220762"/>
      </p:ext>
    </p:extLst>
  </p:cSld>
  <p:clrMapOvr>
    <a:masterClrMapping/>
  </p:clrMapOvr>
  <p:transition spd="med">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8" y="133350"/>
            <a:ext cx="9048572" cy="474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9228" y="312432"/>
            <a:ext cx="666572" cy="801071"/>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4" name="Rectangle 13"/>
          <p:cNvSpPr/>
          <p:nvPr/>
        </p:nvSpPr>
        <p:spPr>
          <a:xfrm>
            <a:off x="1351499" y="368969"/>
            <a:ext cx="514172" cy="25046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445111180"/>
      </p:ext>
    </p:extLst>
  </p:cSld>
  <p:clrMapOvr>
    <a:masterClrMapping/>
  </p:clrMapOvr>
  <p:transition spd="med">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Example of licensing</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7" name="Content Placeholder 5"/>
          <p:cNvSpPr txBox="1">
            <a:spLocks/>
          </p:cNvSpPr>
          <p:nvPr/>
        </p:nvSpPr>
        <p:spPr>
          <a:xfrm>
            <a:off x="379413" y="990600"/>
            <a:ext cx="8458200" cy="3429000"/>
          </a:xfrm>
          <a:prstGeom prst="rect">
            <a:avLst/>
          </a:prstGeom>
        </p:spPr>
        <p:txBody>
          <a:bodyPr vert="horz" lIns="0" tIns="0" rIns="0" bIns="0"/>
          <a:lstStyle>
            <a:lvl1pPr marL="228600" indent="-228600" algn="l" defTabSz="457200" rtl="0" eaLnBrk="1" latinLnBrk="0" hangingPunct="1">
              <a:spcBef>
                <a:spcPts val="1200"/>
              </a:spcBef>
              <a:buClr>
                <a:schemeClr val="tx2"/>
              </a:buClr>
              <a:buFont typeface="Arial"/>
              <a:buChar char="•"/>
              <a:defRPr sz="2400" kern="1200">
                <a:solidFill>
                  <a:schemeClr val="bg2"/>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chemeClr val="bg2"/>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chemeClr val="bg2"/>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chemeClr val="bg2"/>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200" rtl="0" eaLnBrk="1" fontAlgn="auto" latinLnBrk="0" hangingPunct="1">
              <a:lnSpc>
                <a:spcPct val="100000"/>
              </a:lnSpc>
              <a:spcBef>
                <a:spcPts val="1200"/>
              </a:spcBef>
              <a:spcAft>
                <a:spcPts val="0"/>
              </a:spcAft>
              <a:buClr>
                <a:srgbClr val="2C95DD"/>
              </a:buClr>
              <a:buSzTx/>
              <a:buFont typeface="Arial"/>
              <a:buChar char="•"/>
              <a:tabLst/>
              <a:defRPr/>
            </a:pPr>
            <a:r>
              <a:rPr kumimoji="0" lang="en-US" sz="2400" b="0" i="0" u="none" strike="noStrike" kern="1200" cap="none" spc="0" normalizeH="0" baseline="0" dirty="0">
                <a:ln>
                  <a:noFill/>
                </a:ln>
                <a:solidFill>
                  <a:srgbClr val="717074"/>
                </a:solidFill>
                <a:effectLst/>
                <a:uLnTx/>
                <a:uFillTx/>
                <a:latin typeface="Verdana"/>
                <a:ea typeface="+mn-ea"/>
                <a:cs typeface="+mn-cs"/>
              </a:rPr>
              <a:t>ABC company has the following environment</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dirty="0">
                <a:ln>
                  <a:noFill/>
                </a:ln>
                <a:solidFill>
                  <a:srgbClr val="717074"/>
                </a:solidFill>
                <a:effectLst/>
                <a:uLnTx/>
                <a:uFillTx/>
                <a:latin typeface="Verdana"/>
                <a:ea typeface="+mn-ea"/>
                <a:cs typeface="+mn-cs"/>
              </a:rPr>
              <a:t>VMWare environment</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4 ESX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Each ESX server has 2 physical processors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2C95DD"/>
                </a:solidFill>
                <a:effectLst/>
                <a:uLnTx/>
                <a:uFillTx/>
                <a:latin typeface="Verdana"/>
                <a:ea typeface="+mn-ea"/>
                <a:cs typeface="+mn-cs"/>
              </a:rPr>
              <a:t>Total: 8 physical processors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There are 50 Virtual Machines on 4 ESX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5 MSSQL databases, 1 Oracle, 1 Exchange</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dirty="0">
                <a:ln>
                  <a:noFill/>
                </a:ln>
                <a:solidFill>
                  <a:srgbClr val="717074"/>
                </a:solidFill>
                <a:effectLst/>
                <a:uLnTx/>
                <a:uFillTx/>
                <a:latin typeface="Verdana"/>
                <a:ea typeface="+mn-ea"/>
                <a:cs typeface="+mn-cs"/>
              </a:rPr>
              <a:t>Standalone, not virtualized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2 file servers, 1 processor at each server </a:t>
            </a:r>
            <a:r>
              <a:rPr kumimoji="0" lang="en-US" sz="1600" b="0" i="0" u="none" strike="noStrike" kern="1200" cap="none" spc="0" normalizeH="0" baseline="0" dirty="0">
                <a:ln>
                  <a:noFill/>
                </a:ln>
                <a:solidFill>
                  <a:srgbClr val="2C95DD"/>
                </a:solidFill>
                <a:effectLst/>
                <a:uLnTx/>
                <a:uFillTx/>
                <a:latin typeface="Verdana"/>
                <a:ea typeface="+mn-ea"/>
                <a:cs typeface="+mn-cs"/>
              </a:rPr>
              <a:t>(2 physical processors altogether)</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1 MSSQL server with 2 processors </a:t>
            </a:r>
            <a:r>
              <a:rPr kumimoji="0" lang="en-US" sz="1600" b="0" i="0" u="none" strike="noStrike" kern="1200" cap="none" spc="0" normalizeH="0" baseline="0" dirty="0">
                <a:ln>
                  <a:noFill/>
                </a:ln>
                <a:solidFill>
                  <a:srgbClr val="2C95DD"/>
                </a:solidFill>
                <a:effectLst/>
                <a:uLnTx/>
                <a:uFillTx/>
                <a:latin typeface="Verdana"/>
                <a:ea typeface="+mn-ea"/>
                <a:cs typeface="+mn-cs"/>
              </a:rPr>
              <a:t>(2 physical processors altogether)</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endParaRPr kumimoji="0" lang="en-US" sz="1600" b="0" i="0" u="none" strike="noStrike" kern="1200" cap="none" spc="0" normalizeH="0" baseline="0" dirty="0">
              <a:ln>
                <a:noFill/>
              </a:ln>
              <a:solidFill>
                <a:srgbClr val="2C95DD"/>
              </a:solidFill>
              <a:effectLst/>
              <a:uLnTx/>
              <a:uFillTx/>
              <a:latin typeface="Verdana"/>
              <a:ea typeface="+mn-ea"/>
              <a:cs typeface="+mn-cs"/>
            </a:endParaRPr>
          </a:p>
        </p:txBody>
      </p:sp>
    </p:spTree>
    <p:extLst>
      <p:ext uri="{BB962C8B-B14F-4D97-AF65-F5344CB8AC3E}">
        <p14:creationId xmlns:p14="http://schemas.microsoft.com/office/powerpoint/2010/main" val="1165428029"/>
      </p:ext>
    </p:extLst>
  </p:cSld>
  <p:clrMapOvr>
    <a:masterClrMapping/>
  </p:clrMapOvr>
  <p:transition spd="med">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Example of licensing</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7" name="Content Placeholder 5"/>
          <p:cNvSpPr txBox="1">
            <a:spLocks/>
          </p:cNvSpPr>
          <p:nvPr/>
        </p:nvSpPr>
        <p:spPr>
          <a:xfrm>
            <a:off x="379413" y="990600"/>
            <a:ext cx="8458200" cy="3429000"/>
          </a:xfrm>
          <a:prstGeom prst="rect">
            <a:avLst/>
          </a:prstGeom>
        </p:spPr>
        <p:txBody>
          <a:bodyPr vert="horz" lIns="0" tIns="0" rIns="0" bIns="0"/>
          <a:lstStyle>
            <a:lvl1pPr marL="228600" indent="-228600" algn="l" defTabSz="457200" rtl="0" eaLnBrk="1" latinLnBrk="0" hangingPunct="1">
              <a:spcBef>
                <a:spcPts val="1200"/>
              </a:spcBef>
              <a:buClr>
                <a:schemeClr val="tx2"/>
              </a:buClr>
              <a:buFont typeface="Arial"/>
              <a:buChar char="•"/>
              <a:defRPr sz="2400" kern="1200">
                <a:solidFill>
                  <a:schemeClr val="bg2"/>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chemeClr val="bg2"/>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chemeClr val="bg2"/>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chemeClr val="bg2"/>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200" rtl="0" eaLnBrk="1" fontAlgn="auto" latinLnBrk="0" hangingPunct="1">
              <a:lnSpc>
                <a:spcPct val="100000"/>
              </a:lnSpc>
              <a:spcBef>
                <a:spcPts val="1200"/>
              </a:spcBef>
              <a:spcAft>
                <a:spcPts val="0"/>
              </a:spcAft>
              <a:buClr>
                <a:srgbClr val="2C95DD"/>
              </a:buClr>
              <a:buSzTx/>
              <a:buFont typeface="Arial"/>
              <a:buChar char="•"/>
              <a:tabLst/>
              <a:defRPr/>
            </a:pPr>
            <a:r>
              <a:rPr kumimoji="0" lang="en-US" sz="2400" b="0" i="0" u="none" strike="noStrike" kern="1200" cap="none" spc="0" normalizeH="0" baseline="0" dirty="0">
                <a:ln>
                  <a:noFill/>
                </a:ln>
                <a:solidFill>
                  <a:srgbClr val="717074"/>
                </a:solidFill>
                <a:effectLst/>
                <a:uLnTx/>
                <a:uFillTx/>
                <a:latin typeface="Verdana"/>
                <a:ea typeface="+mn-ea"/>
                <a:cs typeface="+mn-cs"/>
              </a:rPr>
              <a:t>ABC company has the following environment</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dirty="0">
                <a:ln>
                  <a:noFill/>
                </a:ln>
                <a:solidFill>
                  <a:srgbClr val="717074"/>
                </a:solidFill>
                <a:effectLst/>
                <a:uLnTx/>
                <a:uFillTx/>
                <a:latin typeface="Verdana"/>
                <a:ea typeface="+mn-ea"/>
                <a:cs typeface="+mn-cs"/>
              </a:rPr>
              <a:t>VMWare environment</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4 ESX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Each ESX server has 2 physical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2C95DD"/>
                </a:solidFill>
                <a:effectLst/>
                <a:uLnTx/>
                <a:uFillTx/>
                <a:latin typeface="Verdana"/>
                <a:ea typeface="+mn-ea"/>
                <a:cs typeface="+mn-cs"/>
              </a:rPr>
              <a:t>Total: 8 physical processors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There are 50 Virtual Machines on 4 ESX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5 MSSQL databases, 1 Oracle, 1 Exchange</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dirty="0">
                <a:ln>
                  <a:noFill/>
                </a:ln>
                <a:solidFill>
                  <a:srgbClr val="717074"/>
                </a:solidFill>
                <a:effectLst/>
                <a:uLnTx/>
                <a:uFillTx/>
                <a:latin typeface="Verdana"/>
                <a:ea typeface="+mn-ea"/>
                <a:cs typeface="+mn-cs"/>
              </a:rPr>
              <a:t>Standalone, not virtualized servers</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2 file servers, 1 processor at each server </a:t>
            </a:r>
            <a:r>
              <a:rPr kumimoji="0" lang="en-US" sz="1600" b="0" i="0" u="none" strike="noStrike" kern="1200" cap="none" spc="0" normalizeH="0" baseline="0" dirty="0">
                <a:ln>
                  <a:noFill/>
                </a:ln>
                <a:solidFill>
                  <a:srgbClr val="2C95DD"/>
                </a:solidFill>
                <a:effectLst/>
                <a:uLnTx/>
                <a:uFillTx/>
                <a:latin typeface="Verdana"/>
                <a:ea typeface="+mn-ea"/>
                <a:cs typeface="+mn-cs"/>
              </a:rPr>
              <a:t>(2 physical processors altogether)</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1600" b="0" i="0" u="none" strike="noStrike" kern="1200" cap="none" spc="0" normalizeH="0" baseline="0" dirty="0">
                <a:ln>
                  <a:noFill/>
                </a:ln>
                <a:solidFill>
                  <a:srgbClr val="717074"/>
                </a:solidFill>
                <a:effectLst/>
                <a:uLnTx/>
                <a:uFillTx/>
                <a:latin typeface="Verdana"/>
                <a:ea typeface="+mn-ea"/>
                <a:cs typeface="+mn-cs"/>
              </a:rPr>
              <a:t>1 MSSQL server with 2 processors </a:t>
            </a:r>
            <a:r>
              <a:rPr kumimoji="0" lang="en-US" sz="1600" b="0" i="0" u="none" strike="noStrike" kern="1200" cap="none" spc="0" normalizeH="0" baseline="0" dirty="0">
                <a:ln>
                  <a:noFill/>
                </a:ln>
                <a:solidFill>
                  <a:srgbClr val="2C95DD"/>
                </a:solidFill>
                <a:effectLst/>
                <a:uLnTx/>
                <a:uFillTx/>
                <a:latin typeface="Verdana"/>
                <a:ea typeface="+mn-ea"/>
                <a:cs typeface="+mn-cs"/>
              </a:rPr>
              <a:t>(2 physical processors altogether)</a:t>
            </a:r>
          </a:p>
          <a:p>
            <a:pPr marL="1084263" marR="0" lvl="2" indent="-169863" algn="l" defTabSz="457200" rtl="0" eaLnBrk="1" fontAlgn="auto" latinLnBrk="0" hangingPunct="1">
              <a:lnSpc>
                <a:spcPct val="100000"/>
              </a:lnSpc>
              <a:spcBef>
                <a:spcPts val="300"/>
              </a:spcBef>
              <a:spcAft>
                <a:spcPts val="0"/>
              </a:spcAft>
              <a:buClr>
                <a:srgbClr val="2C95DD"/>
              </a:buClr>
              <a:buSzTx/>
              <a:buFont typeface="Arial"/>
              <a:buChar char="•"/>
              <a:tabLst/>
              <a:defRPr/>
            </a:pPr>
            <a:endParaRPr kumimoji="0" lang="en-US" sz="1600" b="0" i="0" u="none" strike="noStrike" kern="1200" cap="none" spc="0" normalizeH="0" baseline="0" dirty="0">
              <a:ln>
                <a:noFill/>
              </a:ln>
              <a:solidFill>
                <a:srgbClr val="2C95DD"/>
              </a:solidFill>
              <a:effectLst/>
              <a:uLnTx/>
              <a:uFillTx/>
              <a:latin typeface="Verdana"/>
              <a:ea typeface="+mn-ea"/>
              <a:cs typeface="+mn-cs"/>
            </a:endParaRPr>
          </a:p>
        </p:txBody>
      </p:sp>
      <p:sp>
        <p:nvSpPr>
          <p:cNvPr id="6" name="Rounded Rectangle 5"/>
          <p:cNvSpPr/>
          <p:nvPr/>
        </p:nvSpPr>
        <p:spPr>
          <a:xfrm>
            <a:off x="609600" y="1123950"/>
            <a:ext cx="7391400" cy="3429000"/>
          </a:xfrm>
          <a:prstGeom prst="roundRect">
            <a:avLst/>
          </a:prstGeom>
          <a:solidFill>
            <a:srgbClr val="002060">
              <a:alpha val="92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FFFF00"/>
                </a:solidFill>
              </a:rPr>
              <a:t>12 physical processors</a:t>
            </a:r>
          </a:p>
          <a:p>
            <a:pPr algn="ctr">
              <a:spcBef>
                <a:spcPts val="1800"/>
              </a:spcBef>
            </a:pPr>
            <a:r>
              <a:rPr lang="en-US" sz="4000" dirty="0">
                <a:solidFill>
                  <a:srgbClr val="FFFFCC"/>
                </a:solidFill>
              </a:rPr>
              <a:t>in the whole environment</a:t>
            </a:r>
          </a:p>
        </p:txBody>
      </p:sp>
    </p:spTree>
    <p:extLst>
      <p:ext uri="{BB962C8B-B14F-4D97-AF65-F5344CB8AC3E}">
        <p14:creationId xmlns:p14="http://schemas.microsoft.com/office/powerpoint/2010/main" val="4055612744"/>
      </p:ext>
    </p:extLst>
  </p:cSld>
  <p:clrMapOvr>
    <a:masterClrMapping/>
  </p:clrMapOvr>
  <p:transition spd="med">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Example of licensing</a:t>
            </a:r>
            <a:br>
              <a:rPr lang="en-US" dirty="0">
                <a:solidFill>
                  <a:srgbClr val="0070C0"/>
                </a:solidFill>
              </a:rPr>
            </a:br>
            <a:r>
              <a:rPr lang="en-US" sz="2000" dirty="0">
                <a:solidFill>
                  <a:srgbClr val="0070C0"/>
                </a:solidFill>
              </a:rPr>
              <a:t>Data Protection Suite for VMware / NetWorker</a:t>
            </a:r>
            <a:br>
              <a:rPr lang="en-US" sz="2000" dirty="0">
                <a:solidFill>
                  <a:srgbClr val="0070C0"/>
                </a:solidFill>
              </a:rPr>
            </a:br>
            <a:endParaRPr lang="en-US" sz="2000" dirty="0">
              <a:solidFill>
                <a:srgbClr val="0070C0"/>
              </a:solidFill>
            </a:endParaRPr>
          </a:p>
        </p:txBody>
      </p:sp>
      <p:sp>
        <p:nvSpPr>
          <p:cNvPr id="9" name="Content Placeholder 5"/>
          <p:cNvSpPr txBox="1">
            <a:spLocks/>
          </p:cNvSpPr>
          <p:nvPr/>
        </p:nvSpPr>
        <p:spPr>
          <a:xfrm>
            <a:off x="379413" y="990600"/>
            <a:ext cx="8284528" cy="3429000"/>
          </a:xfrm>
          <a:prstGeom prst="rect">
            <a:avLst/>
          </a:prstGeom>
        </p:spPr>
        <p:txBody>
          <a:bodyPr vert="horz" lIns="0" tIns="0" rIns="0" bIns="0"/>
          <a:lstStyle>
            <a:lvl1pPr marL="228600" indent="-228600" algn="l" defTabSz="457200" rtl="0" eaLnBrk="1" latinLnBrk="0" hangingPunct="1">
              <a:spcBef>
                <a:spcPts val="1200"/>
              </a:spcBef>
              <a:buClr>
                <a:schemeClr val="tx2"/>
              </a:buClr>
              <a:buFont typeface="Arial"/>
              <a:buChar char="•"/>
              <a:defRPr sz="2400" kern="1200">
                <a:solidFill>
                  <a:schemeClr val="bg2"/>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chemeClr val="bg2"/>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chemeClr val="bg2"/>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chemeClr val="bg2"/>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200" rtl="0" eaLnBrk="1" fontAlgn="auto" latinLnBrk="0" hangingPunct="1">
              <a:lnSpc>
                <a:spcPct val="100000"/>
              </a:lnSpc>
              <a:spcBef>
                <a:spcPts val="600"/>
              </a:spcBef>
              <a:spcAft>
                <a:spcPts val="0"/>
              </a:spcAft>
              <a:buClr>
                <a:srgbClr val="2C95DD"/>
              </a:buClr>
              <a:buSzTx/>
              <a:buFont typeface="Arial"/>
              <a:buChar char="•"/>
              <a:tabLst/>
              <a:defRPr/>
            </a:pPr>
            <a:r>
              <a:rPr kumimoji="0" lang="en-US" sz="24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Having</a:t>
            </a:r>
          </a:p>
          <a:p>
            <a:pPr marL="742950" marR="0" lvl="1" indent="-285750" algn="l" defTabSz="457200" rtl="0" eaLnBrk="1" fontAlgn="auto" latinLnBrk="0" hangingPunct="1">
              <a:lnSpc>
                <a:spcPct val="100000"/>
              </a:lnSpc>
              <a:spcBef>
                <a:spcPts val="600"/>
              </a:spcBef>
              <a:spcAft>
                <a:spcPts val="0"/>
              </a:spcAft>
              <a:buClr>
                <a:srgbClr val="2C95DD"/>
              </a:buClr>
              <a:buSzTx/>
              <a:buFont typeface="Arial"/>
              <a:buChar char="–"/>
              <a:tabLst/>
              <a:defRPr/>
            </a:pP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12 licenses of Data Protection Suite for VMware </a:t>
            </a:r>
          </a:p>
          <a:p>
            <a:pPr marL="266700" marR="0" lvl="0" indent="0" algn="l" defTabSz="266700" rtl="0" eaLnBrk="1" fontAlgn="auto" latinLnBrk="0" hangingPunct="1">
              <a:lnSpc>
                <a:spcPct val="100000"/>
              </a:lnSpc>
              <a:spcBef>
                <a:spcPts val="600"/>
              </a:spcBef>
              <a:spcAft>
                <a:spcPts val="0"/>
              </a:spcAft>
              <a:buClr>
                <a:srgbClr val="2C95DD"/>
              </a:buClr>
              <a:buSzTx/>
              <a:buFont typeface="Arial"/>
              <a:buNone/>
              <a:tabLst/>
              <a:defRPr/>
            </a:pP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ABC company can use in an </a:t>
            </a:r>
            <a:r>
              <a:rPr kumimoji="0" lang="en-US" sz="2000" b="1" i="0" u="none" strike="noStrike" kern="1200" cap="none" spc="0" normalizeH="0" baseline="0" noProof="0" dirty="0">
                <a:ln>
                  <a:noFill/>
                </a:ln>
                <a:solidFill>
                  <a:schemeClr val="bg2">
                    <a:lumMod val="75000"/>
                    <a:lumOff val="25000"/>
                  </a:schemeClr>
                </a:solidFill>
                <a:effectLst/>
                <a:uLnTx/>
                <a:uFillTx/>
                <a:latin typeface="Verdana"/>
                <a:ea typeface="+mn-ea"/>
                <a:cs typeface="+mn-cs"/>
              </a:rPr>
              <a:t>unlimited</a:t>
            </a: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 manner in its </a:t>
            </a:r>
            <a:r>
              <a:rPr kumimoji="0" lang="en-US" sz="2000" b="1" i="0" u="none" strike="noStrike" kern="1200" cap="none" spc="0" normalizeH="0" baseline="0" noProof="0" dirty="0">
                <a:ln>
                  <a:noFill/>
                </a:ln>
                <a:solidFill>
                  <a:schemeClr val="bg2">
                    <a:lumMod val="75000"/>
                    <a:lumOff val="25000"/>
                  </a:schemeClr>
                </a:solidFill>
                <a:effectLst/>
                <a:uLnTx/>
                <a:uFillTx/>
                <a:latin typeface="Verdana"/>
                <a:ea typeface="+mn-ea"/>
                <a:cs typeface="+mn-cs"/>
              </a:rPr>
              <a:t>whole </a:t>
            </a: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environment any of the below:</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pl-PL"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NetWorker</a:t>
            </a:r>
            <a:endPar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endParaRP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RecoverPoint for Virtual Machines</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Data Protection Advisor</a:t>
            </a:r>
          </a:p>
          <a:p>
            <a:pPr marL="742950" marR="0" lvl="1" indent="-285750" algn="l" defTabSz="457200" rtl="0" eaLnBrk="1" fontAlgn="auto" latinLnBrk="0" hangingPunct="1">
              <a:lnSpc>
                <a:spcPct val="100000"/>
              </a:lnSpc>
              <a:spcBef>
                <a:spcPts val="300"/>
              </a:spcBef>
              <a:spcAft>
                <a:spcPts val="0"/>
              </a:spcAft>
              <a:buClr>
                <a:srgbClr val="2C95DD"/>
              </a:buClr>
              <a:buSzTx/>
              <a:buFont typeface="Arial"/>
              <a:buChar char="–"/>
              <a:tabLst/>
              <a:defRPr/>
            </a:pPr>
            <a:r>
              <a:rPr kumimoji="0" lang="en-US" sz="2000" b="0" i="0" u="none" strike="noStrike" kern="1200" cap="none" spc="0" normalizeH="0" baseline="0" noProof="0" dirty="0">
                <a:ln>
                  <a:noFill/>
                </a:ln>
                <a:solidFill>
                  <a:schemeClr val="bg2">
                    <a:lumMod val="75000"/>
                    <a:lumOff val="25000"/>
                  </a:schemeClr>
                </a:solidFill>
                <a:effectLst/>
                <a:uLnTx/>
                <a:uFillTx/>
                <a:latin typeface="Verdana"/>
                <a:ea typeface="+mn-ea"/>
                <a:cs typeface="+mn-cs"/>
              </a:rPr>
              <a:t>Data Protection Search	</a:t>
            </a:r>
            <a:r>
              <a:rPr kumimoji="0" lang="en-US" sz="2000" b="0" i="0" u="none" strike="noStrike" kern="1200" cap="none" spc="0" normalizeH="0" baseline="0" noProof="0" dirty="0">
                <a:ln>
                  <a:noFill/>
                </a:ln>
                <a:solidFill>
                  <a:schemeClr val="bg2">
                    <a:lumMod val="75000"/>
                    <a:lumOff val="25000"/>
                  </a:schemeClr>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593943820"/>
      </p:ext>
    </p:extLst>
  </p:cSld>
  <p:clrMapOvr>
    <a:masterClrMapping/>
  </p:clrMapOvr>
  <p:transition spd="med">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954875"/>
            <a:ext cx="6850901" cy="3305700"/>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en-US" sz="4800" kern="0" dirty="0">
                <a:solidFill>
                  <a:srgbClr val="3DC6EF"/>
                </a:solidFill>
              </a:rPr>
              <a:t>NetWorker </a:t>
            </a:r>
            <a:br>
              <a:rPr lang="en-US" sz="4800" kern="0" dirty="0">
                <a:solidFill>
                  <a:srgbClr val="3DC6EF"/>
                </a:solidFill>
              </a:rPr>
            </a:br>
            <a:r>
              <a:rPr lang="en-US" sz="4800" kern="0" dirty="0">
                <a:solidFill>
                  <a:srgbClr val="3DC6EF"/>
                </a:solidFill>
              </a:rPr>
              <a:t>VMware Backup</a:t>
            </a:r>
            <a:br>
              <a:rPr lang="en-US" sz="4800" kern="0" dirty="0">
                <a:solidFill>
                  <a:srgbClr val="3DC6EF"/>
                </a:solidFill>
              </a:rPr>
            </a:br>
            <a:br>
              <a:rPr lang="en-US" sz="4800" kern="0" dirty="0">
                <a:solidFill>
                  <a:srgbClr val="FFFF00"/>
                </a:solidFill>
              </a:rPr>
            </a:br>
            <a:r>
              <a:rPr lang="en-US" sz="4800" kern="0" dirty="0">
                <a:solidFill>
                  <a:srgbClr val="B5E9F9"/>
                </a:solidFill>
              </a:rPr>
              <a:t>Summary</a:t>
            </a:r>
          </a:p>
        </p:txBody>
      </p:sp>
    </p:spTree>
    <p:extLst>
      <p:ext uri="{BB962C8B-B14F-4D97-AF65-F5344CB8AC3E}">
        <p14:creationId xmlns:p14="http://schemas.microsoft.com/office/powerpoint/2010/main" val="590879782"/>
      </p:ext>
    </p:extLst>
  </p:cSld>
  <p:clrMapOvr>
    <a:masterClrMapping/>
  </p:clrMapOvr>
  <p:transition spd="med">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100 parallel Virtual Machines backed-up</a:t>
            </a:r>
          </a:p>
          <a:p>
            <a:pPr>
              <a:spcBef>
                <a:spcPts val="600"/>
              </a:spcBef>
            </a:pPr>
            <a:r>
              <a:rPr lang="en-US" sz="2400" dirty="0"/>
              <a:t>Easily 1 000 </a:t>
            </a:r>
            <a:r>
              <a:rPr lang="en-US" sz="2400" b="1" dirty="0"/>
              <a:t>full</a:t>
            </a:r>
            <a:r>
              <a:rPr lang="en-US" sz="2400" dirty="0"/>
              <a:t> backups per hour</a:t>
            </a:r>
          </a:p>
          <a:p>
            <a:pPr>
              <a:spcBef>
                <a:spcPts val="600"/>
              </a:spcBef>
            </a:pPr>
            <a:r>
              <a:rPr lang="en-US" sz="2400" dirty="0"/>
              <a:t>Immediate repairing</a:t>
            </a:r>
          </a:p>
          <a:p>
            <a:pPr>
              <a:spcBef>
                <a:spcPts val="600"/>
              </a:spcBef>
            </a:pPr>
            <a:r>
              <a:rPr lang="en-US" sz="2400" dirty="0"/>
              <a:t>Starting Virtual Machines from Data Domain</a:t>
            </a:r>
          </a:p>
          <a:p>
            <a:pPr lvl="1">
              <a:spcBef>
                <a:spcPts val="600"/>
              </a:spcBef>
            </a:pPr>
            <a:r>
              <a:rPr lang="en-US" sz="2200" dirty="0"/>
              <a:t>1 000 IOPS to 10 000 IOPS</a:t>
            </a:r>
          </a:p>
          <a:p>
            <a:pPr>
              <a:spcBef>
                <a:spcPts val="600"/>
              </a:spcBef>
            </a:pPr>
            <a:r>
              <a:rPr lang="en-US" sz="2400" dirty="0"/>
              <a:t>Huge recovery speed to new Virtual Machine with legacy restore</a:t>
            </a: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for VMware</a:t>
            </a:r>
            <a:br>
              <a:rPr lang="en-US" dirty="0">
                <a:solidFill>
                  <a:srgbClr val="0070C0"/>
                </a:solidFill>
              </a:rPr>
            </a:br>
            <a:r>
              <a:rPr lang="en-US" sz="2000" dirty="0">
                <a:solidFill>
                  <a:srgbClr val="0070C0"/>
                </a:solidFill>
              </a:rPr>
              <a:t>Performance</a:t>
            </a:r>
          </a:p>
        </p:txBody>
      </p:sp>
    </p:spTree>
    <p:extLst>
      <p:ext uri="{BB962C8B-B14F-4D97-AF65-F5344CB8AC3E}">
        <p14:creationId xmlns:p14="http://schemas.microsoft.com/office/powerpoint/2010/main" val="3788534533"/>
      </p:ext>
    </p:extLst>
  </p:cSld>
  <p:clrMapOvr>
    <a:masterClrMapping/>
  </p:clrMapOvr>
  <p:transition spd="med">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Starting Virtual Machines from SSD disks</a:t>
            </a:r>
          </a:p>
          <a:p>
            <a:pPr>
              <a:spcBef>
                <a:spcPts val="600"/>
              </a:spcBef>
            </a:pPr>
            <a:r>
              <a:rPr lang="en-US" sz="2400" dirty="0"/>
              <a:t>Repairing Virtual Machine</a:t>
            </a:r>
          </a:p>
          <a:p>
            <a:pPr lvl="1">
              <a:spcBef>
                <a:spcPts val="600"/>
              </a:spcBef>
            </a:pPr>
            <a:r>
              <a:rPr lang="en-US" sz="2200" dirty="0"/>
              <a:t>2-3 mins</a:t>
            </a:r>
          </a:p>
          <a:p>
            <a:pPr lvl="1">
              <a:spcBef>
                <a:spcPts val="600"/>
              </a:spcBef>
            </a:pPr>
            <a:r>
              <a:rPr lang="en-US" sz="2200" dirty="0"/>
              <a:t>100 VMs per 50 min</a:t>
            </a:r>
          </a:p>
          <a:p>
            <a:pPr>
              <a:spcBef>
                <a:spcPts val="600"/>
              </a:spcBef>
            </a:pPr>
            <a:r>
              <a:rPr lang="en-US" sz="2400" dirty="0"/>
              <a:t>Up to 15TB/h of recovery to new Virtual Machine</a:t>
            </a: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for VMware</a:t>
            </a:r>
            <a:br>
              <a:rPr lang="en-US" dirty="0">
                <a:solidFill>
                  <a:srgbClr val="0070C0"/>
                </a:solidFill>
              </a:rPr>
            </a:br>
            <a:r>
              <a:rPr lang="en-US" sz="2000" dirty="0">
                <a:solidFill>
                  <a:srgbClr val="0070C0"/>
                </a:solidFill>
              </a:rPr>
              <a:t>Recovery</a:t>
            </a:r>
          </a:p>
        </p:txBody>
      </p:sp>
    </p:spTree>
    <p:extLst>
      <p:ext uri="{BB962C8B-B14F-4D97-AF65-F5344CB8AC3E}">
        <p14:creationId xmlns:p14="http://schemas.microsoft.com/office/powerpoint/2010/main" val="2095121649"/>
      </p:ext>
    </p:extLst>
  </p:cSld>
  <p:clrMapOvr>
    <a:masterClrMapping/>
  </p:clrMapOvr>
  <p:transition spd="med">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Single file recovery</a:t>
            </a:r>
          </a:p>
          <a:p>
            <a:pPr lvl="1">
              <a:spcBef>
                <a:spcPts val="600"/>
              </a:spcBef>
            </a:pPr>
            <a:r>
              <a:rPr lang="en-US" sz="2200" dirty="0"/>
              <a:t>Administrator</a:t>
            </a:r>
          </a:p>
          <a:p>
            <a:pPr lvl="1">
              <a:spcBef>
                <a:spcPts val="600"/>
              </a:spcBef>
            </a:pPr>
            <a:r>
              <a:rPr lang="en-US" sz="2200" dirty="0"/>
              <a:t>Owner of Virtual Machine</a:t>
            </a:r>
          </a:p>
          <a:p>
            <a:pPr>
              <a:spcBef>
                <a:spcPts val="600"/>
              </a:spcBef>
            </a:pPr>
            <a:r>
              <a:rPr lang="en-US" sz="2400" dirty="0"/>
              <a:t>Recovery without </a:t>
            </a:r>
            <a:r>
              <a:rPr lang="en-US" sz="2400" dirty="0" err="1"/>
              <a:t>vCenter</a:t>
            </a:r>
            <a:endParaRPr lang="en-US" sz="2400" dirty="0"/>
          </a:p>
          <a:p>
            <a:pPr>
              <a:spcBef>
                <a:spcPts val="600"/>
              </a:spcBef>
            </a:pPr>
            <a:r>
              <a:rPr lang="en-US" sz="2400" dirty="0"/>
              <a:t>Recovery between </a:t>
            </a:r>
            <a:r>
              <a:rPr lang="en-US" sz="2400" dirty="0" err="1"/>
              <a:t>vCenters</a:t>
            </a:r>
            <a:endParaRPr lang="en-US" sz="2400" dirty="0"/>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for VMware</a:t>
            </a:r>
            <a:br>
              <a:rPr lang="en-US" dirty="0">
                <a:solidFill>
                  <a:srgbClr val="0070C0"/>
                </a:solidFill>
              </a:rPr>
            </a:br>
            <a:r>
              <a:rPr lang="en-US" sz="2000" dirty="0">
                <a:solidFill>
                  <a:srgbClr val="0070C0"/>
                </a:solidFill>
              </a:rPr>
              <a:t>Recovery</a:t>
            </a:r>
          </a:p>
        </p:txBody>
      </p:sp>
    </p:spTree>
    <p:extLst>
      <p:ext uri="{BB962C8B-B14F-4D97-AF65-F5344CB8AC3E}">
        <p14:creationId xmlns:p14="http://schemas.microsoft.com/office/powerpoint/2010/main" val="875901854"/>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5269955" y="2312029"/>
            <a:ext cx="3527845" cy="683580"/>
          </a:xfrm>
          <a:prstGeom prst="rect">
            <a:avLst/>
          </a:prstGeom>
        </p:spPr>
      </p:pic>
      <p:sp>
        <p:nvSpPr>
          <p:cNvPr id="195" name="AutoShape 17"/>
          <p:cNvSpPr>
            <a:spLocks noChangeArrowheads="1"/>
          </p:cNvSpPr>
          <p:nvPr/>
        </p:nvSpPr>
        <p:spPr bwMode="gray">
          <a:xfrm>
            <a:off x="854460" y="1707107"/>
            <a:ext cx="2565946" cy="620180"/>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17" name="Rounded Rectangle 216"/>
          <p:cNvSpPr/>
          <p:nvPr/>
        </p:nvSpPr>
        <p:spPr>
          <a:xfrm>
            <a:off x="2454073" y="184884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472485"/>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 </a:t>
            </a:r>
            <a:r>
              <a:rPr lang="en-US" b="1" dirty="0">
                <a:solidFill>
                  <a:srgbClr val="0070C0"/>
                </a:solidFill>
              </a:rPr>
              <a:t>VMware backup architecture</a:t>
            </a:r>
            <a:endParaRPr lang="en-US" sz="2200" b="1" dirty="0">
              <a:solidFill>
                <a:srgbClr val="0070C0"/>
              </a:solidFill>
            </a:endParaRPr>
          </a:p>
        </p:txBody>
      </p:sp>
      <p:sp>
        <p:nvSpPr>
          <p:cNvPr id="193" name="AutoShape 19"/>
          <p:cNvSpPr>
            <a:spLocks noChangeArrowheads="1"/>
          </p:cNvSpPr>
          <p:nvPr/>
        </p:nvSpPr>
        <p:spPr bwMode="gray">
          <a:xfrm>
            <a:off x="684114" y="3427925"/>
            <a:ext cx="2454968" cy="136045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94" name="Text Box 20"/>
          <p:cNvSpPr txBox="1">
            <a:spLocks noChangeArrowheads="1"/>
          </p:cNvSpPr>
          <p:nvPr/>
        </p:nvSpPr>
        <p:spPr bwMode="gray">
          <a:xfrm flipH="1">
            <a:off x="1021694" y="437300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197" name="Rectangle 35"/>
          <p:cNvSpPr>
            <a:spLocks noChangeArrowheads="1"/>
          </p:cNvSpPr>
          <p:nvPr/>
        </p:nvSpPr>
        <p:spPr bwMode="gray">
          <a:xfrm>
            <a:off x="1409930" y="4816576"/>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err="1">
                <a:solidFill>
                  <a:sysClr val="windowText" lastClr="000000"/>
                </a:solidFill>
                <a:latin typeface="Calibri" pitchFamily="34" charset="0"/>
                <a:cs typeface="Calibri" pitchFamily="34" charset="0"/>
              </a:rPr>
              <a:t>DataS</a:t>
            </a:r>
            <a:r>
              <a:rPr kumimoji="0" lang="en-US"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rPr>
              <a:t>tore</a:t>
            </a:r>
            <a:endParaRPr kumimoji="0" lang="en-US"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98" name="Straight Connector 31"/>
          <p:cNvCxnSpPr>
            <a:cxnSpLocks noChangeShapeType="1"/>
            <a:stCxn id="208" idx="2"/>
            <a:endCxn id="219" idx="1"/>
          </p:cNvCxnSpPr>
          <p:nvPr/>
        </p:nvCxnSpPr>
        <p:spPr bwMode="gray">
          <a:xfrm>
            <a:off x="1139453" y="2194171"/>
            <a:ext cx="291192" cy="1510335"/>
          </a:xfrm>
          <a:prstGeom prst="line">
            <a:avLst/>
          </a:prstGeom>
          <a:noFill/>
          <a:ln w="28575" algn="ctr">
            <a:solidFill>
              <a:srgbClr val="E36F1E"/>
            </a:solidFill>
            <a:prstDash val="sysDot"/>
            <a:round/>
            <a:headEnd/>
            <a:tailEnd/>
          </a:ln>
        </p:spPr>
      </p:cxnSp>
      <p:sp>
        <p:nvSpPr>
          <p:cNvPr id="202" name="Text Box 60"/>
          <p:cNvSpPr txBox="1">
            <a:spLocks noChangeArrowheads="1"/>
          </p:cNvSpPr>
          <p:nvPr/>
        </p:nvSpPr>
        <p:spPr bwMode="gray">
          <a:xfrm>
            <a:off x="1911640" y="2398398"/>
            <a:ext cx="539966" cy="215444"/>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Mount</a:t>
            </a:r>
          </a:p>
        </p:txBody>
      </p:sp>
      <p:pic>
        <p:nvPicPr>
          <p:cNvPr id="204" name="Picture 23" descr="VM non-detailed"/>
          <p:cNvPicPr>
            <a:picLocks noChangeAspect="1" noChangeArrowheads="1"/>
          </p:cNvPicPr>
          <p:nvPr/>
        </p:nvPicPr>
        <p:blipFill>
          <a:blip r:embed="rId3" cstate="screen"/>
          <a:srcRect/>
          <a:stretch>
            <a:fillRect/>
          </a:stretch>
        </p:blipFill>
        <p:spPr bwMode="gray">
          <a:xfrm>
            <a:off x="1857707" y="1788046"/>
            <a:ext cx="391331" cy="402462"/>
          </a:xfrm>
          <a:prstGeom prst="rect">
            <a:avLst/>
          </a:prstGeom>
          <a:noFill/>
          <a:ln w="9525">
            <a:noFill/>
            <a:miter lim="800000"/>
            <a:headEnd/>
            <a:tailEnd/>
          </a:ln>
        </p:spPr>
      </p:pic>
      <p:pic>
        <p:nvPicPr>
          <p:cNvPr id="205" name="Picture 24" descr="VM non-detailed"/>
          <p:cNvPicPr>
            <a:picLocks noChangeAspect="1" noChangeArrowheads="1"/>
          </p:cNvPicPr>
          <p:nvPr/>
        </p:nvPicPr>
        <p:blipFill>
          <a:blip r:embed="rId3" cstate="screen"/>
          <a:srcRect/>
          <a:stretch>
            <a:fillRect/>
          </a:stretch>
        </p:blipFill>
        <p:spPr bwMode="gray">
          <a:xfrm>
            <a:off x="1385915" y="1788046"/>
            <a:ext cx="391331" cy="402462"/>
          </a:xfrm>
          <a:prstGeom prst="rect">
            <a:avLst/>
          </a:prstGeom>
          <a:noFill/>
          <a:ln w="9525">
            <a:noFill/>
            <a:miter lim="800000"/>
            <a:headEnd/>
            <a:tailEnd/>
          </a:ln>
        </p:spPr>
      </p:pic>
      <p:pic>
        <p:nvPicPr>
          <p:cNvPr id="206" name="Picture 25" descr="VM non-detailed"/>
          <p:cNvPicPr>
            <a:picLocks noChangeAspect="1" noChangeArrowheads="1"/>
          </p:cNvPicPr>
          <p:nvPr/>
        </p:nvPicPr>
        <p:blipFill>
          <a:blip r:embed="rId3" cstate="screen"/>
          <a:srcRect/>
          <a:stretch>
            <a:fillRect/>
          </a:stretch>
        </p:blipFill>
        <p:spPr bwMode="gray">
          <a:xfrm>
            <a:off x="943457" y="1788046"/>
            <a:ext cx="391331" cy="402462"/>
          </a:xfrm>
          <a:prstGeom prst="rect">
            <a:avLst/>
          </a:prstGeom>
          <a:noFill/>
          <a:ln w="9525">
            <a:noFill/>
            <a:miter lim="800000"/>
            <a:headEnd/>
            <a:tailEnd/>
          </a:ln>
        </p:spPr>
      </p:pic>
      <p:sp>
        <p:nvSpPr>
          <p:cNvPr id="207" name="Rectangle 34"/>
          <p:cNvSpPr>
            <a:spLocks noChangeArrowheads="1"/>
          </p:cNvSpPr>
          <p:nvPr/>
        </p:nvSpPr>
        <p:spPr bwMode="gray">
          <a:xfrm>
            <a:off x="1161700" y="1505278"/>
            <a:ext cx="965008" cy="152349"/>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Virtual Machines</a:t>
            </a:r>
          </a:p>
        </p:txBody>
      </p:sp>
      <p:sp>
        <p:nvSpPr>
          <p:cNvPr id="208" name="AutoShape 91"/>
          <p:cNvSpPr>
            <a:spLocks noChangeArrowheads="1"/>
          </p:cNvSpPr>
          <p:nvPr/>
        </p:nvSpPr>
        <p:spPr bwMode="gray">
          <a:xfrm>
            <a:off x="936130" y="1785692"/>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384906" y="1785692"/>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0" name="AutoShape 93"/>
          <p:cNvSpPr>
            <a:spLocks noChangeArrowheads="1"/>
          </p:cNvSpPr>
          <p:nvPr/>
        </p:nvSpPr>
        <p:spPr bwMode="gray">
          <a:xfrm>
            <a:off x="1848337" y="1785692"/>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2" name="Line 58"/>
          <p:cNvSpPr>
            <a:spLocks noChangeShapeType="1"/>
          </p:cNvSpPr>
          <p:nvPr/>
        </p:nvSpPr>
        <p:spPr bwMode="gray">
          <a:xfrm>
            <a:off x="3229446" y="2084438"/>
            <a:ext cx="1921673" cy="54675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3" name="AutoShape 19"/>
          <p:cNvSpPr>
            <a:spLocks noChangeArrowheads="1"/>
          </p:cNvSpPr>
          <p:nvPr/>
        </p:nvSpPr>
        <p:spPr bwMode="gray">
          <a:xfrm>
            <a:off x="4009408" y="2393265"/>
            <a:ext cx="78280" cy="14213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8" name="AutoShape 19"/>
          <p:cNvSpPr>
            <a:spLocks noChangeArrowheads="1"/>
          </p:cNvSpPr>
          <p:nvPr/>
        </p:nvSpPr>
        <p:spPr bwMode="gray">
          <a:xfrm>
            <a:off x="1560593" y="3688809"/>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9" name="AutoShape 19"/>
          <p:cNvSpPr>
            <a:spLocks noChangeArrowheads="1"/>
          </p:cNvSpPr>
          <p:nvPr/>
        </p:nvSpPr>
        <p:spPr bwMode="gray">
          <a:xfrm>
            <a:off x="1308317" y="3704506"/>
            <a:ext cx="244656" cy="231237"/>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cxnSp>
        <p:nvCxnSpPr>
          <p:cNvPr id="220" name="Straight Connector 33"/>
          <p:cNvCxnSpPr>
            <a:cxnSpLocks noChangeShapeType="1"/>
            <a:stCxn id="218" idx="0"/>
            <a:endCxn id="217" idx="2"/>
          </p:cNvCxnSpPr>
          <p:nvPr/>
        </p:nvCxnSpPr>
        <p:spPr bwMode="gray">
          <a:xfrm flipV="1">
            <a:off x="1791943" y="2179500"/>
            <a:ext cx="1049817" cy="1595709"/>
          </a:xfrm>
          <a:prstGeom prst="line">
            <a:avLst/>
          </a:prstGeom>
          <a:noFill/>
          <a:ln w="28575" algn="ctr">
            <a:solidFill>
              <a:srgbClr val="2C95DD">
                <a:lumMod val="75000"/>
              </a:srgbClr>
            </a:solidFill>
            <a:prstDash val="sysDot"/>
            <a:round/>
            <a:headEnd w="lg" len="lg"/>
            <a:tailEnd type="triangle"/>
          </a:ln>
        </p:spPr>
      </p:cxnSp>
      <p:sp>
        <p:nvSpPr>
          <p:cNvPr id="223" name="AutoShape 19"/>
          <p:cNvSpPr>
            <a:spLocks noChangeArrowheads="1"/>
          </p:cNvSpPr>
          <p:nvPr/>
        </p:nvSpPr>
        <p:spPr bwMode="gray">
          <a:xfrm>
            <a:off x="5490938" y="2797443"/>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4" name="Text Box 20"/>
          <p:cNvSpPr txBox="1">
            <a:spLocks noChangeArrowheads="1"/>
          </p:cNvSpPr>
          <p:nvPr/>
        </p:nvSpPr>
        <p:spPr bwMode="gray">
          <a:xfrm flipH="1">
            <a:off x="5363722" y="3464343"/>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5" name="Text Box 20"/>
          <p:cNvSpPr txBox="1">
            <a:spLocks noChangeArrowheads="1"/>
          </p:cNvSpPr>
          <p:nvPr/>
        </p:nvSpPr>
        <p:spPr bwMode="gray">
          <a:xfrm flipH="1">
            <a:off x="5371342" y="3784383"/>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6374858" y="2789823"/>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7" name="Text Box 20"/>
          <p:cNvSpPr txBox="1">
            <a:spLocks noChangeArrowheads="1"/>
          </p:cNvSpPr>
          <p:nvPr/>
        </p:nvSpPr>
        <p:spPr bwMode="gray">
          <a:xfrm flipH="1">
            <a:off x="6247642" y="3456723"/>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8" name="Text Box 20"/>
          <p:cNvSpPr txBox="1">
            <a:spLocks noChangeArrowheads="1"/>
          </p:cNvSpPr>
          <p:nvPr/>
        </p:nvSpPr>
        <p:spPr bwMode="gray">
          <a:xfrm flipH="1">
            <a:off x="6255262" y="3776763"/>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8173178" y="2782203"/>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0" name="Text Box 20"/>
          <p:cNvSpPr txBox="1">
            <a:spLocks noChangeArrowheads="1"/>
          </p:cNvSpPr>
          <p:nvPr/>
        </p:nvSpPr>
        <p:spPr bwMode="gray">
          <a:xfrm flipH="1">
            <a:off x="8045962" y="3449103"/>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31" name="Text Box 20"/>
          <p:cNvSpPr txBox="1">
            <a:spLocks noChangeArrowheads="1"/>
          </p:cNvSpPr>
          <p:nvPr/>
        </p:nvSpPr>
        <p:spPr bwMode="gray">
          <a:xfrm flipH="1">
            <a:off x="8053582" y="3769143"/>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7146802" y="302307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233" name="Text Box 60"/>
          <p:cNvSpPr txBox="1">
            <a:spLocks noChangeArrowheads="1"/>
          </p:cNvSpPr>
          <p:nvPr/>
        </p:nvSpPr>
        <p:spPr bwMode="gray">
          <a:xfrm>
            <a:off x="2608636" y="1276544"/>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Source </a:t>
            </a:r>
            <a:b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b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de-duplication</a:t>
            </a:r>
          </a:p>
        </p:txBody>
      </p:sp>
      <p:sp>
        <p:nvSpPr>
          <p:cNvPr id="234" name="Text Box 60"/>
          <p:cNvSpPr txBox="1">
            <a:spLocks noChangeArrowheads="1"/>
          </p:cNvSpPr>
          <p:nvPr/>
        </p:nvSpPr>
        <p:spPr bwMode="gray">
          <a:xfrm>
            <a:off x="3842024" y="1829585"/>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data transferred</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236" name="Rectangle 35"/>
          <p:cNvSpPr>
            <a:spLocks noChangeArrowheads="1"/>
          </p:cNvSpPr>
          <p:nvPr/>
        </p:nvSpPr>
        <p:spPr bwMode="gray">
          <a:xfrm>
            <a:off x="718122" y="3954073"/>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a:solidFill>
                  <a:schemeClr val="bg1">
                    <a:lumMod val="40000"/>
                    <a:lumOff val="60000"/>
                  </a:schemeClr>
                </a:solidFill>
                <a:latin typeface="Calibri" pitchFamily="34" charset="0"/>
                <a:cs typeface="Calibri" pitchFamily="34" charset="0"/>
              </a:rPr>
              <a:t>Snapshot</a:t>
            </a:r>
            <a:endParaRPr kumimoji="0" lang="en-US" sz="1600" b="0" i="0" u="none" strike="noStrike" kern="0" cap="none" spc="0" normalizeH="0" baseline="0" noProof="0" dirty="0">
              <a:ln>
                <a:noFill/>
              </a:ln>
              <a:solidFill>
                <a:schemeClr val="bg1">
                  <a:lumMod val="40000"/>
                  <a:lumOff val="60000"/>
                </a:schemeClr>
              </a:solidFill>
              <a:effectLst/>
              <a:uLnTx/>
              <a:uFillTx/>
              <a:latin typeface="Calibri" pitchFamily="34" charset="0"/>
              <a:cs typeface="Calibri" pitchFamily="34" charset="0"/>
            </a:endParaRPr>
          </a:p>
        </p:txBody>
      </p:sp>
      <p:sp>
        <p:nvSpPr>
          <p:cNvPr id="237" name="Text Box 60"/>
          <p:cNvSpPr txBox="1">
            <a:spLocks noChangeArrowheads="1"/>
          </p:cNvSpPr>
          <p:nvPr/>
        </p:nvSpPr>
        <p:spPr bwMode="gray">
          <a:xfrm>
            <a:off x="2874939" y="2403977"/>
            <a:ext cx="923163" cy="1077218"/>
          </a:xfrm>
          <a:prstGeom prst="rect">
            <a:avLst/>
          </a:prstGeom>
          <a:noFill/>
          <a:ln w="12700"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CBT</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Reading only new changed blocks</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42" name="AutoShape 19"/>
          <p:cNvSpPr>
            <a:spLocks noChangeArrowheads="1"/>
          </p:cNvSpPr>
          <p:nvPr/>
        </p:nvSpPr>
        <p:spPr bwMode="gray">
          <a:xfrm>
            <a:off x="2271946" y="2634778"/>
            <a:ext cx="94920" cy="132872"/>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 name="Rectangle 1"/>
          <p:cNvSpPr/>
          <p:nvPr/>
        </p:nvSpPr>
        <p:spPr>
          <a:xfrm>
            <a:off x="3812349" y="2555359"/>
            <a:ext cx="442062" cy="250710"/>
          </a:xfrm>
          <a:prstGeom prst="rect">
            <a:avLst/>
          </a:prstGeom>
        </p:spPr>
        <p:txBody>
          <a:bodyPr wrap="square">
            <a:spAutoFit/>
          </a:bodyPr>
          <a:lstStyle/>
          <a:p>
            <a:pPr algn="ctr">
              <a:lnSpc>
                <a:spcPct val="85000"/>
              </a:lnSpc>
            </a:pPr>
            <a:r>
              <a:rPr lang="en-US" sz="1200" dirty="0">
                <a:solidFill>
                  <a:srgbClr val="002060"/>
                </a:solidFill>
                <a:latin typeface="Calibri" pitchFamily="34" charset="0"/>
                <a:cs typeface="Calibri" pitchFamily="34" charset="0"/>
              </a:rPr>
              <a:t>1GB</a:t>
            </a:r>
          </a:p>
        </p:txBody>
      </p:sp>
      <p:sp>
        <p:nvSpPr>
          <p:cNvPr id="3" name="TextBox 2"/>
          <p:cNvSpPr txBox="1"/>
          <p:nvPr/>
        </p:nvSpPr>
        <p:spPr>
          <a:xfrm>
            <a:off x="7406054" y="2329405"/>
            <a:ext cx="1229824" cy="307777"/>
          </a:xfrm>
          <a:prstGeom prst="rect">
            <a:avLst/>
          </a:prstGeom>
          <a:noFill/>
        </p:spPr>
        <p:txBody>
          <a:bodyPr wrap="none" rtlCol="0">
            <a:spAutoFit/>
          </a:bodyPr>
          <a:lstStyle/>
          <a:p>
            <a:pPr>
              <a:spcBef>
                <a:spcPts val="0"/>
              </a:spcBef>
              <a:spcAft>
                <a:spcPts val="0"/>
              </a:spcAft>
              <a:buClr>
                <a:schemeClr val="bg1"/>
              </a:buClr>
            </a:pPr>
            <a:r>
              <a:rPr lang="en-US" sz="1400" dirty="0">
                <a:solidFill>
                  <a:srgbClr val="FFFF00"/>
                </a:solidFill>
                <a:latin typeface="+mn-lt"/>
              </a:rPr>
              <a:t>Data Domain</a:t>
            </a:r>
          </a:p>
        </p:txBody>
      </p:sp>
      <p:pic>
        <p:nvPicPr>
          <p:cNvPr id="44" name="Picture 20" descr="server"/>
          <p:cNvPicPr>
            <a:picLocks noChangeAspect="1" noChangeArrowheads="1"/>
          </p:cNvPicPr>
          <p:nvPr/>
        </p:nvPicPr>
        <p:blipFill>
          <a:blip r:embed="rId4" cstate="print"/>
          <a:srcRect/>
          <a:stretch>
            <a:fillRect/>
          </a:stretch>
        </p:blipFill>
        <p:spPr bwMode="gray">
          <a:xfrm>
            <a:off x="898226" y="640718"/>
            <a:ext cx="368300" cy="528637"/>
          </a:xfrm>
          <a:prstGeom prst="rect">
            <a:avLst/>
          </a:prstGeom>
          <a:noFill/>
          <a:ln w="9525">
            <a:noFill/>
            <a:miter lim="800000"/>
            <a:headEnd/>
            <a:tailEnd/>
          </a:ln>
        </p:spPr>
      </p:pic>
      <p:sp>
        <p:nvSpPr>
          <p:cNvPr id="46" name="Text Box 22"/>
          <p:cNvSpPr txBox="1">
            <a:spLocks noChangeArrowheads="1"/>
          </p:cNvSpPr>
          <p:nvPr/>
        </p:nvSpPr>
        <p:spPr bwMode="gray">
          <a:xfrm>
            <a:off x="112245" y="745493"/>
            <a:ext cx="731419" cy="313932"/>
          </a:xfrm>
          <a:prstGeom prst="rect">
            <a:avLst/>
          </a:prstGeom>
          <a:noFill/>
          <a:ln w="9525" algn="ctr">
            <a:noFill/>
            <a:miter lim="800000"/>
            <a:headEnd/>
            <a:tailEnd/>
          </a:ln>
        </p:spPr>
        <p:txBody>
          <a:bodyPr wrap="none" lIns="0" tIns="0" rIns="0" bIns="0">
            <a:spAutoFit/>
          </a:bodyPr>
          <a:lstStyle/>
          <a:p>
            <a:pPr algn="r">
              <a:lnSpc>
                <a:spcPct val="85000"/>
              </a:lnSpc>
            </a:pPr>
            <a:r>
              <a:rPr lang="pl-PL" sz="1200" dirty="0" err="1">
                <a:solidFill>
                  <a:srgbClr val="000000"/>
                </a:solidFill>
                <a:cs typeface="Times New Roman" pitchFamily="18" charset="0"/>
              </a:rPr>
              <a:t>NetWorker</a:t>
            </a:r>
            <a:endParaRPr lang="en-US" sz="1200" dirty="0">
              <a:solidFill>
                <a:srgbClr val="000000"/>
              </a:solidFill>
              <a:cs typeface="Times New Roman" pitchFamily="18" charset="0"/>
            </a:endParaRPr>
          </a:p>
          <a:p>
            <a:pPr algn="r">
              <a:lnSpc>
                <a:spcPct val="85000"/>
              </a:lnSpc>
            </a:pPr>
            <a:r>
              <a:rPr lang="en-US" sz="1200" dirty="0">
                <a:solidFill>
                  <a:srgbClr val="000000"/>
                </a:solidFill>
                <a:cs typeface="Times New Roman" pitchFamily="18" charset="0"/>
              </a:rPr>
              <a:t>Server</a:t>
            </a:r>
          </a:p>
        </p:txBody>
      </p:sp>
    </p:spTree>
    <p:extLst>
      <p:ext uri="{BB962C8B-B14F-4D97-AF65-F5344CB8AC3E}">
        <p14:creationId xmlns:p14="http://schemas.microsoft.com/office/powerpoint/2010/main" val="3609536375"/>
      </p:ext>
    </p:extLst>
  </p:cSld>
  <p:clrMapOvr>
    <a:masterClrMapping/>
  </p:clrMapOvr>
  <p:transition spd="med">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Automated load balancing</a:t>
            </a:r>
          </a:p>
          <a:p>
            <a:pPr>
              <a:spcBef>
                <a:spcPts val="600"/>
              </a:spcBef>
            </a:pPr>
            <a:r>
              <a:rPr lang="en-US" sz="2400" dirty="0"/>
              <a:t>Backup / Recovery between </a:t>
            </a:r>
            <a:r>
              <a:rPr lang="en-US" sz="2400" dirty="0" err="1"/>
              <a:t>vCenters</a:t>
            </a:r>
            <a:endParaRPr lang="pl-PL" sz="2400" dirty="0"/>
          </a:p>
          <a:p>
            <a:pPr lvl="0"/>
            <a:r>
              <a:rPr lang="en-US" sz="2400" dirty="0"/>
              <a:t>Fastest restore</a:t>
            </a:r>
          </a:p>
          <a:p>
            <a:pPr lvl="0"/>
            <a:r>
              <a:rPr lang="en-US" sz="2400" dirty="0"/>
              <a:t>Running VMs directly from DD from SSD disk (without restore)</a:t>
            </a:r>
          </a:p>
          <a:p>
            <a:pPr lvl="0"/>
            <a:r>
              <a:rPr lang="en-US" sz="2400" dirty="0"/>
              <a:t>Protection against ransomware / hacker (9.2)</a:t>
            </a:r>
          </a:p>
          <a:p>
            <a:pPr>
              <a:spcBef>
                <a:spcPts val="600"/>
              </a:spcBef>
            </a:pPr>
            <a:endParaRPr lang="en-US" sz="2400" dirty="0"/>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for VMware</a:t>
            </a:r>
            <a:br>
              <a:rPr lang="en-US" dirty="0">
                <a:solidFill>
                  <a:srgbClr val="0070C0"/>
                </a:solidFill>
              </a:rPr>
            </a:br>
            <a:r>
              <a:rPr lang="en-US" sz="2000" dirty="0">
                <a:solidFill>
                  <a:srgbClr val="0070C0"/>
                </a:solidFill>
              </a:rPr>
              <a:t>Load balancing</a:t>
            </a:r>
          </a:p>
        </p:txBody>
      </p:sp>
    </p:spTree>
    <p:extLst>
      <p:ext uri="{BB962C8B-B14F-4D97-AF65-F5344CB8AC3E}">
        <p14:creationId xmlns:p14="http://schemas.microsoft.com/office/powerpoint/2010/main" val="1756596523"/>
      </p:ext>
    </p:extLst>
  </p:cSld>
  <p:clrMapOvr>
    <a:masterClrMapping/>
  </p:clrMapOvr>
  <p:transition spd="med">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lvl="0"/>
            <a:r>
              <a:rPr lang="en-US" sz="2400" dirty="0"/>
              <a:t>Immediate reverting / repairing VM to last state.</a:t>
            </a:r>
          </a:p>
          <a:p>
            <a:pPr lvl="0"/>
            <a:r>
              <a:rPr lang="en-US" sz="2400" dirty="0"/>
              <a:t>100 VMs </a:t>
            </a:r>
            <a:r>
              <a:rPr lang="en-US" sz="2400" dirty="0" err="1"/>
              <a:t>backuped</a:t>
            </a:r>
            <a:r>
              <a:rPr lang="en-US" sz="2400" dirty="0"/>
              <a:t> in parallel</a:t>
            </a:r>
          </a:p>
          <a:p>
            <a:pPr lvl="0"/>
            <a:r>
              <a:rPr lang="en-US" sz="2400" dirty="0"/>
              <a:t>100 – 1000VMs full backup per hour (always full backup)</a:t>
            </a:r>
          </a:p>
          <a:p>
            <a:pPr lvl="0"/>
            <a:r>
              <a:rPr lang="en-US" sz="2400" dirty="0"/>
              <a:t>RPO can be reduced to minutes for critical machines</a:t>
            </a:r>
          </a:p>
          <a:p>
            <a:pPr lvl="0"/>
            <a:r>
              <a:rPr lang="en-US" sz="2400" dirty="0"/>
              <a:t>Much cheaper cost than tape</a:t>
            </a:r>
          </a:p>
          <a:p>
            <a:pPr>
              <a:spcBef>
                <a:spcPts val="600"/>
              </a:spcBef>
            </a:pPr>
            <a:endParaRPr lang="en-US" sz="2400" dirty="0"/>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for VMware</a:t>
            </a:r>
            <a:br>
              <a:rPr lang="en-US" dirty="0">
                <a:solidFill>
                  <a:srgbClr val="0070C0"/>
                </a:solidFill>
              </a:rPr>
            </a:br>
            <a:r>
              <a:rPr lang="en-US" sz="2000" dirty="0">
                <a:solidFill>
                  <a:srgbClr val="0070C0"/>
                </a:solidFill>
              </a:rPr>
              <a:t>Load balancing</a:t>
            </a:r>
          </a:p>
        </p:txBody>
      </p:sp>
    </p:spTree>
    <p:extLst>
      <p:ext uri="{BB962C8B-B14F-4D97-AF65-F5344CB8AC3E}">
        <p14:creationId xmlns:p14="http://schemas.microsoft.com/office/powerpoint/2010/main" val="4180666766"/>
      </p:ext>
    </p:extLst>
  </p:cSld>
  <p:clrMapOvr>
    <a:masterClrMapping/>
  </p:clrMapOvr>
  <p:transition spd="med">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No load of VMware storage</a:t>
            </a:r>
          </a:p>
          <a:p>
            <a:pPr lvl="1">
              <a:spcBef>
                <a:spcPts val="600"/>
              </a:spcBef>
            </a:pPr>
            <a:r>
              <a:rPr lang="en-US" sz="2200" dirty="0"/>
              <a:t>We do not read data</a:t>
            </a:r>
          </a:p>
          <a:p>
            <a:pPr>
              <a:spcBef>
                <a:spcPts val="600"/>
              </a:spcBef>
            </a:pPr>
            <a:r>
              <a:rPr lang="en-US" sz="2400" dirty="0"/>
              <a:t>Minimal resources required</a:t>
            </a:r>
          </a:p>
          <a:p>
            <a:pPr>
              <a:spcBef>
                <a:spcPts val="600"/>
              </a:spcBef>
            </a:pPr>
            <a:r>
              <a:rPr lang="en-US" sz="2400" dirty="0"/>
              <a:t>Easy Disaster Recovery</a:t>
            </a:r>
          </a:p>
          <a:p>
            <a:pPr>
              <a:spcBef>
                <a:spcPts val="600"/>
              </a:spcBef>
            </a:pPr>
            <a:r>
              <a:rPr lang="en-US" sz="2400" dirty="0"/>
              <a:t>Export to ECS / tape</a:t>
            </a: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for VMware</a:t>
            </a:r>
            <a:br>
              <a:rPr lang="en-US" dirty="0">
                <a:solidFill>
                  <a:srgbClr val="0070C0"/>
                </a:solidFill>
              </a:rPr>
            </a:br>
            <a:r>
              <a:rPr lang="en-US" sz="2000" dirty="0">
                <a:solidFill>
                  <a:srgbClr val="0070C0"/>
                </a:solidFill>
              </a:rPr>
              <a:t>Load balancing</a:t>
            </a:r>
          </a:p>
        </p:txBody>
      </p:sp>
    </p:spTree>
    <p:extLst>
      <p:ext uri="{BB962C8B-B14F-4D97-AF65-F5344CB8AC3E}">
        <p14:creationId xmlns:p14="http://schemas.microsoft.com/office/powerpoint/2010/main" val="1487385680"/>
      </p:ext>
    </p:extLst>
  </p:cSld>
  <p:clrMapOvr>
    <a:masterClrMapping/>
  </p:clrMapOvr>
  <p:transition spd="med">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Disaster Recovery</a:t>
            </a:r>
          </a:p>
          <a:p>
            <a:pPr>
              <a:spcBef>
                <a:spcPts val="600"/>
              </a:spcBef>
            </a:pPr>
            <a:r>
              <a:rPr lang="en-US" sz="2400" dirty="0"/>
              <a:t>Blocking backups for specific time (Retention Lock)</a:t>
            </a: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for VMware</a:t>
            </a:r>
            <a:br>
              <a:rPr lang="en-US" dirty="0">
                <a:solidFill>
                  <a:srgbClr val="0070C0"/>
                </a:solidFill>
              </a:rPr>
            </a:br>
            <a:r>
              <a:rPr lang="en-US" sz="2000" dirty="0">
                <a:solidFill>
                  <a:srgbClr val="0070C0"/>
                </a:solidFill>
              </a:rPr>
              <a:t>Security</a:t>
            </a:r>
          </a:p>
        </p:txBody>
      </p:sp>
    </p:spTree>
    <p:extLst>
      <p:ext uri="{BB962C8B-B14F-4D97-AF65-F5344CB8AC3E}">
        <p14:creationId xmlns:p14="http://schemas.microsoft.com/office/powerpoint/2010/main" val="2929090880"/>
      </p:ext>
    </p:extLst>
  </p:cSld>
  <p:clrMapOvr>
    <a:masterClrMapping/>
  </p:clrMapOvr>
  <p:transition spd="med">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1044029"/>
            <a:ext cx="8351244" cy="3192461"/>
          </a:xfrm>
        </p:spPr>
        <p:txBody>
          <a:bodyPr/>
          <a:lstStyle/>
          <a:p>
            <a:pPr>
              <a:spcBef>
                <a:spcPts val="600"/>
              </a:spcBef>
            </a:pPr>
            <a:r>
              <a:rPr lang="en-US" sz="2400" dirty="0"/>
              <a:t>5 min deployments</a:t>
            </a:r>
          </a:p>
          <a:p>
            <a:pPr>
              <a:spcBef>
                <a:spcPts val="600"/>
              </a:spcBef>
            </a:pPr>
            <a:r>
              <a:rPr lang="en-US" sz="2400" dirty="0"/>
              <a:t>Automated execution of any policy's</a:t>
            </a:r>
          </a:p>
          <a:p>
            <a:pPr lvl="1">
              <a:spcBef>
                <a:spcPts val="600"/>
              </a:spcBef>
            </a:pPr>
            <a:r>
              <a:rPr lang="en-US" sz="2200" dirty="0"/>
              <a:t>Local backups</a:t>
            </a:r>
          </a:p>
          <a:p>
            <a:pPr lvl="1">
              <a:spcBef>
                <a:spcPts val="600"/>
              </a:spcBef>
            </a:pPr>
            <a:r>
              <a:rPr lang="en-US" sz="2200" dirty="0"/>
              <a:t>Replications</a:t>
            </a:r>
          </a:p>
          <a:p>
            <a:pPr lvl="1">
              <a:spcBef>
                <a:spcPts val="600"/>
              </a:spcBef>
            </a:pPr>
            <a:r>
              <a:rPr lang="en-US" sz="2200" dirty="0"/>
              <a:t>Tape outs</a:t>
            </a:r>
          </a:p>
          <a:p>
            <a:pPr lvl="1">
              <a:spcBef>
                <a:spcPts val="600"/>
              </a:spcBef>
            </a:pPr>
            <a:endParaRPr lang="en-US" sz="2200" dirty="0"/>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for VMware</a:t>
            </a:r>
            <a:br>
              <a:rPr lang="en-US" dirty="0">
                <a:solidFill>
                  <a:srgbClr val="0070C0"/>
                </a:solidFill>
              </a:rPr>
            </a:br>
            <a:r>
              <a:rPr lang="en-US" sz="2000" dirty="0">
                <a:solidFill>
                  <a:srgbClr val="0070C0"/>
                </a:solidFill>
              </a:rPr>
              <a:t>Ease of use</a:t>
            </a:r>
          </a:p>
        </p:txBody>
      </p:sp>
    </p:spTree>
    <p:extLst>
      <p:ext uri="{BB962C8B-B14F-4D97-AF65-F5344CB8AC3E}">
        <p14:creationId xmlns:p14="http://schemas.microsoft.com/office/powerpoint/2010/main" val="1755192037"/>
      </p:ext>
    </p:extLst>
  </p:cSld>
  <p:clrMapOvr>
    <a:masterClrMapping/>
  </p:clrMapOvr>
  <p:transition spd="med">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ounded Rectangle 8"/>
          <p:cNvSpPr/>
          <p:nvPr/>
        </p:nvSpPr>
        <p:spPr>
          <a:xfrm>
            <a:off x="384537" y="985561"/>
            <a:ext cx="8302693" cy="302488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5600">
                <a:solidFill>
                  <a:srgbClr val="FFFFCC"/>
                </a:solidFill>
              </a:rPr>
              <a:t>Strong Development</a:t>
            </a:r>
            <a:endParaRPr lang="en-US" sz="5600" dirty="0">
              <a:solidFill>
                <a:srgbClr val="FFFF00"/>
              </a:solidFill>
            </a:endParaRPr>
          </a:p>
        </p:txBody>
      </p:sp>
    </p:spTree>
    <p:extLst>
      <p:ext uri="{BB962C8B-B14F-4D97-AF65-F5344CB8AC3E}">
        <p14:creationId xmlns:p14="http://schemas.microsoft.com/office/powerpoint/2010/main" val="2164166398"/>
      </p:ext>
    </p:extLst>
  </p:cSld>
  <p:clrMapOvr>
    <a:masterClrMapping/>
  </p:clrMapOvr>
  <p:transition spd="med">
    <p:wipe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1412075"/>
            <a:ext cx="6850901" cy="2715977"/>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pl-PL" sz="4800" kern="0" dirty="0" err="1">
                <a:solidFill>
                  <a:srgbClr val="3DC6EF"/>
                </a:solidFill>
              </a:rPr>
              <a:t>NetWorker</a:t>
            </a:r>
            <a:endParaRPr lang="pl-PL" sz="4800" kern="0" dirty="0">
              <a:solidFill>
                <a:srgbClr val="3DC6EF"/>
              </a:solidFill>
            </a:endParaRPr>
          </a:p>
          <a:p>
            <a:pPr algn="ctr"/>
            <a:br>
              <a:rPr lang="en-US" sz="4800" kern="0" dirty="0">
                <a:solidFill>
                  <a:srgbClr val="FFFF00"/>
                </a:solidFill>
              </a:rPr>
            </a:br>
            <a:r>
              <a:rPr lang="en-US" sz="4800" kern="0" dirty="0">
                <a:solidFill>
                  <a:srgbClr val="B5E9F9"/>
                </a:solidFill>
              </a:rPr>
              <a:t>More info</a:t>
            </a:r>
          </a:p>
        </p:txBody>
      </p:sp>
    </p:spTree>
    <p:extLst>
      <p:ext uri="{BB962C8B-B14F-4D97-AF65-F5344CB8AC3E}">
        <p14:creationId xmlns:p14="http://schemas.microsoft.com/office/powerpoint/2010/main" val="3631408910"/>
      </p:ext>
    </p:extLst>
  </p:cSld>
  <p:clrMapOvr>
    <a:masterClrMapping/>
  </p:clrMapOvr>
  <p:transition spd="med">
    <p:wipe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&amp; V</a:t>
            </a:r>
            <a:r>
              <a:rPr lang="pl-PL" dirty="0">
                <a:solidFill>
                  <a:srgbClr val="0070C0"/>
                </a:solidFill>
              </a:rPr>
              <a:t>M</a:t>
            </a:r>
            <a:r>
              <a:rPr lang="en-US" dirty="0">
                <a:solidFill>
                  <a:srgbClr val="0070C0"/>
                </a:solidFill>
              </a:rPr>
              <a:t>ware backup</a:t>
            </a:r>
            <a:br>
              <a:rPr lang="en-US" dirty="0">
                <a:solidFill>
                  <a:srgbClr val="0070C0"/>
                </a:solidFill>
              </a:rPr>
            </a:br>
            <a:r>
              <a:rPr lang="en-US" sz="2200" dirty="0">
                <a:solidFill>
                  <a:srgbClr val="0070C0"/>
                </a:solidFill>
              </a:rPr>
              <a:t>Article</a:t>
            </a: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en-US" sz="2400" dirty="0"/>
              <a:t>Article describing </a:t>
            </a:r>
            <a:r>
              <a:rPr lang="en-US" sz="2400" dirty="0" err="1"/>
              <a:t>NetWorker</a:t>
            </a:r>
            <a:r>
              <a:rPr lang="en-US" sz="2400" dirty="0"/>
              <a:t> &amp; V</a:t>
            </a:r>
            <a:r>
              <a:rPr lang="pl-PL" sz="2400" dirty="0"/>
              <a:t>M</a:t>
            </a:r>
            <a:r>
              <a:rPr lang="en-US" sz="2400" dirty="0"/>
              <a:t>ware</a:t>
            </a:r>
          </a:p>
          <a:p>
            <a:pPr lvl="1">
              <a:spcBef>
                <a:spcPts val="600"/>
              </a:spcBef>
            </a:pPr>
            <a:r>
              <a:rPr lang="en-US" sz="2200" dirty="0">
                <a:hlinkClick r:id="rId2"/>
              </a:rPr>
              <a:t>http://backuprecoveryguy.blogspot.com/2017/07/networker-vmware-backup-fast-simple.html</a:t>
            </a:r>
            <a:endParaRPr lang="en-US" sz="2200" dirty="0"/>
          </a:p>
          <a:p>
            <a:pPr>
              <a:spcBef>
                <a:spcPts val="600"/>
              </a:spcBef>
            </a:pPr>
            <a:endParaRPr lang="en-US" sz="2400" dirty="0"/>
          </a:p>
          <a:p>
            <a:pPr>
              <a:spcBef>
                <a:spcPts val="600"/>
              </a:spcBef>
            </a:pPr>
            <a:endParaRPr lang="en-US" sz="2400" dirty="0"/>
          </a:p>
          <a:p>
            <a:pPr lvl="1">
              <a:spcBef>
                <a:spcPts val="600"/>
              </a:spcBef>
            </a:pPr>
            <a:endParaRPr lang="en-US" sz="2200" dirty="0"/>
          </a:p>
        </p:txBody>
      </p:sp>
    </p:spTree>
    <p:extLst>
      <p:ext uri="{BB962C8B-B14F-4D97-AF65-F5344CB8AC3E}">
        <p14:creationId xmlns:p14="http://schemas.microsoft.com/office/powerpoint/2010/main" val="2127969656"/>
      </p:ext>
    </p:extLst>
  </p:cSld>
  <p:clrMapOvr>
    <a:masterClrMapping/>
  </p:clrMapOvr>
  <p:transition spd="med">
    <p:wipe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&amp; V</a:t>
            </a:r>
            <a:r>
              <a:rPr lang="pl-PL" dirty="0">
                <a:solidFill>
                  <a:srgbClr val="0070C0"/>
                </a:solidFill>
              </a:rPr>
              <a:t>M</a:t>
            </a:r>
            <a:r>
              <a:rPr lang="en-US" dirty="0">
                <a:solidFill>
                  <a:srgbClr val="0070C0"/>
                </a:solidFill>
              </a:rPr>
              <a:t>ware backup</a:t>
            </a:r>
            <a:br>
              <a:rPr lang="en-US" dirty="0">
                <a:solidFill>
                  <a:srgbClr val="0070C0"/>
                </a:solidFill>
              </a:rPr>
            </a:br>
            <a:r>
              <a:rPr lang="pl-PL" sz="2200" dirty="0">
                <a:solidFill>
                  <a:srgbClr val="0070C0"/>
                </a:solidFill>
              </a:rPr>
              <a:t>Video</a:t>
            </a:r>
            <a:endParaRPr lang="en-US" sz="22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en-US" sz="2400" dirty="0"/>
              <a:t>Video with full </a:t>
            </a:r>
            <a:r>
              <a:rPr lang="en-US" sz="2400" dirty="0" err="1"/>
              <a:t>NetWorker</a:t>
            </a:r>
            <a:r>
              <a:rPr lang="en-US" sz="2400" dirty="0"/>
              <a:t> &amp; VMware explanation</a:t>
            </a:r>
          </a:p>
          <a:p>
            <a:pPr lvl="1">
              <a:spcBef>
                <a:spcPts val="600"/>
              </a:spcBef>
            </a:pPr>
            <a:r>
              <a:rPr lang="en-US" sz="2200" dirty="0">
                <a:hlinkClick r:id="rId2"/>
              </a:rPr>
              <a:t>https://www.dellemc.com/en-emea/events/webinar/cee.htm#270019</a:t>
            </a:r>
            <a:endParaRPr lang="en-US" sz="2200" dirty="0"/>
          </a:p>
          <a:p>
            <a:pPr lvl="1">
              <a:spcBef>
                <a:spcPts val="600"/>
              </a:spcBef>
            </a:pPr>
            <a:endParaRPr lang="en-US" sz="2200" dirty="0"/>
          </a:p>
          <a:p>
            <a:pPr lvl="1">
              <a:spcBef>
                <a:spcPts val="600"/>
              </a:spcBef>
            </a:pPr>
            <a:endParaRPr lang="en-US" sz="2200" dirty="0"/>
          </a:p>
          <a:p>
            <a:pPr>
              <a:spcBef>
                <a:spcPts val="600"/>
              </a:spcBef>
            </a:pPr>
            <a:endParaRPr lang="en-US" sz="2400" dirty="0"/>
          </a:p>
          <a:p>
            <a:pPr>
              <a:spcBef>
                <a:spcPts val="600"/>
              </a:spcBef>
            </a:pPr>
            <a:endParaRPr lang="en-US" sz="2400" dirty="0"/>
          </a:p>
          <a:p>
            <a:pPr lvl="1">
              <a:spcBef>
                <a:spcPts val="600"/>
              </a:spcBef>
            </a:pPr>
            <a:endParaRPr lang="en-US" sz="2200" dirty="0"/>
          </a:p>
        </p:txBody>
      </p:sp>
    </p:spTree>
    <p:extLst>
      <p:ext uri="{BB962C8B-B14F-4D97-AF65-F5344CB8AC3E}">
        <p14:creationId xmlns:p14="http://schemas.microsoft.com/office/powerpoint/2010/main" val="3476613280"/>
      </p:ext>
    </p:extLst>
  </p:cSld>
  <p:clrMapOvr>
    <a:masterClrMapping/>
  </p:clrMapOvr>
  <p:transition spd="med">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Additional Materials</a:t>
            </a:r>
            <a:br>
              <a:rPr lang="en-US" dirty="0">
                <a:solidFill>
                  <a:srgbClr val="0070C0"/>
                </a:solidFill>
              </a:rPr>
            </a:br>
            <a:endParaRPr lang="en-US" sz="20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en-US" sz="2400" dirty="0" err="1"/>
              <a:t>NetWorker</a:t>
            </a:r>
            <a:r>
              <a:rPr lang="en-US" sz="2400" dirty="0"/>
              <a:t> Proof of Concept package</a:t>
            </a:r>
          </a:p>
          <a:p>
            <a:pPr lvl="1">
              <a:spcBef>
                <a:spcPts val="600"/>
              </a:spcBef>
            </a:pPr>
            <a:r>
              <a:rPr lang="en-US" sz="2200" dirty="0">
                <a:hlinkClick r:id="rId2"/>
              </a:rPr>
              <a:t>http://gurago.com/</a:t>
            </a:r>
          </a:p>
          <a:p>
            <a:pPr marL="341312" lvl="1" indent="0">
              <a:spcBef>
                <a:spcPts val="600"/>
              </a:spcBef>
              <a:buNone/>
            </a:pPr>
            <a:r>
              <a:rPr lang="en-US" sz="2200" dirty="0"/>
              <a:t>   2nd link from the top</a:t>
            </a:r>
          </a:p>
          <a:p>
            <a:pPr>
              <a:spcBef>
                <a:spcPts val="600"/>
              </a:spcBef>
            </a:pPr>
            <a:endParaRPr lang="en-US" sz="2400" dirty="0"/>
          </a:p>
          <a:p>
            <a:pPr>
              <a:spcBef>
                <a:spcPts val="600"/>
              </a:spcBef>
            </a:pPr>
            <a:r>
              <a:rPr lang="en-US" sz="2400" dirty="0"/>
              <a:t>Shows </a:t>
            </a:r>
            <a:r>
              <a:rPr lang="en-US" sz="2400" dirty="0" err="1"/>
              <a:t>NetWorker</a:t>
            </a:r>
            <a:r>
              <a:rPr lang="en-US" sz="2400" dirty="0"/>
              <a:t> features and configuration screen by screen</a:t>
            </a:r>
          </a:p>
          <a:p>
            <a:pPr>
              <a:spcBef>
                <a:spcPts val="600"/>
              </a:spcBef>
            </a:pPr>
            <a:endParaRPr lang="en-US" sz="2400" dirty="0"/>
          </a:p>
          <a:p>
            <a:pPr>
              <a:spcBef>
                <a:spcPts val="600"/>
              </a:spcBef>
            </a:pPr>
            <a:r>
              <a:rPr lang="en-US" sz="2400" dirty="0"/>
              <a:t>This </a:t>
            </a:r>
            <a:r>
              <a:rPr lang="en-US" sz="2400" dirty="0" err="1"/>
              <a:t>ppt</a:t>
            </a:r>
            <a:r>
              <a:rPr lang="en-US" sz="2400" dirty="0"/>
              <a:t> is included</a:t>
            </a:r>
          </a:p>
          <a:p>
            <a:pPr lvl="1">
              <a:spcBef>
                <a:spcPts val="600"/>
              </a:spcBef>
            </a:pPr>
            <a:endParaRPr lang="en-US" sz="2200" dirty="0"/>
          </a:p>
        </p:txBody>
      </p:sp>
    </p:spTree>
    <p:extLst>
      <p:ext uri="{BB962C8B-B14F-4D97-AF65-F5344CB8AC3E}">
        <p14:creationId xmlns:p14="http://schemas.microsoft.com/office/powerpoint/2010/main" val="399332506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AutoShape 17"/>
          <p:cNvSpPr>
            <a:spLocks noChangeArrowheads="1"/>
          </p:cNvSpPr>
          <p:nvPr/>
        </p:nvSpPr>
        <p:spPr bwMode="gray">
          <a:xfrm>
            <a:off x="493126" y="1707107"/>
            <a:ext cx="2565946" cy="620180"/>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17" name="Rounded Rectangle 216"/>
          <p:cNvSpPr/>
          <p:nvPr/>
        </p:nvSpPr>
        <p:spPr>
          <a:xfrm>
            <a:off x="2092739" y="184884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188856"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 </a:t>
            </a:r>
            <a:r>
              <a:rPr lang="en-US" b="1" dirty="0">
                <a:solidFill>
                  <a:srgbClr val="0070C0"/>
                </a:solidFill>
              </a:rPr>
              <a:t>Minimal disk read</a:t>
            </a:r>
            <a:endParaRPr lang="en-US" sz="2200" b="1" dirty="0">
              <a:solidFill>
                <a:srgbClr val="0070C0"/>
              </a:solidFill>
            </a:endParaRPr>
          </a:p>
        </p:txBody>
      </p:sp>
      <p:sp>
        <p:nvSpPr>
          <p:cNvPr id="193" name="AutoShape 19"/>
          <p:cNvSpPr>
            <a:spLocks noChangeArrowheads="1"/>
          </p:cNvSpPr>
          <p:nvPr/>
        </p:nvSpPr>
        <p:spPr bwMode="gray">
          <a:xfrm>
            <a:off x="322780" y="3427925"/>
            <a:ext cx="2454968" cy="136045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94" name="Text Box 20"/>
          <p:cNvSpPr txBox="1">
            <a:spLocks noChangeArrowheads="1"/>
          </p:cNvSpPr>
          <p:nvPr/>
        </p:nvSpPr>
        <p:spPr bwMode="gray">
          <a:xfrm flipH="1">
            <a:off x="43663" y="437300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197" name="Rectangle 35"/>
          <p:cNvSpPr>
            <a:spLocks noChangeArrowheads="1"/>
          </p:cNvSpPr>
          <p:nvPr/>
        </p:nvSpPr>
        <p:spPr bwMode="gray">
          <a:xfrm>
            <a:off x="1048596" y="4816576"/>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err="1">
                <a:solidFill>
                  <a:sysClr val="windowText" lastClr="000000"/>
                </a:solidFill>
                <a:latin typeface="Calibri" pitchFamily="34" charset="0"/>
                <a:cs typeface="Calibri" pitchFamily="34" charset="0"/>
              </a:rPr>
              <a:t>DataS</a:t>
            </a:r>
            <a:r>
              <a:rPr kumimoji="0" lang="en-US"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rPr>
              <a:t>tore</a:t>
            </a:r>
            <a:endParaRPr kumimoji="0" lang="en-US"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98" name="Straight Connector 31"/>
          <p:cNvCxnSpPr>
            <a:cxnSpLocks noChangeShapeType="1"/>
            <a:stCxn id="208" idx="2"/>
          </p:cNvCxnSpPr>
          <p:nvPr/>
        </p:nvCxnSpPr>
        <p:spPr bwMode="gray">
          <a:xfrm>
            <a:off x="778119" y="2194171"/>
            <a:ext cx="520606" cy="1429868"/>
          </a:xfrm>
          <a:prstGeom prst="line">
            <a:avLst/>
          </a:prstGeom>
          <a:noFill/>
          <a:ln w="28575" algn="ctr">
            <a:solidFill>
              <a:srgbClr val="E36F1E"/>
            </a:solidFill>
            <a:prstDash val="sysDot"/>
            <a:round/>
            <a:headEnd/>
            <a:tailEnd/>
          </a:ln>
        </p:spPr>
      </p:cxnSp>
      <p:sp>
        <p:nvSpPr>
          <p:cNvPr id="202" name="Text Box 60"/>
          <p:cNvSpPr txBox="1">
            <a:spLocks noChangeArrowheads="1"/>
          </p:cNvSpPr>
          <p:nvPr/>
        </p:nvSpPr>
        <p:spPr bwMode="gray">
          <a:xfrm>
            <a:off x="1514037" y="2704295"/>
            <a:ext cx="539966" cy="215444"/>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Mount</a:t>
            </a:r>
          </a:p>
        </p:txBody>
      </p:sp>
      <p:pic>
        <p:nvPicPr>
          <p:cNvPr id="204" name="Picture 23" descr="VM non-detailed"/>
          <p:cNvPicPr>
            <a:picLocks noChangeAspect="1" noChangeArrowheads="1"/>
          </p:cNvPicPr>
          <p:nvPr/>
        </p:nvPicPr>
        <p:blipFill>
          <a:blip r:embed="rId2" cstate="screen"/>
          <a:srcRect/>
          <a:stretch>
            <a:fillRect/>
          </a:stretch>
        </p:blipFill>
        <p:spPr bwMode="gray">
          <a:xfrm>
            <a:off x="1496373" y="1788046"/>
            <a:ext cx="391331" cy="402462"/>
          </a:xfrm>
          <a:prstGeom prst="rect">
            <a:avLst/>
          </a:prstGeom>
          <a:noFill/>
          <a:ln w="9525">
            <a:noFill/>
            <a:miter lim="800000"/>
            <a:headEnd/>
            <a:tailEnd/>
          </a:ln>
        </p:spPr>
      </p:pic>
      <p:pic>
        <p:nvPicPr>
          <p:cNvPr id="205" name="Picture 24" descr="VM non-detailed"/>
          <p:cNvPicPr>
            <a:picLocks noChangeAspect="1" noChangeArrowheads="1"/>
          </p:cNvPicPr>
          <p:nvPr/>
        </p:nvPicPr>
        <p:blipFill>
          <a:blip r:embed="rId2" cstate="screen"/>
          <a:srcRect/>
          <a:stretch>
            <a:fillRect/>
          </a:stretch>
        </p:blipFill>
        <p:spPr bwMode="gray">
          <a:xfrm>
            <a:off x="1024581" y="1788046"/>
            <a:ext cx="391331" cy="402462"/>
          </a:xfrm>
          <a:prstGeom prst="rect">
            <a:avLst/>
          </a:prstGeom>
          <a:noFill/>
          <a:ln w="9525">
            <a:noFill/>
            <a:miter lim="800000"/>
            <a:headEnd/>
            <a:tailEnd/>
          </a:ln>
        </p:spPr>
      </p:pic>
      <p:pic>
        <p:nvPicPr>
          <p:cNvPr id="206" name="Picture 25" descr="VM non-detailed"/>
          <p:cNvPicPr>
            <a:picLocks noChangeAspect="1" noChangeArrowheads="1"/>
          </p:cNvPicPr>
          <p:nvPr/>
        </p:nvPicPr>
        <p:blipFill>
          <a:blip r:embed="rId2" cstate="screen"/>
          <a:srcRect/>
          <a:stretch>
            <a:fillRect/>
          </a:stretch>
        </p:blipFill>
        <p:spPr bwMode="gray">
          <a:xfrm>
            <a:off x="582123" y="1788046"/>
            <a:ext cx="391331" cy="402462"/>
          </a:xfrm>
          <a:prstGeom prst="rect">
            <a:avLst/>
          </a:prstGeom>
          <a:noFill/>
          <a:ln w="9525">
            <a:noFill/>
            <a:miter lim="800000"/>
            <a:headEnd/>
            <a:tailEnd/>
          </a:ln>
        </p:spPr>
      </p:pic>
      <p:sp>
        <p:nvSpPr>
          <p:cNvPr id="207" name="Rectangle 34"/>
          <p:cNvSpPr>
            <a:spLocks noChangeArrowheads="1"/>
          </p:cNvSpPr>
          <p:nvPr/>
        </p:nvSpPr>
        <p:spPr bwMode="gray">
          <a:xfrm>
            <a:off x="800366" y="1505278"/>
            <a:ext cx="965008" cy="152349"/>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Virtual Machines</a:t>
            </a:r>
          </a:p>
        </p:txBody>
      </p:sp>
      <p:sp>
        <p:nvSpPr>
          <p:cNvPr id="208" name="AutoShape 91"/>
          <p:cNvSpPr>
            <a:spLocks noChangeArrowheads="1"/>
          </p:cNvSpPr>
          <p:nvPr/>
        </p:nvSpPr>
        <p:spPr bwMode="gray">
          <a:xfrm>
            <a:off x="574796" y="1785692"/>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023572" y="1785692"/>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0" name="AutoShape 93"/>
          <p:cNvSpPr>
            <a:spLocks noChangeArrowheads="1"/>
          </p:cNvSpPr>
          <p:nvPr/>
        </p:nvSpPr>
        <p:spPr bwMode="gray">
          <a:xfrm>
            <a:off x="1487003" y="1785692"/>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2" name="Line 58"/>
          <p:cNvSpPr>
            <a:spLocks noChangeShapeType="1"/>
          </p:cNvSpPr>
          <p:nvPr/>
        </p:nvSpPr>
        <p:spPr bwMode="gray">
          <a:xfrm>
            <a:off x="2868112" y="2084438"/>
            <a:ext cx="2232716" cy="657801"/>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215"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5269956" y="2321535"/>
            <a:ext cx="3511296" cy="630574"/>
          </a:xfrm>
          <a:prstGeom prst="rect">
            <a:avLst/>
          </a:prstGeom>
          <a:noFill/>
        </p:spPr>
      </p:pic>
      <p:sp>
        <p:nvSpPr>
          <p:cNvPr id="218" name="AutoShape 19"/>
          <p:cNvSpPr>
            <a:spLocks noChangeArrowheads="1"/>
          </p:cNvSpPr>
          <p:nvPr/>
        </p:nvSpPr>
        <p:spPr bwMode="gray">
          <a:xfrm>
            <a:off x="582562" y="3688809"/>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9" name="AutoShape 19"/>
          <p:cNvSpPr>
            <a:spLocks noChangeArrowheads="1"/>
          </p:cNvSpPr>
          <p:nvPr/>
        </p:nvSpPr>
        <p:spPr bwMode="gray">
          <a:xfrm>
            <a:off x="2005532" y="3716986"/>
            <a:ext cx="462700" cy="647700"/>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cxnSp>
        <p:nvCxnSpPr>
          <p:cNvPr id="220" name="Straight Connector 33"/>
          <p:cNvCxnSpPr>
            <a:cxnSpLocks noChangeShapeType="1"/>
            <a:stCxn id="219" idx="1"/>
            <a:endCxn id="217" idx="2"/>
          </p:cNvCxnSpPr>
          <p:nvPr/>
        </p:nvCxnSpPr>
        <p:spPr bwMode="gray">
          <a:xfrm flipV="1">
            <a:off x="2236882" y="2179500"/>
            <a:ext cx="243544" cy="1537486"/>
          </a:xfrm>
          <a:prstGeom prst="line">
            <a:avLst/>
          </a:prstGeom>
          <a:noFill/>
          <a:ln w="28575" algn="ctr">
            <a:solidFill>
              <a:srgbClr val="2C95DD">
                <a:lumMod val="75000"/>
              </a:srgbClr>
            </a:solidFill>
            <a:prstDash val="sysDot"/>
            <a:round/>
            <a:headEnd w="lg" len="lg"/>
            <a:tailEnd type="triangle"/>
          </a:ln>
        </p:spPr>
      </p:cxnSp>
      <p:sp>
        <p:nvSpPr>
          <p:cNvPr id="223" name="AutoShape 19"/>
          <p:cNvSpPr>
            <a:spLocks noChangeArrowheads="1"/>
          </p:cNvSpPr>
          <p:nvPr/>
        </p:nvSpPr>
        <p:spPr bwMode="gray">
          <a:xfrm>
            <a:off x="5490938" y="2797443"/>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4" name="Text Box 20"/>
          <p:cNvSpPr txBox="1">
            <a:spLocks noChangeArrowheads="1"/>
          </p:cNvSpPr>
          <p:nvPr/>
        </p:nvSpPr>
        <p:spPr bwMode="gray">
          <a:xfrm flipH="1">
            <a:off x="5363722" y="3464343"/>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5" name="Text Box 20"/>
          <p:cNvSpPr txBox="1">
            <a:spLocks noChangeArrowheads="1"/>
          </p:cNvSpPr>
          <p:nvPr/>
        </p:nvSpPr>
        <p:spPr bwMode="gray">
          <a:xfrm flipH="1">
            <a:off x="5371342" y="3784383"/>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6374858" y="2789823"/>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7" name="Text Box 20"/>
          <p:cNvSpPr txBox="1">
            <a:spLocks noChangeArrowheads="1"/>
          </p:cNvSpPr>
          <p:nvPr/>
        </p:nvSpPr>
        <p:spPr bwMode="gray">
          <a:xfrm flipH="1">
            <a:off x="6247642" y="3456723"/>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8" name="Text Box 20"/>
          <p:cNvSpPr txBox="1">
            <a:spLocks noChangeArrowheads="1"/>
          </p:cNvSpPr>
          <p:nvPr/>
        </p:nvSpPr>
        <p:spPr bwMode="gray">
          <a:xfrm flipH="1">
            <a:off x="6255262" y="3776763"/>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8173178" y="2782203"/>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0" name="Text Box 20"/>
          <p:cNvSpPr txBox="1">
            <a:spLocks noChangeArrowheads="1"/>
          </p:cNvSpPr>
          <p:nvPr/>
        </p:nvSpPr>
        <p:spPr bwMode="gray">
          <a:xfrm flipH="1">
            <a:off x="8045962" y="3449103"/>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31" name="Text Box 20"/>
          <p:cNvSpPr txBox="1">
            <a:spLocks noChangeArrowheads="1"/>
          </p:cNvSpPr>
          <p:nvPr/>
        </p:nvSpPr>
        <p:spPr bwMode="gray">
          <a:xfrm flipH="1">
            <a:off x="8053582" y="3769143"/>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7146802" y="302307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233" name="Text Box 60"/>
          <p:cNvSpPr txBox="1">
            <a:spLocks noChangeArrowheads="1"/>
          </p:cNvSpPr>
          <p:nvPr/>
        </p:nvSpPr>
        <p:spPr bwMode="gray">
          <a:xfrm>
            <a:off x="2247302" y="1276544"/>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Source </a:t>
            </a:r>
            <a:b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b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de-duplication</a:t>
            </a:r>
          </a:p>
        </p:txBody>
      </p:sp>
      <p:sp>
        <p:nvSpPr>
          <p:cNvPr id="234" name="Text Box 60"/>
          <p:cNvSpPr txBox="1">
            <a:spLocks noChangeArrowheads="1"/>
          </p:cNvSpPr>
          <p:nvPr/>
        </p:nvSpPr>
        <p:spPr bwMode="gray">
          <a:xfrm>
            <a:off x="3480690" y="1829585"/>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data transferred</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235" name="Line 58"/>
          <p:cNvSpPr>
            <a:spLocks noChangeShapeType="1"/>
          </p:cNvSpPr>
          <p:nvPr/>
        </p:nvSpPr>
        <p:spPr bwMode="gray">
          <a:xfrm>
            <a:off x="1038649" y="3965963"/>
            <a:ext cx="966883" cy="0"/>
          </a:xfrm>
          <a:prstGeom prst="line">
            <a:avLst/>
          </a:prstGeom>
          <a:noFill/>
          <a:ln w="28575">
            <a:solidFill>
              <a:schemeClr val="bg1">
                <a:lumMod val="40000"/>
                <a:lumOff val="60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6" name="Rectangle 35"/>
          <p:cNvSpPr>
            <a:spLocks noChangeArrowheads="1"/>
          </p:cNvSpPr>
          <p:nvPr/>
        </p:nvSpPr>
        <p:spPr bwMode="gray">
          <a:xfrm>
            <a:off x="1038422" y="4008883"/>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a:solidFill>
                  <a:schemeClr val="bg1">
                    <a:lumMod val="40000"/>
                    <a:lumOff val="60000"/>
                  </a:schemeClr>
                </a:solidFill>
                <a:latin typeface="Calibri" pitchFamily="34" charset="0"/>
                <a:cs typeface="Calibri" pitchFamily="34" charset="0"/>
              </a:rPr>
              <a:t>Snapshot</a:t>
            </a:r>
            <a:endParaRPr kumimoji="0" lang="en-US" sz="1600" b="0" i="0" u="none" strike="noStrike" kern="0" cap="none" spc="0" normalizeH="0" baseline="0" noProof="0" dirty="0">
              <a:ln>
                <a:noFill/>
              </a:ln>
              <a:solidFill>
                <a:schemeClr val="bg1">
                  <a:lumMod val="40000"/>
                  <a:lumOff val="60000"/>
                </a:schemeClr>
              </a:solidFill>
              <a:effectLst/>
              <a:uLnTx/>
              <a:uFillTx/>
              <a:latin typeface="Calibri" pitchFamily="34" charset="0"/>
              <a:cs typeface="Calibri" pitchFamily="34" charset="0"/>
            </a:endParaRPr>
          </a:p>
        </p:txBody>
      </p:sp>
      <p:sp>
        <p:nvSpPr>
          <p:cNvPr id="42" name="Rounded Rectangle 41"/>
          <p:cNvSpPr/>
          <p:nvPr/>
        </p:nvSpPr>
        <p:spPr>
          <a:xfrm>
            <a:off x="4713141" y="959765"/>
            <a:ext cx="4392603" cy="401448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Reading only </a:t>
            </a:r>
            <a:br>
              <a:rPr lang="en-US" sz="2800" dirty="0">
                <a:solidFill>
                  <a:srgbClr val="FFFFCC"/>
                </a:solidFill>
              </a:rPr>
            </a:br>
            <a:r>
              <a:rPr lang="en-US" sz="2800" dirty="0">
                <a:solidFill>
                  <a:srgbClr val="FFFFCC"/>
                </a:solidFill>
              </a:rPr>
              <a:t>changed data</a:t>
            </a:r>
            <a:endParaRPr lang="en-US" sz="2800" dirty="0">
              <a:solidFill>
                <a:srgbClr val="FFFF00"/>
              </a:solidFill>
            </a:endParaRPr>
          </a:p>
          <a:p>
            <a:pPr marL="457200" indent="-457200">
              <a:spcBef>
                <a:spcPts val="1200"/>
              </a:spcBef>
              <a:spcAft>
                <a:spcPts val="0"/>
              </a:spcAft>
              <a:buFont typeface="Arial" panose="020B0604020202020204" pitchFamily="34" charset="0"/>
              <a:buChar char="•"/>
            </a:pPr>
            <a:r>
              <a:rPr lang="en-US" sz="2800" dirty="0">
                <a:solidFill>
                  <a:srgbClr val="FFFF00"/>
                </a:solidFill>
              </a:rPr>
              <a:t>No load of disk system</a:t>
            </a:r>
          </a:p>
          <a:p>
            <a:pPr marL="457200" indent="-457200">
              <a:spcBef>
                <a:spcPts val="1200"/>
              </a:spcBef>
              <a:spcAft>
                <a:spcPts val="0"/>
              </a:spcAft>
              <a:buFont typeface="Arial" panose="020B0604020202020204" pitchFamily="34" charset="0"/>
              <a:buChar char="•"/>
            </a:pPr>
            <a:r>
              <a:rPr lang="en-US" sz="2800" dirty="0">
                <a:solidFill>
                  <a:srgbClr val="FFFF00"/>
                </a:solidFill>
              </a:rPr>
              <a:t>No load of VMware environment</a:t>
            </a:r>
          </a:p>
          <a:p>
            <a:pPr marL="457200" indent="-457200">
              <a:spcBef>
                <a:spcPts val="1200"/>
              </a:spcBef>
              <a:spcAft>
                <a:spcPts val="0"/>
              </a:spcAft>
              <a:buFont typeface="Arial" panose="020B0604020202020204" pitchFamily="34" charset="0"/>
              <a:buChar char="•"/>
            </a:pPr>
            <a:r>
              <a:rPr lang="en-US" sz="2800" dirty="0">
                <a:solidFill>
                  <a:srgbClr val="FFFF00"/>
                </a:solidFill>
              </a:rPr>
              <a:t>Fast backups</a:t>
            </a:r>
          </a:p>
        </p:txBody>
      </p:sp>
      <p:sp>
        <p:nvSpPr>
          <p:cNvPr id="43" name="Rectangle 42"/>
          <p:cNvSpPr/>
          <p:nvPr/>
        </p:nvSpPr>
        <p:spPr>
          <a:xfrm>
            <a:off x="2321396" y="2363154"/>
            <a:ext cx="980000" cy="1153755"/>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44" name="Text Box 60"/>
          <p:cNvSpPr txBox="1">
            <a:spLocks noChangeArrowheads="1"/>
          </p:cNvSpPr>
          <p:nvPr/>
        </p:nvSpPr>
        <p:spPr bwMode="gray">
          <a:xfrm>
            <a:off x="2478165" y="2382713"/>
            <a:ext cx="923163" cy="1077218"/>
          </a:xfrm>
          <a:prstGeom prst="rect">
            <a:avLst/>
          </a:prstGeom>
          <a:noFill/>
          <a:ln w="12700"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Calibri" pitchFamily="34" charset="0"/>
                <a:cs typeface="Calibri" pitchFamily="34" charset="0"/>
              </a:rPr>
              <a:t>CBT</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Reading only new changed blocks</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45" name="AutoShape 19"/>
          <p:cNvSpPr>
            <a:spLocks noChangeArrowheads="1"/>
          </p:cNvSpPr>
          <p:nvPr/>
        </p:nvSpPr>
        <p:spPr bwMode="gray">
          <a:xfrm>
            <a:off x="2298681" y="2929639"/>
            <a:ext cx="94920" cy="132872"/>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46" name="AutoShape 19"/>
          <p:cNvSpPr>
            <a:spLocks noChangeArrowheads="1"/>
          </p:cNvSpPr>
          <p:nvPr/>
        </p:nvSpPr>
        <p:spPr bwMode="gray">
          <a:xfrm>
            <a:off x="4009408" y="2393265"/>
            <a:ext cx="78280" cy="14213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47" name="Rectangle 46"/>
          <p:cNvSpPr/>
          <p:nvPr/>
        </p:nvSpPr>
        <p:spPr>
          <a:xfrm>
            <a:off x="3812349" y="2555359"/>
            <a:ext cx="442062" cy="250710"/>
          </a:xfrm>
          <a:prstGeom prst="rect">
            <a:avLst/>
          </a:prstGeom>
        </p:spPr>
        <p:txBody>
          <a:bodyPr wrap="square">
            <a:spAutoFit/>
          </a:bodyPr>
          <a:lstStyle/>
          <a:p>
            <a:pPr algn="ctr">
              <a:lnSpc>
                <a:spcPct val="85000"/>
              </a:lnSpc>
            </a:pPr>
            <a:r>
              <a:rPr lang="en-US" sz="1200" dirty="0">
                <a:solidFill>
                  <a:srgbClr val="002060"/>
                </a:solidFill>
                <a:latin typeface="Calibri" pitchFamily="34" charset="0"/>
                <a:cs typeface="Calibri" pitchFamily="34" charset="0"/>
              </a:rPr>
              <a:t>1GB</a:t>
            </a:r>
          </a:p>
        </p:txBody>
      </p:sp>
    </p:spTree>
    <p:extLst>
      <p:ext uri="{BB962C8B-B14F-4D97-AF65-F5344CB8AC3E}">
        <p14:creationId xmlns:p14="http://schemas.microsoft.com/office/powerpoint/2010/main" val="254758899"/>
      </p:ext>
    </p:extLst>
  </p:cSld>
  <p:clrMapOvr>
    <a:masterClrMapping/>
  </p:clrMapOvr>
  <p:transition spd="med">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 Additional Materials</a:t>
            </a:r>
            <a:br>
              <a:rPr lang="en-US" dirty="0">
                <a:solidFill>
                  <a:srgbClr val="0070C0"/>
                </a:solidFill>
              </a:rPr>
            </a:br>
            <a:endParaRPr lang="en-US" sz="2000" dirty="0">
              <a:solidFill>
                <a:srgbClr val="0070C0"/>
              </a:solidFill>
            </a:endParaRPr>
          </a:p>
        </p:txBody>
      </p:sp>
      <p:sp>
        <p:nvSpPr>
          <p:cNvPr id="3" name="Rectangle 2"/>
          <p:cNvSpPr/>
          <p:nvPr/>
        </p:nvSpPr>
        <p:spPr>
          <a:xfrm>
            <a:off x="2871034" y="703847"/>
            <a:ext cx="2664512" cy="461665"/>
          </a:xfrm>
          <a:prstGeom prst="rect">
            <a:avLst/>
          </a:prstGeom>
        </p:spPr>
        <p:txBody>
          <a:bodyPr wrap="none">
            <a:spAutoFit/>
          </a:bodyPr>
          <a:lstStyle/>
          <a:p>
            <a:r>
              <a:rPr lang="pl-PL" dirty="0">
                <a:hlinkClick r:id="rId2"/>
              </a:rPr>
              <a:t>http://gurago.com/</a:t>
            </a:r>
            <a:endParaRPr lang="en-US" dirty="0"/>
          </a:p>
        </p:txBody>
      </p:sp>
      <p:pic>
        <p:nvPicPr>
          <p:cNvPr id="4" name="Picture 3"/>
          <p:cNvPicPr>
            <a:picLocks noChangeAspect="1"/>
          </p:cNvPicPr>
          <p:nvPr/>
        </p:nvPicPr>
        <p:blipFill>
          <a:blip r:embed="rId3"/>
          <a:stretch>
            <a:fillRect/>
          </a:stretch>
        </p:blipFill>
        <p:spPr>
          <a:xfrm>
            <a:off x="1009343" y="1716958"/>
            <a:ext cx="6800850" cy="2181225"/>
          </a:xfrm>
          <a:prstGeom prst="rect">
            <a:avLst/>
          </a:prstGeom>
        </p:spPr>
      </p:pic>
      <p:sp>
        <p:nvSpPr>
          <p:cNvPr id="9" name="Rectangle 8"/>
          <p:cNvSpPr/>
          <p:nvPr/>
        </p:nvSpPr>
        <p:spPr>
          <a:xfrm>
            <a:off x="1287608" y="2799990"/>
            <a:ext cx="2856689" cy="31191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0" name="Rectangle 9"/>
          <p:cNvSpPr/>
          <p:nvPr/>
        </p:nvSpPr>
        <p:spPr>
          <a:xfrm>
            <a:off x="2354408" y="2156273"/>
            <a:ext cx="1389331" cy="353563"/>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Tree>
    <p:extLst>
      <p:ext uri="{BB962C8B-B14F-4D97-AF65-F5344CB8AC3E}">
        <p14:creationId xmlns:p14="http://schemas.microsoft.com/office/powerpoint/2010/main" val="1481253684"/>
      </p:ext>
    </p:extLst>
  </p:cSld>
  <p:clrMapOvr>
    <a:masterClrMapping/>
  </p:clrMapOvr>
  <p:transition spd="med">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 Additional Materials</a:t>
            </a:r>
            <a:br>
              <a:rPr lang="en-US" dirty="0">
                <a:solidFill>
                  <a:srgbClr val="0070C0"/>
                </a:solidFill>
              </a:rPr>
            </a:br>
            <a:endParaRPr lang="en-US" sz="2000" dirty="0">
              <a:solidFill>
                <a:srgbClr val="0070C0"/>
              </a:solidFill>
            </a:endParaRPr>
          </a:p>
        </p:txBody>
      </p:sp>
      <p:sp>
        <p:nvSpPr>
          <p:cNvPr id="3" name="Rectangle 2"/>
          <p:cNvSpPr/>
          <p:nvPr/>
        </p:nvSpPr>
        <p:spPr>
          <a:xfrm>
            <a:off x="2871034" y="703847"/>
            <a:ext cx="2664512" cy="461665"/>
          </a:xfrm>
          <a:prstGeom prst="rect">
            <a:avLst/>
          </a:prstGeom>
        </p:spPr>
        <p:txBody>
          <a:bodyPr wrap="none">
            <a:spAutoFit/>
          </a:bodyPr>
          <a:lstStyle/>
          <a:p>
            <a:r>
              <a:rPr lang="pl-PL" dirty="0">
                <a:hlinkClick r:id="rId2"/>
              </a:rPr>
              <a:t>http://gurago.com/</a:t>
            </a:r>
            <a:endParaRPr lang="en-US" dirty="0"/>
          </a:p>
        </p:txBody>
      </p:sp>
      <p:pic>
        <p:nvPicPr>
          <p:cNvPr id="2" name="Picture 1"/>
          <p:cNvPicPr>
            <a:picLocks noChangeAspect="1"/>
          </p:cNvPicPr>
          <p:nvPr/>
        </p:nvPicPr>
        <p:blipFill>
          <a:blip r:embed="rId3"/>
          <a:stretch>
            <a:fillRect/>
          </a:stretch>
        </p:blipFill>
        <p:spPr>
          <a:xfrm>
            <a:off x="981075" y="195262"/>
            <a:ext cx="7181850" cy="4752975"/>
          </a:xfrm>
          <a:prstGeom prst="rect">
            <a:avLst/>
          </a:prstGeom>
        </p:spPr>
      </p:pic>
      <p:sp>
        <p:nvSpPr>
          <p:cNvPr id="10" name="Rectangle 9"/>
          <p:cNvSpPr/>
          <p:nvPr/>
        </p:nvSpPr>
        <p:spPr>
          <a:xfrm>
            <a:off x="952328" y="2152290"/>
            <a:ext cx="7210597" cy="54519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3331669326"/>
      </p:ext>
    </p:extLst>
  </p:cSld>
  <p:clrMapOvr>
    <a:masterClrMapping/>
  </p:clrMapOvr>
  <p:transition spd="med">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1412075"/>
            <a:ext cx="6850901" cy="2715977"/>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pl-PL" sz="4800" kern="0" dirty="0" err="1">
                <a:solidFill>
                  <a:srgbClr val="3DC6EF"/>
                </a:solidFill>
              </a:rPr>
              <a:t>NetWorker</a:t>
            </a:r>
            <a:endParaRPr lang="pl-PL" sz="4800" kern="0" dirty="0">
              <a:solidFill>
                <a:srgbClr val="3DC6EF"/>
              </a:solidFill>
            </a:endParaRPr>
          </a:p>
          <a:p>
            <a:pPr algn="ctr"/>
            <a:br>
              <a:rPr lang="en-US" sz="4800" kern="0" dirty="0">
                <a:solidFill>
                  <a:srgbClr val="FFFF00"/>
                </a:solidFill>
              </a:rPr>
            </a:br>
            <a:r>
              <a:rPr lang="pl-PL" sz="4800" kern="0" dirty="0">
                <a:solidFill>
                  <a:srgbClr val="B5E9F9"/>
                </a:solidFill>
              </a:rPr>
              <a:t>Informacje po polsku</a:t>
            </a:r>
            <a:endParaRPr lang="en-US" sz="4800" kern="0" dirty="0">
              <a:solidFill>
                <a:srgbClr val="B5E9F9"/>
              </a:solidFill>
            </a:endParaRPr>
          </a:p>
        </p:txBody>
      </p:sp>
    </p:spTree>
    <p:extLst>
      <p:ext uri="{BB962C8B-B14F-4D97-AF65-F5344CB8AC3E}">
        <p14:creationId xmlns:p14="http://schemas.microsoft.com/office/powerpoint/2010/main" val="4081216512"/>
      </p:ext>
    </p:extLst>
  </p:cSld>
  <p:clrMapOvr>
    <a:masterClrMapping/>
  </p:clrMapOvr>
  <p:transition spd="med">
    <p:wipe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&amp; V</a:t>
            </a:r>
            <a:r>
              <a:rPr lang="pl-PL" dirty="0">
                <a:solidFill>
                  <a:srgbClr val="0070C0"/>
                </a:solidFill>
              </a:rPr>
              <a:t>M</a:t>
            </a:r>
            <a:r>
              <a:rPr lang="en-US" dirty="0">
                <a:solidFill>
                  <a:srgbClr val="0070C0"/>
                </a:solidFill>
              </a:rPr>
              <a:t>ware</a:t>
            </a:r>
            <a:br>
              <a:rPr lang="en-US" dirty="0">
                <a:solidFill>
                  <a:srgbClr val="0070C0"/>
                </a:solidFill>
              </a:rPr>
            </a:br>
            <a:r>
              <a:rPr lang="pl-PL" sz="2200" dirty="0">
                <a:solidFill>
                  <a:srgbClr val="0070C0"/>
                </a:solidFill>
              </a:rPr>
              <a:t>Artykuł po polsku</a:t>
            </a:r>
            <a:endParaRPr lang="en-US" sz="22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pl-PL" sz="2400" dirty="0"/>
              <a:t>Artykuł po polsku opisujący</a:t>
            </a:r>
            <a:r>
              <a:rPr lang="en-US" sz="2400" dirty="0"/>
              <a:t> </a:t>
            </a:r>
            <a:r>
              <a:rPr lang="en-US" sz="2400" dirty="0" err="1"/>
              <a:t>NetWorker</a:t>
            </a:r>
            <a:r>
              <a:rPr lang="en-US" sz="2400" dirty="0"/>
              <a:t> &amp; V</a:t>
            </a:r>
            <a:r>
              <a:rPr lang="pl-PL" sz="2400" dirty="0"/>
              <a:t>M</a:t>
            </a:r>
            <a:r>
              <a:rPr lang="en-US" sz="2400" dirty="0"/>
              <a:t>ware</a:t>
            </a:r>
            <a:endParaRPr lang="pl-PL" sz="2400" dirty="0"/>
          </a:p>
          <a:p>
            <a:pPr lvl="1">
              <a:spcBef>
                <a:spcPts val="600"/>
              </a:spcBef>
            </a:pPr>
            <a:r>
              <a:rPr lang="pl-PL" sz="2200" dirty="0">
                <a:hlinkClick r:id="rId2"/>
              </a:rPr>
              <a:t>http://backuprecoveryman.blogspot.com/2017/07/networker-vmware-szybkosc-niezawodnosc.html</a:t>
            </a:r>
            <a:endParaRPr lang="pl-PL" sz="2200" dirty="0"/>
          </a:p>
          <a:p>
            <a:pPr>
              <a:spcBef>
                <a:spcPts val="600"/>
              </a:spcBef>
            </a:pPr>
            <a:endParaRPr lang="en-US" sz="2400" dirty="0"/>
          </a:p>
          <a:p>
            <a:pPr>
              <a:spcBef>
                <a:spcPts val="600"/>
              </a:spcBef>
            </a:pPr>
            <a:endParaRPr lang="en-US" sz="2400" dirty="0"/>
          </a:p>
          <a:p>
            <a:pPr lvl="1">
              <a:spcBef>
                <a:spcPts val="600"/>
              </a:spcBef>
            </a:pPr>
            <a:endParaRPr lang="en-US" sz="2200" dirty="0"/>
          </a:p>
        </p:txBody>
      </p:sp>
    </p:spTree>
    <p:extLst>
      <p:ext uri="{BB962C8B-B14F-4D97-AF65-F5344CB8AC3E}">
        <p14:creationId xmlns:p14="http://schemas.microsoft.com/office/powerpoint/2010/main" val="2926578420"/>
      </p:ext>
    </p:extLst>
  </p:cSld>
  <p:clrMapOvr>
    <a:masterClrMapping/>
  </p:clrMapOvr>
  <p:transition spd="med">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&amp; V</a:t>
            </a:r>
            <a:r>
              <a:rPr lang="pl-PL" dirty="0">
                <a:solidFill>
                  <a:srgbClr val="0070C0"/>
                </a:solidFill>
              </a:rPr>
              <a:t>M</a:t>
            </a:r>
            <a:r>
              <a:rPr lang="en-US" dirty="0">
                <a:solidFill>
                  <a:srgbClr val="0070C0"/>
                </a:solidFill>
              </a:rPr>
              <a:t>ware</a:t>
            </a:r>
            <a:br>
              <a:rPr lang="en-US" dirty="0">
                <a:solidFill>
                  <a:srgbClr val="0070C0"/>
                </a:solidFill>
              </a:rPr>
            </a:br>
            <a:r>
              <a:rPr lang="pl-PL" sz="2200" dirty="0">
                <a:solidFill>
                  <a:srgbClr val="0070C0"/>
                </a:solidFill>
              </a:rPr>
              <a:t>Film po polsku</a:t>
            </a:r>
            <a:endParaRPr lang="en-US" sz="22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pl-PL" sz="2400" dirty="0"/>
              <a:t>Film po polsku opisujący możliwości </a:t>
            </a:r>
            <a:r>
              <a:rPr lang="pl-PL" sz="2400" dirty="0" err="1"/>
              <a:t>NetWorkera</a:t>
            </a:r>
            <a:r>
              <a:rPr lang="pl-PL" sz="2400" dirty="0"/>
              <a:t> w obszarze VMware</a:t>
            </a:r>
          </a:p>
          <a:p>
            <a:pPr lvl="1">
              <a:spcBef>
                <a:spcPts val="600"/>
              </a:spcBef>
            </a:pPr>
            <a:r>
              <a:rPr lang="pl-PL" sz="2200" dirty="0">
                <a:hlinkClick r:id="rId2"/>
              </a:rPr>
              <a:t>http://poland.emc.com/brighttalk-webinar/index.htm?commid=266619</a:t>
            </a:r>
            <a:endParaRPr lang="pl-PL" sz="2200" dirty="0"/>
          </a:p>
          <a:p>
            <a:pPr lvl="1">
              <a:spcBef>
                <a:spcPts val="600"/>
              </a:spcBef>
            </a:pPr>
            <a:endParaRPr lang="pl-PL" sz="2200" dirty="0"/>
          </a:p>
          <a:p>
            <a:pPr>
              <a:spcBef>
                <a:spcPts val="600"/>
              </a:spcBef>
            </a:pPr>
            <a:endParaRPr lang="pl-PL" sz="2400" dirty="0"/>
          </a:p>
          <a:p>
            <a:pPr>
              <a:spcBef>
                <a:spcPts val="600"/>
              </a:spcBef>
            </a:pPr>
            <a:endParaRPr lang="pl-PL" sz="2400" dirty="0"/>
          </a:p>
          <a:p>
            <a:pPr lvl="1">
              <a:spcBef>
                <a:spcPts val="600"/>
              </a:spcBef>
            </a:pPr>
            <a:endParaRPr lang="pl-PL" sz="2200" dirty="0"/>
          </a:p>
        </p:txBody>
      </p:sp>
    </p:spTree>
    <p:extLst>
      <p:ext uri="{BB962C8B-B14F-4D97-AF65-F5344CB8AC3E}">
        <p14:creationId xmlns:p14="http://schemas.microsoft.com/office/powerpoint/2010/main" val="3797589083"/>
      </p:ext>
    </p:extLst>
  </p:cSld>
  <p:clrMapOvr>
    <a:masterClrMapping/>
  </p:clrMapOvr>
  <p:transition spd="med">
    <p:wipe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 Additional Materials</a:t>
            </a:r>
            <a:br>
              <a:rPr lang="en-US" dirty="0">
                <a:solidFill>
                  <a:srgbClr val="0070C0"/>
                </a:solidFill>
              </a:rPr>
            </a:br>
            <a:endParaRPr lang="en-US" sz="20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pl-PL" sz="2400" dirty="0"/>
              <a:t>Pakiet pozwalający samodzielnie zainstalować i </a:t>
            </a:r>
            <a:r>
              <a:rPr lang="pl-PL" sz="2400" dirty="0" err="1"/>
              <a:t>skonfigurowac</a:t>
            </a:r>
            <a:r>
              <a:rPr lang="pl-PL" sz="2400" dirty="0"/>
              <a:t> </a:t>
            </a:r>
            <a:r>
              <a:rPr lang="en-US" sz="2400" dirty="0" err="1"/>
              <a:t>NetWorker</a:t>
            </a:r>
            <a:r>
              <a:rPr lang="pl-PL" sz="2400" dirty="0"/>
              <a:t>a</a:t>
            </a:r>
            <a:endParaRPr lang="en-US" sz="2400" dirty="0"/>
          </a:p>
          <a:p>
            <a:pPr lvl="1">
              <a:spcBef>
                <a:spcPts val="600"/>
              </a:spcBef>
            </a:pPr>
            <a:r>
              <a:rPr lang="pl-PL" sz="2200" dirty="0">
                <a:hlinkClick r:id="rId2"/>
              </a:rPr>
              <a:t>http://gurago.pl/</a:t>
            </a:r>
            <a:endParaRPr lang="pl-PL" sz="2200" dirty="0">
              <a:hlinkClick r:id="rId3"/>
            </a:endParaRPr>
          </a:p>
          <a:p>
            <a:pPr marL="341312" lvl="1" indent="0">
              <a:spcBef>
                <a:spcPts val="600"/>
              </a:spcBef>
              <a:buNone/>
            </a:pPr>
            <a:r>
              <a:rPr lang="pl-PL" sz="2200" dirty="0"/>
              <a:t>   Drugi link od góry</a:t>
            </a:r>
            <a:endParaRPr lang="en-US" sz="2200" dirty="0"/>
          </a:p>
          <a:p>
            <a:pPr>
              <a:spcBef>
                <a:spcPts val="600"/>
              </a:spcBef>
            </a:pPr>
            <a:endParaRPr lang="pl-PL" sz="2400" dirty="0"/>
          </a:p>
          <a:p>
            <a:pPr>
              <a:spcBef>
                <a:spcPts val="600"/>
              </a:spcBef>
            </a:pPr>
            <a:r>
              <a:rPr lang="pl-PL" sz="2400" dirty="0"/>
              <a:t>Pokazuje funkcjonalności </a:t>
            </a:r>
            <a:r>
              <a:rPr lang="en-US" sz="2400" dirty="0" err="1"/>
              <a:t>NetWorker</a:t>
            </a:r>
            <a:r>
              <a:rPr lang="pl-PL" sz="2400" dirty="0"/>
              <a:t>a ekran po ekranie</a:t>
            </a:r>
          </a:p>
          <a:p>
            <a:pPr>
              <a:spcBef>
                <a:spcPts val="600"/>
              </a:spcBef>
            </a:pPr>
            <a:endParaRPr lang="pl-PL" sz="2400" dirty="0"/>
          </a:p>
          <a:p>
            <a:pPr>
              <a:spcBef>
                <a:spcPts val="600"/>
              </a:spcBef>
            </a:pPr>
            <a:r>
              <a:rPr lang="pl-PL" sz="2400" dirty="0"/>
              <a:t>Ta prezentacja jest włączona</a:t>
            </a:r>
            <a:endParaRPr lang="en-US" sz="2400" dirty="0"/>
          </a:p>
          <a:p>
            <a:pPr>
              <a:spcBef>
                <a:spcPts val="600"/>
              </a:spcBef>
            </a:pPr>
            <a:endParaRPr lang="en-US" sz="2400" dirty="0"/>
          </a:p>
          <a:p>
            <a:pPr lvl="1">
              <a:spcBef>
                <a:spcPts val="600"/>
              </a:spcBef>
            </a:pPr>
            <a:endParaRPr lang="en-US" sz="2200" dirty="0"/>
          </a:p>
        </p:txBody>
      </p:sp>
    </p:spTree>
    <p:extLst>
      <p:ext uri="{BB962C8B-B14F-4D97-AF65-F5344CB8AC3E}">
        <p14:creationId xmlns:p14="http://schemas.microsoft.com/office/powerpoint/2010/main" val="1106768852"/>
      </p:ext>
    </p:extLst>
  </p:cSld>
  <p:clrMapOvr>
    <a:masterClrMapping/>
  </p:clrMapOvr>
  <p:transition spd="med">
    <p:wipe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186402" y="800208"/>
            <a:ext cx="3223905" cy="497177"/>
          </a:xfrm>
        </p:spPr>
        <p:txBody>
          <a:bodyPr/>
          <a:lstStyle/>
          <a:p>
            <a:pPr marL="0" indent="0">
              <a:spcBef>
                <a:spcPts val="600"/>
              </a:spcBef>
              <a:buNone/>
            </a:pPr>
            <a:r>
              <a:rPr lang="pl-PL" sz="2400" dirty="0">
                <a:hlinkClick r:id="rId2"/>
              </a:rPr>
              <a:t>http://gurago.pl</a:t>
            </a:r>
            <a:endParaRPr lang="pl-PL" sz="2400" dirty="0"/>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 Additional Materials</a:t>
            </a:r>
            <a:br>
              <a:rPr lang="en-US" dirty="0">
                <a:solidFill>
                  <a:srgbClr val="0070C0"/>
                </a:solidFill>
              </a:rPr>
            </a:br>
            <a:endParaRPr lang="en-US" sz="2000" dirty="0">
              <a:solidFill>
                <a:srgbClr val="0070C0"/>
              </a:solidFill>
            </a:endParaRPr>
          </a:p>
        </p:txBody>
      </p:sp>
      <p:pic>
        <p:nvPicPr>
          <p:cNvPr id="3" name="Picture 2"/>
          <p:cNvPicPr>
            <a:picLocks noChangeAspect="1"/>
          </p:cNvPicPr>
          <p:nvPr/>
        </p:nvPicPr>
        <p:blipFill>
          <a:blip r:embed="rId3"/>
          <a:stretch>
            <a:fillRect/>
          </a:stretch>
        </p:blipFill>
        <p:spPr>
          <a:xfrm>
            <a:off x="366715" y="1469455"/>
            <a:ext cx="8528102" cy="3121822"/>
          </a:xfrm>
          <a:prstGeom prst="rect">
            <a:avLst/>
          </a:prstGeom>
        </p:spPr>
      </p:pic>
      <p:sp>
        <p:nvSpPr>
          <p:cNvPr id="9" name="Rectangle 8"/>
          <p:cNvSpPr/>
          <p:nvPr/>
        </p:nvSpPr>
        <p:spPr>
          <a:xfrm>
            <a:off x="550189" y="2350165"/>
            <a:ext cx="2679707" cy="27526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10" name="Rectangle 9"/>
          <p:cNvSpPr/>
          <p:nvPr/>
        </p:nvSpPr>
        <p:spPr>
          <a:xfrm>
            <a:off x="1473139" y="1778586"/>
            <a:ext cx="1389331" cy="353563"/>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Tree>
    <p:extLst>
      <p:ext uri="{BB962C8B-B14F-4D97-AF65-F5344CB8AC3E}">
        <p14:creationId xmlns:p14="http://schemas.microsoft.com/office/powerpoint/2010/main" val="534282457"/>
      </p:ext>
    </p:extLst>
  </p:cSld>
  <p:clrMapOvr>
    <a:masterClrMapping/>
  </p:clrMapOvr>
  <p:transition spd="med">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3147398" y="842964"/>
            <a:ext cx="3223905" cy="497177"/>
          </a:xfrm>
        </p:spPr>
        <p:txBody>
          <a:bodyPr/>
          <a:lstStyle/>
          <a:p>
            <a:pPr marL="0" indent="0">
              <a:spcBef>
                <a:spcPts val="600"/>
              </a:spcBef>
              <a:buNone/>
            </a:pPr>
            <a:r>
              <a:rPr lang="pl-PL" sz="2400" dirty="0">
                <a:hlinkClick r:id="rId2"/>
              </a:rPr>
              <a:t>http://gurago.pl</a:t>
            </a:r>
            <a:endParaRPr lang="pl-PL" sz="2400" dirty="0"/>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 Additional Materials</a:t>
            </a:r>
            <a:br>
              <a:rPr lang="en-US" dirty="0">
                <a:solidFill>
                  <a:srgbClr val="0070C0"/>
                </a:solidFill>
              </a:rPr>
            </a:br>
            <a:endParaRPr lang="en-US" sz="2000" dirty="0">
              <a:solidFill>
                <a:srgbClr val="0070C0"/>
              </a:solidFill>
            </a:endParaRPr>
          </a:p>
        </p:txBody>
      </p:sp>
      <p:pic>
        <p:nvPicPr>
          <p:cNvPr id="2" name="Picture 1"/>
          <p:cNvPicPr>
            <a:picLocks noChangeAspect="1"/>
          </p:cNvPicPr>
          <p:nvPr/>
        </p:nvPicPr>
        <p:blipFill>
          <a:blip r:embed="rId3"/>
          <a:stretch>
            <a:fillRect/>
          </a:stretch>
        </p:blipFill>
        <p:spPr>
          <a:xfrm>
            <a:off x="921314" y="1382858"/>
            <a:ext cx="7123932" cy="3664749"/>
          </a:xfrm>
          <a:prstGeom prst="rect">
            <a:avLst/>
          </a:prstGeom>
        </p:spPr>
      </p:pic>
      <p:sp>
        <p:nvSpPr>
          <p:cNvPr id="10" name="Rectangle 9"/>
          <p:cNvSpPr/>
          <p:nvPr/>
        </p:nvSpPr>
        <p:spPr>
          <a:xfrm>
            <a:off x="889402" y="2821897"/>
            <a:ext cx="7222211" cy="40062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Tree>
    <p:extLst>
      <p:ext uri="{BB962C8B-B14F-4D97-AF65-F5344CB8AC3E}">
        <p14:creationId xmlns:p14="http://schemas.microsoft.com/office/powerpoint/2010/main" val="2655068715"/>
      </p:ext>
    </p:extLst>
  </p:cSld>
  <p:clrMapOvr>
    <a:masterClrMapping/>
  </p:clrMapOvr>
  <p:transition spd="med">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140110" y="842964"/>
            <a:ext cx="8775290" cy="497177"/>
          </a:xfrm>
        </p:spPr>
        <p:txBody>
          <a:bodyPr/>
          <a:lstStyle/>
          <a:p>
            <a:pPr marL="0" indent="0">
              <a:spcBef>
                <a:spcPts val="600"/>
              </a:spcBef>
              <a:buNone/>
            </a:pPr>
            <a:r>
              <a:rPr lang="pl-PL" sz="1600" dirty="0">
                <a:hlinkClick r:id="rId2"/>
              </a:rPr>
              <a:t>http://backuprecoveryman.blogspot.com/2016/02/przeglad-materiaow-po-polsku.html#NetWorker</a:t>
            </a:r>
            <a:endParaRPr lang="pl-PL" sz="1600" dirty="0"/>
          </a:p>
          <a:p>
            <a:pPr marL="0" indent="0">
              <a:spcBef>
                <a:spcPts val="600"/>
              </a:spcBef>
              <a:buNone/>
            </a:pPr>
            <a:endParaRPr lang="pl-PL" sz="1600" dirty="0"/>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NetWorker – </a:t>
            </a:r>
            <a:r>
              <a:rPr lang="pl-PL" dirty="0">
                <a:solidFill>
                  <a:srgbClr val="0070C0"/>
                </a:solidFill>
              </a:rPr>
              <a:t>Całość materiałów</a:t>
            </a:r>
            <a:br>
              <a:rPr lang="en-US" dirty="0">
                <a:solidFill>
                  <a:srgbClr val="0070C0"/>
                </a:solidFill>
              </a:rPr>
            </a:br>
            <a:endParaRPr lang="en-US" sz="2000" dirty="0">
              <a:solidFill>
                <a:srgbClr val="0070C0"/>
              </a:solidFill>
            </a:endParaRPr>
          </a:p>
        </p:txBody>
      </p:sp>
    </p:spTree>
    <p:extLst>
      <p:ext uri="{BB962C8B-B14F-4D97-AF65-F5344CB8AC3E}">
        <p14:creationId xmlns:p14="http://schemas.microsoft.com/office/powerpoint/2010/main" val="3093099449"/>
      </p:ext>
    </p:extLst>
  </p:cSld>
  <p:clrMapOvr>
    <a:masterClrMapping/>
  </p:clrMapOvr>
  <p:transition spd="med">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988142" y="238132"/>
            <a:ext cx="7315200" cy="4905375"/>
          </a:xfrm>
          <a:prstGeom prst="rect">
            <a:avLst/>
          </a:prstGeom>
        </p:spPr>
      </p:pic>
    </p:spTree>
    <p:extLst>
      <p:ext uri="{BB962C8B-B14F-4D97-AF65-F5344CB8AC3E}">
        <p14:creationId xmlns:p14="http://schemas.microsoft.com/office/powerpoint/2010/main" val="3673106244"/>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AutoShape 17"/>
          <p:cNvSpPr>
            <a:spLocks noChangeArrowheads="1"/>
          </p:cNvSpPr>
          <p:nvPr/>
        </p:nvSpPr>
        <p:spPr bwMode="gray">
          <a:xfrm>
            <a:off x="854460" y="1331033"/>
            <a:ext cx="2565946" cy="620180"/>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17" name="Rounded Rectangle 216"/>
          <p:cNvSpPr/>
          <p:nvPr/>
        </p:nvSpPr>
        <p:spPr>
          <a:xfrm>
            <a:off x="2454073" y="1472770"/>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93" name="AutoShape 19"/>
          <p:cNvSpPr>
            <a:spLocks noChangeArrowheads="1"/>
          </p:cNvSpPr>
          <p:nvPr/>
        </p:nvSpPr>
        <p:spPr bwMode="gray">
          <a:xfrm>
            <a:off x="684114" y="3427925"/>
            <a:ext cx="2454968" cy="136045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94" name="Text Box 20"/>
          <p:cNvSpPr txBox="1">
            <a:spLocks noChangeArrowheads="1"/>
          </p:cNvSpPr>
          <p:nvPr/>
        </p:nvSpPr>
        <p:spPr bwMode="gray">
          <a:xfrm flipH="1">
            <a:off x="404997" y="437300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197" name="Rectangle 35"/>
          <p:cNvSpPr>
            <a:spLocks noChangeArrowheads="1"/>
          </p:cNvSpPr>
          <p:nvPr/>
        </p:nvSpPr>
        <p:spPr bwMode="gray">
          <a:xfrm>
            <a:off x="1409930" y="4816576"/>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err="1">
                <a:solidFill>
                  <a:sysClr val="windowText" lastClr="000000"/>
                </a:solidFill>
                <a:latin typeface="Calibri" pitchFamily="34" charset="0"/>
                <a:cs typeface="Calibri" pitchFamily="34" charset="0"/>
              </a:rPr>
              <a:t>DataS</a:t>
            </a:r>
            <a:r>
              <a:rPr kumimoji="0" lang="en-US"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rPr>
              <a:t>tore</a:t>
            </a:r>
            <a:endParaRPr kumimoji="0" lang="en-US"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98" name="Straight Connector 31"/>
          <p:cNvCxnSpPr>
            <a:cxnSpLocks noChangeShapeType="1"/>
            <a:stCxn id="208" idx="2"/>
          </p:cNvCxnSpPr>
          <p:nvPr/>
        </p:nvCxnSpPr>
        <p:spPr bwMode="gray">
          <a:xfrm>
            <a:off x="1139453" y="1818097"/>
            <a:ext cx="520606" cy="1429868"/>
          </a:xfrm>
          <a:prstGeom prst="line">
            <a:avLst/>
          </a:prstGeom>
          <a:noFill/>
          <a:ln w="28575" algn="ctr">
            <a:solidFill>
              <a:srgbClr val="E36F1E"/>
            </a:solidFill>
            <a:prstDash val="sysDot"/>
            <a:round/>
            <a:headEnd/>
            <a:tailEnd/>
          </a:ln>
        </p:spPr>
      </p:cxnSp>
      <p:sp>
        <p:nvSpPr>
          <p:cNvPr id="202" name="Text Box 60"/>
          <p:cNvSpPr txBox="1">
            <a:spLocks noChangeArrowheads="1"/>
          </p:cNvSpPr>
          <p:nvPr/>
        </p:nvSpPr>
        <p:spPr bwMode="gray">
          <a:xfrm>
            <a:off x="1875371" y="2328221"/>
            <a:ext cx="539966" cy="215444"/>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Mount</a:t>
            </a:r>
          </a:p>
        </p:txBody>
      </p:sp>
      <p:pic>
        <p:nvPicPr>
          <p:cNvPr id="204" name="Picture 23" descr="VM non-detailed"/>
          <p:cNvPicPr>
            <a:picLocks noChangeAspect="1" noChangeArrowheads="1"/>
          </p:cNvPicPr>
          <p:nvPr/>
        </p:nvPicPr>
        <p:blipFill>
          <a:blip r:embed="rId2" cstate="screen"/>
          <a:srcRect/>
          <a:stretch>
            <a:fillRect/>
          </a:stretch>
        </p:blipFill>
        <p:spPr bwMode="gray">
          <a:xfrm>
            <a:off x="1857707" y="1411972"/>
            <a:ext cx="391331" cy="402462"/>
          </a:xfrm>
          <a:prstGeom prst="rect">
            <a:avLst/>
          </a:prstGeom>
          <a:noFill/>
          <a:ln w="9525">
            <a:noFill/>
            <a:miter lim="800000"/>
            <a:headEnd/>
            <a:tailEnd/>
          </a:ln>
        </p:spPr>
      </p:pic>
      <p:pic>
        <p:nvPicPr>
          <p:cNvPr id="205" name="Picture 24" descr="VM non-detailed"/>
          <p:cNvPicPr>
            <a:picLocks noChangeAspect="1" noChangeArrowheads="1"/>
          </p:cNvPicPr>
          <p:nvPr/>
        </p:nvPicPr>
        <p:blipFill>
          <a:blip r:embed="rId2" cstate="screen"/>
          <a:srcRect/>
          <a:stretch>
            <a:fillRect/>
          </a:stretch>
        </p:blipFill>
        <p:spPr bwMode="gray">
          <a:xfrm>
            <a:off x="1385915" y="1411972"/>
            <a:ext cx="391331" cy="402462"/>
          </a:xfrm>
          <a:prstGeom prst="rect">
            <a:avLst/>
          </a:prstGeom>
          <a:noFill/>
          <a:ln w="9525">
            <a:noFill/>
            <a:miter lim="800000"/>
            <a:headEnd/>
            <a:tailEnd/>
          </a:ln>
        </p:spPr>
      </p:pic>
      <p:pic>
        <p:nvPicPr>
          <p:cNvPr id="206" name="Picture 25" descr="VM non-detailed"/>
          <p:cNvPicPr>
            <a:picLocks noChangeAspect="1" noChangeArrowheads="1"/>
          </p:cNvPicPr>
          <p:nvPr/>
        </p:nvPicPr>
        <p:blipFill>
          <a:blip r:embed="rId2" cstate="screen"/>
          <a:srcRect/>
          <a:stretch>
            <a:fillRect/>
          </a:stretch>
        </p:blipFill>
        <p:spPr bwMode="gray">
          <a:xfrm>
            <a:off x="943457" y="1411972"/>
            <a:ext cx="391331" cy="402462"/>
          </a:xfrm>
          <a:prstGeom prst="rect">
            <a:avLst/>
          </a:prstGeom>
          <a:noFill/>
          <a:ln w="9525">
            <a:noFill/>
            <a:miter lim="800000"/>
            <a:headEnd/>
            <a:tailEnd/>
          </a:ln>
        </p:spPr>
      </p:pic>
      <p:sp>
        <p:nvSpPr>
          <p:cNvPr id="207" name="Rectangle 34"/>
          <p:cNvSpPr>
            <a:spLocks noChangeArrowheads="1"/>
          </p:cNvSpPr>
          <p:nvPr/>
        </p:nvSpPr>
        <p:spPr bwMode="gray">
          <a:xfrm>
            <a:off x="1161700" y="1129204"/>
            <a:ext cx="965008" cy="152349"/>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Virtual Machines</a:t>
            </a:r>
          </a:p>
        </p:txBody>
      </p:sp>
      <p:sp>
        <p:nvSpPr>
          <p:cNvPr id="208" name="AutoShape 91"/>
          <p:cNvSpPr>
            <a:spLocks noChangeArrowheads="1"/>
          </p:cNvSpPr>
          <p:nvPr/>
        </p:nvSpPr>
        <p:spPr bwMode="gray">
          <a:xfrm>
            <a:off x="936130" y="1409618"/>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384906" y="1409618"/>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0" name="AutoShape 93"/>
          <p:cNvSpPr>
            <a:spLocks noChangeArrowheads="1"/>
          </p:cNvSpPr>
          <p:nvPr/>
        </p:nvSpPr>
        <p:spPr bwMode="gray">
          <a:xfrm>
            <a:off x="1848337" y="1409618"/>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2" name="Line 58"/>
          <p:cNvSpPr>
            <a:spLocks noChangeShapeType="1"/>
          </p:cNvSpPr>
          <p:nvPr/>
        </p:nvSpPr>
        <p:spPr bwMode="gray">
          <a:xfrm>
            <a:off x="3229446" y="1708364"/>
            <a:ext cx="1921673" cy="54675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3" name="AutoShape 19"/>
          <p:cNvSpPr>
            <a:spLocks noChangeArrowheads="1"/>
          </p:cNvSpPr>
          <p:nvPr/>
        </p:nvSpPr>
        <p:spPr bwMode="gray">
          <a:xfrm>
            <a:off x="4105602" y="2073001"/>
            <a:ext cx="343506" cy="407028"/>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4" name="Text Box 20"/>
          <p:cNvSpPr txBox="1">
            <a:spLocks noChangeArrowheads="1"/>
          </p:cNvSpPr>
          <p:nvPr/>
        </p:nvSpPr>
        <p:spPr bwMode="gray">
          <a:xfrm flipH="1">
            <a:off x="4092330" y="2138535"/>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pic>
        <p:nvPicPr>
          <p:cNvPr id="215"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5269956" y="1945461"/>
            <a:ext cx="3511296" cy="630574"/>
          </a:xfrm>
          <a:prstGeom prst="rect">
            <a:avLst/>
          </a:prstGeom>
          <a:noFill/>
        </p:spPr>
      </p:pic>
      <p:sp>
        <p:nvSpPr>
          <p:cNvPr id="218" name="AutoShape 19"/>
          <p:cNvSpPr>
            <a:spLocks noChangeArrowheads="1"/>
          </p:cNvSpPr>
          <p:nvPr/>
        </p:nvSpPr>
        <p:spPr bwMode="gray">
          <a:xfrm>
            <a:off x="943896" y="3312735"/>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9" name="AutoShape 19"/>
          <p:cNvSpPr>
            <a:spLocks noChangeArrowheads="1"/>
          </p:cNvSpPr>
          <p:nvPr/>
        </p:nvSpPr>
        <p:spPr bwMode="gray">
          <a:xfrm>
            <a:off x="2366866" y="3340912"/>
            <a:ext cx="462700" cy="647700"/>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cxnSp>
        <p:nvCxnSpPr>
          <p:cNvPr id="220" name="Straight Connector 33"/>
          <p:cNvCxnSpPr>
            <a:cxnSpLocks noChangeShapeType="1"/>
            <a:stCxn id="219" idx="1"/>
            <a:endCxn id="217" idx="2"/>
          </p:cNvCxnSpPr>
          <p:nvPr/>
        </p:nvCxnSpPr>
        <p:spPr bwMode="gray">
          <a:xfrm flipV="1">
            <a:off x="2598216" y="1803426"/>
            <a:ext cx="243544" cy="1537486"/>
          </a:xfrm>
          <a:prstGeom prst="line">
            <a:avLst/>
          </a:prstGeom>
          <a:noFill/>
          <a:ln w="28575" algn="ctr">
            <a:solidFill>
              <a:srgbClr val="2C95DD">
                <a:lumMod val="75000"/>
              </a:srgbClr>
            </a:solidFill>
            <a:prstDash val="sysDot"/>
            <a:round/>
            <a:headEnd w="lg" len="lg"/>
            <a:tailEnd type="triangle"/>
          </a:ln>
        </p:spPr>
      </p:cxnSp>
      <p:sp>
        <p:nvSpPr>
          <p:cNvPr id="223" name="AutoShape 19"/>
          <p:cNvSpPr>
            <a:spLocks noChangeArrowheads="1"/>
          </p:cNvSpPr>
          <p:nvPr/>
        </p:nvSpPr>
        <p:spPr bwMode="gray">
          <a:xfrm>
            <a:off x="5490938" y="242136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4" name="Text Box 20"/>
          <p:cNvSpPr txBox="1">
            <a:spLocks noChangeArrowheads="1"/>
          </p:cNvSpPr>
          <p:nvPr/>
        </p:nvSpPr>
        <p:spPr bwMode="gray">
          <a:xfrm flipH="1">
            <a:off x="5363722" y="308826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5" name="Text Box 20"/>
          <p:cNvSpPr txBox="1">
            <a:spLocks noChangeArrowheads="1"/>
          </p:cNvSpPr>
          <p:nvPr/>
        </p:nvSpPr>
        <p:spPr bwMode="gray">
          <a:xfrm flipH="1">
            <a:off x="5371342" y="3408309"/>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6374858" y="241374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7" name="Text Box 20"/>
          <p:cNvSpPr txBox="1">
            <a:spLocks noChangeArrowheads="1"/>
          </p:cNvSpPr>
          <p:nvPr/>
        </p:nvSpPr>
        <p:spPr bwMode="gray">
          <a:xfrm flipH="1">
            <a:off x="6247642" y="308064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8" name="Text Box 20"/>
          <p:cNvSpPr txBox="1">
            <a:spLocks noChangeArrowheads="1"/>
          </p:cNvSpPr>
          <p:nvPr/>
        </p:nvSpPr>
        <p:spPr bwMode="gray">
          <a:xfrm flipH="1">
            <a:off x="6255262" y="3400689"/>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8173178" y="240612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0" name="Text Box 20"/>
          <p:cNvSpPr txBox="1">
            <a:spLocks noChangeArrowheads="1"/>
          </p:cNvSpPr>
          <p:nvPr/>
        </p:nvSpPr>
        <p:spPr bwMode="gray">
          <a:xfrm flipH="1">
            <a:off x="8045962" y="307302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31" name="Text Box 20"/>
          <p:cNvSpPr txBox="1">
            <a:spLocks noChangeArrowheads="1"/>
          </p:cNvSpPr>
          <p:nvPr/>
        </p:nvSpPr>
        <p:spPr bwMode="gray">
          <a:xfrm flipH="1">
            <a:off x="8053582" y="3393069"/>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7146802" y="264700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233" name="Text Box 60"/>
          <p:cNvSpPr txBox="1">
            <a:spLocks noChangeArrowheads="1"/>
          </p:cNvSpPr>
          <p:nvPr/>
        </p:nvSpPr>
        <p:spPr bwMode="gray">
          <a:xfrm>
            <a:off x="2608636" y="900470"/>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Source </a:t>
            </a:r>
            <a:b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b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de-duplication</a:t>
            </a:r>
          </a:p>
        </p:txBody>
      </p:sp>
      <p:sp>
        <p:nvSpPr>
          <p:cNvPr id="234" name="Text Box 60"/>
          <p:cNvSpPr txBox="1">
            <a:spLocks noChangeArrowheads="1"/>
          </p:cNvSpPr>
          <p:nvPr/>
        </p:nvSpPr>
        <p:spPr bwMode="gray">
          <a:xfrm>
            <a:off x="3842024" y="1453511"/>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data transferred</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235" name="Line 58"/>
          <p:cNvSpPr>
            <a:spLocks noChangeShapeType="1"/>
          </p:cNvSpPr>
          <p:nvPr/>
        </p:nvSpPr>
        <p:spPr bwMode="gray">
          <a:xfrm>
            <a:off x="1399983" y="3589889"/>
            <a:ext cx="966883" cy="0"/>
          </a:xfrm>
          <a:prstGeom prst="line">
            <a:avLst/>
          </a:prstGeom>
          <a:noFill/>
          <a:ln w="28575">
            <a:solidFill>
              <a:schemeClr val="bg1">
                <a:lumMod val="40000"/>
                <a:lumOff val="60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6" name="Rectangle 35"/>
          <p:cNvSpPr>
            <a:spLocks noChangeArrowheads="1"/>
          </p:cNvSpPr>
          <p:nvPr/>
        </p:nvSpPr>
        <p:spPr bwMode="gray">
          <a:xfrm>
            <a:off x="1399756" y="3632809"/>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a:solidFill>
                  <a:schemeClr val="bg1">
                    <a:lumMod val="40000"/>
                    <a:lumOff val="60000"/>
                  </a:schemeClr>
                </a:solidFill>
                <a:latin typeface="Calibri" pitchFamily="34" charset="0"/>
                <a:cs typeface="Calibri" pitchFamily="34" charset="0"/>
              </a:rPr>
              <a:t>Snapshot</a:t>
            </a:r>
            <a:endParaRPr kumimoji="0" lang="en-US" sz="1600" b="0" i="0" u="none" strike="noStrike" kern="0" cap="none" spc="0" normalizeH="0" baseline="0" noProof="0" dirty="0">
              <a:ln>
                <a:noFill/>
              </a:ln>
              <a:solidFill>
                <a:schemeClr val="bg1">
                  <a:lumMod val="40000"/>
                  <a:lumOff val="60000"/>
                </a:schemeClr>
              </a:solidFill>
              <a:effectLst/>
              <a:uLnTx/>
              <a:uFillTx/>
              <a:latin typeface="Calibri" pitchFamily="34" charset="0"/>
              <a:cs typeface="Calibri" pitchFamily="34" charset="0"/>
            </a:endParaRPr>
          </a:p>
        </p:txBody>
      </p:sp>
      <p:sp>
        <p:nvSpPr>
          <p:cNvPr id="237" name="Text Box 60"/>
          <p:cNvSpPr txBox="1">
            <a:spLocks noChangeArrowheads="1"/>
          </p:cNvSpPr>
          <p:nvPr/>
        </p:nvSpPr>
        <p:spPr bwMode="gray">
          <a:xfrm>
            <a:off x="2839499" y="2006639"/>
            <a:ext cx="923163" cy="1077218"/>
          </a:xfrm>
          <a:prstGeom prst="rect">
            <a:avLst/>
          </a:prstGeom>
          <a:noFill/>
          <a:ln w="12700"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CBT</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Reading only new changed blocks</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42" name="Rectangle 41"/>
          <p:cNvSpPr/>
          <p:nvPr/>
        </p:nvSpPr>
        <p:spPr>
          <a:xfrm>
            <a:off x="2636723" y="778697"/>
            <a:ext cx="2506825" cy="1130978"/>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43" name="Rounded Rectangle 42"/>
          <p:cNvSpPr/>
          <p:nvPr/>
        </p:nvSpPr>
        <p:spPr>
          <a:xfrm>
            <a:off x="43297" y="2081745"/>
            <a:ext cx="4998529" cy="302488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Source de-duplication</a:t>
            </a:r>
            <a:endParaRPr lang="en-US" sz="2800" dirty="0">
              <a:solidFill>
                <a:srgbClr val="FFFF00"/>
              </a:solidFill>
            </a:endParaRPr>
          </a:p>
          <a:p>
            <a:pPr marL="457200" indent="-457200">
              <a:spcBef>
                <a:spcPts val="1200"/>
              </a:spcBef>
              <a:spcAft>
                <a:spcPts val="0"/>
              </a:spcAft>
              <a:buFont typeface="Arial" panose="020B0604020202020204" pitchFamily="34" charset="0"/>
              <a:buChar char="•"/>
            </a:pPr>
            <a:r>
              <a:rPr lang="en-US" sz="2800" dirty="0">
                <a:solidFill>
                  <a:srgbClr val="FFFF00"/>
                </a:solidFill>
              </a:rPr>
              <a:t>The smallest variable block (4K – 12K)</a:t>
            </a:r>
          </a:p>
          <a:p>
            <a:pPr marL="457200" indent="-457200">
              <a:spcBef>
                <a:spcPts val="1200"/>
              </a:spcBef>
              <a:spcAft>
                <a:spcPts val="0"/>
              </a:spcAft>
              <a:buFont typeface="Arial" panose="020B0604020202020204" pitchFamily="34" charset="0"/>
              <a:buChar char="•"/>
            </a:pPr>
            <a:r>
              <a:rPr lang="en-US" sz="2800" dirty="0">
                <a:solidFill>
                  <a:srgbClr val="FFFF00"/>
                </a:solidFill>
              </a:rPr>
              <a:t>Minimal data transfer over the network</a:t>
            </a:r>
          </a:p>
        </p:txBody>
      </p:sp>
      <p:sp>
        <p:nvSpPr>
          <p:cNvPr id="46"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Source de-duplication </a:t>
            </a:r>
            <a:r>
              <a:rPr lang="pl-PL" b="1">
                <a:solidFill>
                  <a:srgbClr val="0070C0"/>
                </a:solidFill>
              </a:rPr>
              <a:t>- </a:t>
            </a:r>
            <a:r>
              <a:rPr lang="en-US" b="1">
                <a:solidFill>
                  <a:srgbClr val="0070C0"/>
                </a:solidFill>
              </a:rPr>
              <a:t>the </a:t>
            </a:r>
            <a:r>
              <a:rPr lang="en-US" b="1" dirty="0">
                <a:solidFill>
                  <a:srgbClr val="0070C0"/>
                </a:solidFill>
              </a:rPr>
              <a:t>smallest block</a:t>
            </a:r>
            <a:endParaRPr lang="en-US" sz="2200" b="1" dirty="0">
              <a:solidFill>
                <a:srgbClr val="0070C0"/>
              </a:solidFill>
            </a:endParaRPr>
          </a:p>
        </p:txBody>
      </p:sp>
    </p:spTree>
    <p:extLst>
      <p:ext uri="{BB962C8B-B14F-4D97-AF65-F5344CB8AC3E}">
        <p14:creationId xmlns:p14="http://schemas.microsoft.com/office/powerpoint/2010/main" val="1679186267"/>
      </p:ext>
    </p:extLst>
  </p:cSld>
  <p:clrMapOvr>
    <a:masterClrMapping/>
  </p:clrMapOvr>
  <p:transition spd="med">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1412075"/>
            <a:ext cx="6850901" cy="2715977"/>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en-US" sz="4800" kern="0" dirty="0">
                <a:solidFill>
                  <a:srgbClr val="3DC6EF"/>
                </a:solidFill>
              </a:rPr>
              <a:t>Dell EMC</a:t>
            </a:r>
          </a:p>
          <a:p>
            <a:pPr algn="ctr"/>
            <a:br>
              <a:rPr lang="en-US" sz="4800" kern="0" dirty="0">
                <a:solidFill>
                  <a:srgbClr val="FFFF00"/>
                </a:solidFill>
              </a:rPr>
            </a:br>
            <a:r>
              <a:rPr lang="en-US" sz="4800" kern="0" dirty="0">
                <a:solidFill>
                  <a:srgbClr val="B5E9F9"/>
                </a:solidFill>
              </a:rPr>
              <a:t>Internal resources</a:t>
            </a:r>
          </a:p>
        </p:txBody>
      </p:sp>
    </p:spTree>
    <p:extLst>
      <p:ext uri="{BB962C8B-B14F-4D97-AF65-F5344CB8AC3E}">
        <p14:creationId xmlns:p14="http://schemas.microsoft.com/office/powerpoint/2010/main" val="3357289733"/>
      </p:ext>
    </p:extLst>
  </p:cSld>
  <p:clrMapOvr>
    <a:masterClrMapping/>
  </p:clrMapOvr>
  <p:transition spd="med">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Additional Materials</a:t>
            </a:r>
            <a:br>
              <a:rPr lang="en-US" dirty="0">
                <a:solidFill>
                  <a:srgbClr val="0070C0"/>
                </a:solidFill>
              </a:rPr>
            </a:br>
            <a:endParaRPr lang="en-US" sz="20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en-US" sz="2400" dirty="0" err="1"/>
              <a:t>NetWorker</a:t>
            </a:r>
            <a:r>
              <a:rPr lang="en-US" sz="2400" dirty="0"/>
              <a:t> Proof of Concept package</a:t>
            </a:r>
          </a:p>
          <a:p>
            <a:pPr lvl="1">
              <a:spcBef>
                <a:spcPts val="600"/>
              </a:spcBef>
            </a:pPr>
            <a:r>
              <a:rPr lang="en-US" sz="2200" dirty="0">
                <a:hlinkClick r:id="rId2"/>
              </a:rPr>
              <a:t>https://inside.dell.com/docs/DOC-236188</a:t>
            </a:r>
            <a:endParaRPr lang="en-US" sz="2200" dirty="0"/>
          </a:p>
          <a:p>
            <a:pPr marL="341312" lvl="1" indent="0">
              <a:spcBef>
                <a:spcPts val="600"/>
              </a:spcBef>
              <a:buNone/>
            </a:pPr>
            <a:endParaRPr lang="en-US" sz="2200" dirty="0"/>
          </a:p>
          <a:p>
            <a:pPr>
              <a:spcBef>
                <a:spcPts val="600"/>
              </a:spcBef>
            </a:pPr>
            <a:r>
              <a:rPr lang="en-US" sz="2400" dirty="0"/>
              <a:t>Shows </a:t>
            </a:r>
            <a:r>
              <a:rPr lang="en-US" sz="2400" dirty="0" err="1"/>
              <a:t>NetWorker</a:t>
            </a:r>
            <a:r>
              <a:rPr lang="en-US" sz="2400" dirty="0"/>
              <a:t> features and configuration screen by screen</a:t>
            </a:r>
          </a:p>
          <a:p>
            <a:pPr>
              <a:spcBef>
                <a:spcPts val="600"/>
              </a:spcBef>
            </a:pPr>
            <a:r>
              <a:rPr lang="en-US" sz="2400" dirty="0"/>
              <a:t>This </a:t>
            </a:r>
            <a:r>
              <a:rPr lang="en-US" sz="2400" dirty="0" err="1"/>
              <a:t>ppt</a:t>
            </a:r>
            <a:r>
              <a:rPr lang="en-US" sz="2400" dirty="0"/>
              <a:t> is included</a:t>
            </a:r>
          </a:p>
          <a:p>
            <a:pPr lvl="1">
              <a:spcBef>
                <a:spcPts val="600"/>
              </a:spcBef>
            </a:pPr>
            <a:endParaRPr lang="en-US" sz="2200" dirty="0"/>
          </a:p>
        </p:txBody>
      </p:sp>
    </p:spTree>
    <p:extLst>
      <p:ext uri="{BB962C8B-B14F-4D97-AF65-F5344CB8AC3E}">
        <p14:creationId xmlns:p14="http://schemas.microsoft.com/office/powerpoint/2010/main" val="408477292"/>
      </p:ext>
    </p:extLst>
  </p:cSld>
  <p:clrMapOvr>
    <a:masterClrMapping/>
  </p:clrMapOvr>
  <p:transition spd="med">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Backup &amp; recovery resources CEE</a:t>
            </a:r>
            <a:br>
              <a:rPr lang="en-US" dirty="0">
                <a:solidFill>
                  <a:srgbClr val="0070C0"/>
                </a:solidFill>
              </a:rPr>
            </a:br>
            <a:endParaRPr lang="en-US" sz="2000" dirty="0">
              <a:solidFill>
                <a:srgbClr val="0070C0"/>
              </a:solidFill>
            </a:endParaRPr>
          </a:p>
        </p:txBody>
      </p:sp>
      <p:sp>
        <p:nvSpPr>
          <p:cNvPr id="10" name="Content Placeholder 5"/>
          <p:cNvSpPr>
            <a:spLocks noGrp="1"/>
          </p:cNvSpPr>
          <p:nvPr>
            <p:ph sz="quarter" idx="10"/>
          </p:nvPr>
        </p:nvSpPr>
        <p:spPr>
          <a:xfrm>
            <a:off x="271463" y="1216305"/>
            <a:ext cx="8351244" cy="3192461"/>
          </a:xfrm>
        </p:spPr>
        <p:txBody>
          <a:bodyPr/>
          <a:lstStyle/>
          <a:p>
            <a:pPr>
              <a:spcBef>
                <a:spcPts val="600"/>
              </a:spcBef>
            </a:pPr>
            <a:r>
              <a:rPr lang="en-US" sz="2400" dirty="0"/>
              <a:t>All backup &amp; recovery materials for CEE:</a:t>
            </a:r>
          </a:p>
          <a:p>
            <a:pPr lvl="1">
              <a:spcBef>
                <a:spcPts val="600"/>
              </a:spcBef>
            </a:pPr>
            <a:r>
              <a:rPr lang="en-US" sz="2200" dirty="0">
                <a:hlinkClick r:id="rId2"/>
              </a:rPr>
              <a:t>https://inside.dell.com/people/olkowd/blog/2017/05/24/backup-recovery-archive-materials</a:t>
            </a:r>
            <a:endParaRPr lang="en-US" sz="2200" dirty="0"/>
          </a:p>
          <a:p>
            <a:pPr lvl="1">
              <a:spcBef>
                <a:spcPts val="600"/>
              </a:spcBef>
            </a:pPr>
            <a:endParaRPr lang="pl-PL" sz="2200" dirty="0"/>
          </a:p>
          <a:p>
            <a:pPr lvl="1">
              <a:spcBef>
                <a:spcPts val="600"/>
              </a:spcBef>
            </a:pPr>
            <a:endParaRPr lang="en-US" sz="2200" dirty="0"/>
          </a:p>
          <a:p>
            <a:pPr lvl="1">
              <a:spcBef>
                <a:spcPts val="600"/>
              </a:spcBef>
            </a:pPr>
            <a:endParaRPr lang="en-US" sz="2200" dirty="0"/>
          </a:p>
        </p:txBody>
      </p:sp>
    </p:spTree>
    <p:extLst>
      <p:ext uri="{BB962C8B-B14F-4D97-AF65-F5344CB8AC3E}">
        <p14:creationId xmlns:p14="http://schemas.microsoft.com/office/powerpoint/2010/main" val="3530563175"/>
      </p:ext>
    </p:extLst>
  </p:cSld>
  <p:clrMapOvr>
    <a:masterClrMapping/>
  </p:clrMapOvr>
  <p:transition spd="med">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18" y="203200"/>
            <a:ext cx="3432350" cy="800219"/>
          </a:xfrm>
          <a:prstGeom prst="rect">
            <a:avLst/>
          </a:prstGeom>
          <a:noFill/>
        </p:spPr>
        <p:txBody>
          <a:bodyPr wrap="none" rtlCol="0">
            <a:spAutoFit/>
          </a:bodyPr>
          <a:lstStyle/>
          <a:p>
            <a:pPr>
              <a:spcBef>
                <a:spcPts val="0"/>
              </a:spcBef>
              <a:spcAft>
                <a:spcPts val="0"/>
              </a:spcAft>
              <a:buClr>
                <a:srgbClr val="007DB8"/>
              </a:buClr>
            </a:pPr>
            <a:r>
              <a:rPr lang="en-US" sz="4600">
                <a:solidFill>
                  <a:srgbClr val="FFFFFF"/>
                </a:solidFill>
                <a:latin typeface="Arial"/>
              </a:rPr>
              <a:t>Questions…</a:t>
            </a:r>
          </a:p>
        </p:txBody>
      </p:sp>
      <p:sp>
        <p:nvSpPr>
          <p:cNvPr id="12" name="TextBox 11"/>
          <p:cNvSpPr txBox="1"/>
          <p:nvPr/>
        </p:nvSpPr>
        <p:spPr>
          <a:xfrm>
            <a:off x="6833752" y="4835723"/>
            <a:ext cx="2310248" cy="307777"/>
          </a:xfrm>
          <a:prstGeom prst="rect">
            <a:avLst/>
          </a:prstGeom>
          <a:noFill/>
        </p:spPr>
        <p:txBody>
          <a:bodyPr wrap="none" rtlCol="0">
            <a:spAutoFit/>
          </a:bodyPr>
          <a:lstStyle/>
          <a:p>
            <a:pPr>
              <a:spcBef>
                <a:spcPts val="0"/>
              </a:spcBef>
              <a:spcAft>
                <a:spcPts val="0"/>
              </a:spcAft>
              <a:buClr>
                <a:srgbClr val="007DB8"/>
              </a:buClr>
            </a:pPr>
            <a:r>
              <a:rPr lang="en-US" sz="1400" i="1">
                <a:solidFill>
                  <a:srgbClr val="FFFFFF"/>
                </a:solidFill>
                <a:latin typeface="Arial"/>
              </a:rPr>
              <a:t>Daniel.Olkowski@dell.com</a:t>
            </a:r>
          </a:p>
        </p:txBody>
      </p:sp>
      <p:pic>
        <p:nvPicPr>
          <p:cNvPr id="6" name="Picture 5"/>
          <p:cNvPicPr>
            <a:picLocks noChangeAspect="1"/>
          </p:cNvPicPr>
          <p:nvPr/>
        </p:nvPicPr>
        <p:blipFill>
          <a:blip r:embed="rId2"/>
          <a:stretch>
            <a:fillRect/>
          </a:stretch>
        </p:blipFill>
        <p:spPr>
          <a:xfrm>
            <a:off x="1838327" y="2427239"/>
            <a:ext cx="5467350" cy="2228850"/>
          </a:xfrm>
          <a:prstGeom prst="rect">
            <a:avLst/>
          </a:prstGeom>
        </p:spPr>
      </p:pic>
      <p:cxnSp>
        <p:nvCxnSpPr>
          <p:cNvPr id="7" name="Straight Arrow Connector 6"/>
          <p:cNvCxnSpPr/>
          <p:nvPr/>
        </p:nvCxnSpPr>
        <p:spPr>
          <a:xfrm>
            <a:off x="6272712" y="2484999"/>
            <a:ext cx="499149" cy="1326819"/>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579703" y="3882890"/>
            <a:ext cx="595387" cy="32190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a:solidFill>
                <a:srgbClr val="FFFFFF"/>
              </a:solidFill>
              <a:latin typeface="Arial"/>
            </a:endParaRPr>
          </a:p>
        </p:txBody>
      </p:sp>
      <p:sp>
        <p:nvSpPr>
          <p:cNvPr id="9" name="Rounded Rectangle 8"/>
          <p:cNvSpPr/>
          <p:nvPr/>
        </p:nvSpPr>
        <p:spPr>
          <a:xfrm>
            <a:off x="372202" y="1277538"/>
            <a:ext cx="8399600" cy="1181532"/>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800" b="1" dirty="0" err="1">
                <a:solidFill>
                  <a:srgbClr val="FFFF00"/>
                </a:solidFill>
              </a:rPr>
              <a:t>NetWorker</a:t>
            </a:r>
            <a:endParaRPr lang="en-US" sz="2800" b="1" dirty="0">
              <a:solidFill>
                <a:srgbClr val="FFFF00"/>
              </a:solidFill>
            </a:endParaRPr>
          </a:p>
          <a:p>
            <a:pPr algn="ctr">
              <a:spcBef>
                <a:spcPts val="0"/>
              </a:spcBef>
              <a:spcAft>
                <a:spcPts val="300"/>
              </a:spcAft>
            </a:pPr>
            <a:r>
              <a:rPr lang="en-US" sz="2800" dirty="0">
                <a:solidFill>
                  <a:srgbClr val="FFFFCC"/>
                </a:solidFill>
              </a:rPr>
              <a:t>Full backup in less than 1 minute!!!</a:t>
            </a:r>
          </a:p>
        </p:txBody>
      </p:sp>
    </p:spTree>
    <p:extLst>
      <p:ext uri="{BB962C8B-B14F-4D97-AF65-F5344CB8AC3E}">
        <p14:creationId xmlns:p14="http://schemas.microsoft.com/office/powerpoint/2010/main" val="1233744508"/>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AutoShape 17"/>
          <p:cNvSpPr>
            <a:spLocks noChangeArrowheads="1"/>
          </p:cNvSpPr>
          <p:nvPr/>
        </p:nvSpPr>
        <p:spPr bwMode="gray">
          <a:xfrm>
            <a:off x="854460" y="1331033"/>
            <a:ext cx="2565946" cy="620180"/>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17" name="Rounded Rectangle 216"/>
          <p:cNvSpPr/>
          <p:nvPr/>
        </p:nvSpPr>
        <p:spPr>
          <a:xfrm>
            <a:off x="2454073" y="1472770"/>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Source de-duplication </a:t>
            </a:r>
            <a:r>
              <a:rPr lang="pl-PL" b="1">
                <a:solidFill>
                  <a:srgbClr val="0070C0"/>
                </a:solidFill>
              </a:rPr>
              <a:t>- </a:t>
            </a:r>
            <a:r>
              <a:rPr lang="en-US" b="1">
                <a:solidFill>
                  <a:srgbClr val="0070C0"/>
                </a:solidFill>
              </a:rPr>
              <a:t>the </a:t>
            </a:r>
            <a:r>
              <a:rPr lang="en-US" b="1" dirty="0">
                <a:solidFill>
                  <a:srgbClr val="0070C0"/>
                </a:solidFill>
              </a:rPr>
              <a:t>smallest block</a:t>
            </a:r>
            <a:endParaRPr lang="en-US" sz="2200" b="1" dirty="0">
              <a:solidFill>
                <a:srgbClr val="0070C0"/>
              </a:solidFill>
            </a:endParaRPr>
          </a:p>
        </p:txBody>
      </p:sp>
      <p:sp>
        <p:nvSpPr>
          <p:cNvPr id="193" name="AutoShape 19"/>
          <p:cNvSpPr>
            <a:spLocks noChangeArrowheads="1"/>
          </p:cNvSpPr>
          <p:nvPr/>
        </p:nvSpPr>
        <p:spPr bwMode="gray">
          <a:xfrm>
            <a:off x="684114" y="3427925"/>
            <a:ext cx="2454968" cy="136045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94" name="Text Box 20"/>
          <p:cNvSpPr txBox="1">
            <a:spLocks noChangeArrowheads="1"/>
          </p:cNvSpPr>
          <p:nvPr/>
        </p:nvSpPr>
        <p:spPr bwMode="gray">
          <a:xfrm flipH="1">
            <a:off x="404997" y="437300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197" name="Rectangle 35"/>
          <p:cNvSpPr>
            <a:spLocks noChangeArrowheads="1"/>
          </p:cNvSpPr>
          <p:nvPr/>
        </p:nvSpPr>
        <p:spPr bwMode="gray">
          <a:xfrm>
            <a:off x="1409930" y="4816576"/>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err="1">
                <a:solidFill>
                  <a:sysClr val="windowText" lastClr="000000"/>
                </a:solidFill>
                <a:latin typeface="Calibri" pitchFamily="34" charset="0"/>
                <a:cs typeface="Calibri" pitchFamily="34" charset="0"/>
              </a:rPr>
              <a:t>DataS</a:t>
            </a:r>
            <a:r>
              <a:rPr kumimoji="0" lang="en-US"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rPr>
              <a:t>tore</a:t>
            </a:r>
            <a:endParaRPr kumimoji="0" lang="en-US"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98" name="Straight Connector 31"/>
          <p:cNvCxnSpPr>
            <a:cxnSpLocks noChangeShapeType="1"/>
            <a:stCxn id="208" idx="2"/>
          </p:cNvCxnSpPr>
          <p:nvPr/>
        </p:nvCxnSpPr>
        <p:spPr bwMode="gray">
          <a:xfrm>
            <a:off x="1139453" y="1818097"/>
            <a:ext cx="520606" cy="1429868"/>
          </a:xfrm>
          <a:prstGeom prst="line">
            <a:avLst/>
          </a:prstGeom>
          <a:noFill/>
          <a:ln w="28575" algn="ctr">
            <a:solidFill>
              <a:srgbClr val="E36F1E"/>
            </a:solidFill>
            <a:prstDash val="sysDot"/>
            <a:round/>
            <a:headEnd/>
            <a:tailEnd/>
          </a:ln>
        </p:spPr>
      </p:cxnSp>
      <p:sp>
        <p:nvSpPr>
          <p:cNvPr id="202" name="Text Box 60"/>
          <p:cNvSpPr txBox="1">
            <a:spLocks noChangeArrowheads="1"/>
          </p:cNvSpPr>
          <p:nvPr/>
        </p:nvSpPr>
        <p:spPr bwMode="gray">
          <a:xfrm>
            <a:off x="1875371" y="2328221"/>
            <a:ext cx="539966" cy="215444"/>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Mount</a:t>
            </a:r>
          </a:p>
        </p:txBody>
      </p:sp>
      <p:pic>
        <p:nvPicPr>
          <p:cNvPr id="204" name="Picture 23" descr="VM non-detailed"/>
          <p:cNvPicPr>
            <a:picLocks noChangeAspect="1" noChangeArrowheads="1"/>
          </p:cNvPicPr>
          <p:nvPr/>
        </p:nvPicPr>
        <p:blipFill>
          <a:blip r:embed="rId2" cstate="screen"/>
          <a:srcRect/>
          <a:stretch>
            <a:fillRect/>
          </a:stretch>
        </p:blipFill>
        <p:spPr bwMode="gray">
          <a:xfrm>
            <a:off x="1857707" y="1411972"/>
            <a:ext cx="391331" cy="402462"/>
          </a:xfrm>
          <a:prstGeom prst="rect">
            <a:avLst/>
          </a:prstGeom>
          <a:noFill/>
          <a:ln w="9525">
            <a:noFill/>
            <a:miter lim="800000"/>
            <a:headEnd/>
            <a:tailEnd/>
          </a:ln>
        </p:spPr>
      </p:pic>
      <p:pic>
        <p:nvPicPr>
          <p:cNvPr id="205" name="Picture 24" descr="VM non-detailed"/>
          <p:cNvPicPr>
            <a:picLocks noChangeAspect="1" noChangeArrowheads="1"/>
          </p:cNvPicPr>
          <p:nvPr/>
        </p:nvPicPr>
        <p:blipFill>
          <a:blip r:embed="rId2" cstate="screen"/>
          <a:srcRect/>
          <a:stretch>
            <a:fillRect/>
          </a:stretch>
        </p:blipFill>
        <p:spPr bwMode="gray">
          <a:xfrm>
            <a:off x="1385915" y="1411972"/>
            <a:ext cx="391331" cy="402462"/>
          </a:xfrm>
          <a:prstGeom prst="rect">
            <a:avLst/>
          </a:prstGeom>
          <a:noFill/>
          <a:ln w="9525">
            <a:noFill/>
            <a:miter lim="800000"/>
            <a:headEnd/>
            <a:tailEnd/>
          </a:ln>
        </p:spPr>
      </p:pic>
      <p:pic>
        <p:nvPicPr>
          <p:cNvPr id="206" name="Picture 25" descr="VM non-detailed"/>
          <p:cNvPicPr>
            <a:picLocks noChangeAspect="1" noChangeArrowheads="1"/>
          </p:cNvPicPr>
          <p:nvPr/>
        </p:nvPicPr>
        <p:blipFill>
          <a:blip r:embed="rId2" cstate="screen"/>
          <a:srcRect/>
          <a:stretch>
            <a:fillRect/>
          </a:stretch>
        </p:blipFill>
        <p:spPr bwMode="gray">
          <a:xfrm>
            <a:off x="943457" y="1411972"/>
            <a:ext cx="391331" cy="402462"/>
          </a:xfrm>
          <a:prstGeom prst="rect">
            <a:avLst/>
          </a:prstGeom>
          <a:noFill/>
          <a:ln w="9525">
            <a:noFill/>
            <a:miter lim="800000"/>
            <a:headEnd/>
            <a:tailEnd/>
          </a:ln>
        </p:spPr>
      </p:pic>
      <p:sp>
        <p:nvSpPr>
          <p:cNvPr id="207" name="Rectangle 34"/>
          <p:cNvSpPr>
            <a:spLocks noChangeArrowheads="1"/>
          </p:cNvSpPr>
          <p:nvPr/>
        </p:nvSpPr>
        <p:spPr bwMode="gray">
          <a:xfrm>
            <a:off x="1161700" y="1129204"/>
            <a:ext cx="965008" cy="152349"/>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Virtual Machines</a:t>
            </a:r>
          </a:p>
        </p:txBody>
      </p:sp>
      <p:sp>
        <p:nvSpPr>
          <p:cNvPr id="208" name="AutoShape 91"/>
          <p:cNvSpPr>
            <a:spLocks noChangeArrowheads="1"/>
          </p:cNvSpPr>
          <p:nvPr/>
        </p:nvSpPr>
        <p:spPr bwMode="gray">
          <a:xfrm>
            <a:off x="936130" y="1409618"/>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384906" y="1409618"/>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0" name="AutoShape 93"/>
          <p:cNvSpPr>
            <a:spLocks noChangeArrowheads="1"/>
          </p:cNvSpPr>
          <p:nvPr/>
        </p:nvSpPr>
        <p:spPr bwMode="gray">
          <a:xfrm>
            <a:off x="1848337" y="1409618"/>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2" name="Line 58"/>
          <p:cNvSpPr>
            <a:spLocks noChangeShapeType="1"/>
          </p:cNvSpPr>
          <p:nvPr/>
        </p:nvSpPr>
        <p:spPr bwMode="gray">
          <a:xfrm>
            <a:off x="3229446" y="1708364"/>
            <a:ext cx="1921673" cy="54675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3" name="AutoShape 19"/>
          <p:cNvSpPr>
            <a:spLocks noChangeArrowheads="1"/>
          </p:cNvSpPr>
          <p:nvPr/>
        </p:nvSpPr>
        <p:spPr bwMode="gray">
          <a:xfrm>
            <a:off x="4105602" y="2073001"/>
            <a:ext cx="343506" cy="407028"/>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4" name="Text Box 20"/>
          <p:cNvSpPr txBox="1">
            <a:spLocks noChangeArrowheads="1"/>
          </p:cNvSpPr>
          <p:nvPr/>
        </p:nvSpPr>
        <p:spPr bwMode="gray">
          <a:xfrm flipH="1">
            <a:off x="4092330" y="2138535"/>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pic>
        <p:nvPicPr>
          <p:cNvPr id="215"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5269956" y="1945461"/>
            <a:ext cx="3511296" cy="630574"/>
          </a:xfrm>
          <a:prstGeom prst="rect">
            <a:avLst/>
          </a:prstGeom>
          <a:noFill/>
        </p:spPr>
      </p:pic>
      <p:sp>
        <p:nvSpPr>
          <p:cNvPr id="218" name="AutoShape 19"/>
          <p:cNvSpPr>
            <a:spLocks noChangeArrowheads="1"/>
          </p:cNvSpPr>
          <p:nvPr/>
        </p:nvSpPr>
        <p:spPr bwMode="gray">
          <a:xfrm>
            <a:off x="943896" y="3312735"/>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9" name="AutoShape 19"/>
          <p:cNvSpPr>
            <a:spLocks noChangeArrowheads="1"/>
          </p:cNvSpPr>
          <p:nvPr/>
        </p:nvSpPr>
        <p:spPr bwMode="gray">
          <a:xfrm>
            <a:off x="2366866" y="3340912"/>
            <a:ext cx="462700" cy="647700"/>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cxnSp>
        <p:nvCxnSpPr>
          <p:cNvPr id="220" name="Straight Connector 33"/>
          <p:cNvCxnSpPr>
            <a:cxnSpLocks noChangeShapeType="1"/>
            <a:stCxn id="219" idx="1"/>
            <a:endCxn id="217" idx="2"/>
          </p:cNvCxnSpPr>
          <p:nvPr/>
        </p:nvCxnSpPr>
        <p:spPr bwMode="gray">
          <a:xfrm flipV="1">
            <a:off x="2598216" y="1803426"/>
            <a:ext cx="243544" cy="1537486"/>
          </a:xfrm>
          <a:prstGeom prst="line">
            <a:avLst/>
          </a:prstGeom>
          <a:noFill/>
          <a:ln w="28575" algn="ctr">
            <a:solidFill>
              <a:srgbClr val="2C95DD">
                <a:lumMod val="75000"/>
              </a:srgbClr>
            </a:solidFill>
            <a:prstDash val="sysDot"/>
            <a:round/>
            <a:headEnd w="lg" len="lg"/>
            <a:tailEnd type="triangle"/>
          </a:ln>
        </p:spPr>
      </p:cxnSp>
      <p:sp>
        <p:nvSpPr>
          <p:cNvPr id="223" name="AutoShape 19"/>
          <p:cNvSpPr>
            <a:spLocks noChangeArrowheads="1"/>
          </p:cNvSpPr>
          <p:nvPr/>
        </p:nvSpPr>
        <p:spPr bwMode="gray">
          <a:xfrm>
            <a:off x="5490938" y="242136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4" name="Text Box 20"/>
          <p:cNvSpPr txBox="1">
            <a:spLocks noChangeArrowheads="1"/>
          </p:cNvSpPr>
          <p:nvPr/>
        </p:nvSpPr>
        <p:spPr bwMode="gray">
          <a:xfrm flipH="1">
            <a:off x="5363722" y="308826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5" name="Text Box 20"/>
          <p:cNvSpPr txBox="1">
            <a:spLocks noChangeArrowheads="1"/>
          </p:cNvSpPr>
          <p:nvPr/>
        </p:nvSpPr>
        <p:spPr bwMode="gray">
          <a:xfrm flipH="1">
            <a:off x="5371342" y="3408309"/>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6374858" y="241374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7" name="Text Box 20"/>
          <p:cNvSpPr txBox="1">
            <a:spLocks noChangeArrowheads="1"/>
          </p:cNvSpPr>
          <p:nvPr/>
        </p:nvSpPr>
        <p:spPr bwMode="gray">
          <a:xfrm flipH="1">
            <a:off x="6247642" y="308064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8" name="Text Box 20"/>
          <p:cNvSpPr txBox="1">
            <a:spLocks noChangeArrowheads="1"/>
          </p:cNvSpPr>
          <p:nvPr/>
        </p:nvSpPr>
        <p:spPr bwMode="gray">
          <a:xfrm flipH="1">
            <a:off x="6255262" y="3400689"/>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8173178" y="240612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0" name="Text Box 20"/>
          <p:cNvSpPr txBox="1">
            <a:spLocks noChangeArrowheads="1"/>
          </p:cNvSpPr>
          <p:nvPr/>
        </p:nvSpPr>
        <p:spPr bwMode="gray">
          <a:xfrm flipH="1">
            <a:off x="8045962" y="307302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31" name="Text Box 20"/>
          <p:cNvSpPr txBox="1">
            <a:spLocks noChangeArrowheads="1"/>
          </p:cNvSpPr>
          <p:nvPr/>
        </p:nvSpPr>
        <p:spPr bwMode="gray">
          <a:xfrm flipH="1">
            <a:off x="8053582" y="3393069"/>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7146802" y="264700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233" name="Text Box 60"/>
          <p:cNvSpPr txBox="1">
            <a:spLocks noChangeArrowheads="1"/>
          </p:cNvSpPr>
          <p:nvPr/>
        </p:nvSpPr>
        <p:spPr bwMode="gray">
          <a:xfrm>
            <a:off x="2608636" y="900470"/>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Source </a:t>
            </a:r>
            <a:b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b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de-duplication</a:t>
            </a:r>
          </a:p>
        </p:txBody>
      </p:sp>
      <p:sp>
        <p:nvSpPr>
          <p:cNvPr id="234" name="Text Box 60"/>
          <p:cNvSpPr txBox="1">
            <a:spLocks noChangeArrowheads="1"/>
          </p:cNvSpPr>
          <p:nvPr/>
        </p:nvSpPr>
        <p:spPr bwMode="gray">
          <a:xfrm>
            <a:off x="3842024" y="1453511"/>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data transferred</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235" name="Line 58"/>
          <p:cNvSpPr>
            <a:spLocks noChangeShapeType="1"/>
          </p:cNvSpPr>
          <p:nvPr/>
        </p:nvSpPr>
        <p:spPr bwMode="gray">
          <a:xfrm>
            <a:off x="1399983" y="3589889"/>
            <a:ext cx="966883" cy="0"/>
          </a:xfrm>
          <a:prstGeom prst="line">
            <a:avLst/>
          </a:prstGeom>
          <a:noFill/>
          <a:ln w="28575">
            <a:solidFill>
              <a:schemeClr val="bg1">
                <a:lumMod val="40000"/>
                <a:lumOff val="60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6" name="Rectangle 35"/>
          <p:cNvSpPr>
            <a:spLocks noChangeArrowheads="1"/>
          </p:cNvSpPr>
          <p:nvPr/>
        </p:nvSpPr>
        <p:spPr bwMode="gray">
          <a:xfrm>
            <a:off x="1399756" y="3632809"/>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a:solidFill>
                  <a:schemeClr val="bg1">
                    <a:lumMod val="40000"/>
                    <a:lumOff val="60000"/>
                  </a:schemeClr>
                </a:solidFill>
                <a:latin typeface="Calibri" pitchFamily="34" charset="0"/>
                <a:cs typeface="Calibri" pitchFamily="34" charset="0"/>
              </a:rPr>
              <a:t>Snapshot</a:t>
            </a:r>
            <a:endParaRPr kumimoji="0" lang="en-US" sz="1600" b="0" i="0" u="none" strike="noStrike" kern="0" cap="none" spc="0" normalizeH="0" baseline="0" noProof="0" dirty="0">
              <a:ln>
                <a:noFill/>
              </a:ln>
              <a:solidFill>
                <a:schemeClr val="bg1">
                  <a:lumMod val="40000"/>
                  <a:lumOff val="60000"/>
                </a:schemeClr>
              </a:solidFill>
              <a:effectLst/>
              <a:uLnTx/>
              <a:uFillTx/>
              <a:latin typeface="Calibri" pitchFamily="34" charset="0"/>
              <a:cs typeface="Calibri" pitchFamily="34" charset="0"/>
            </a:endParaRPr>
          </a:p>
        </p:txBody>
      </p:sp>
      <p:sp>
        <p:nvSpPr>
          <p:cNvPr id="237" name="Text Box 60"/>
          <p:cNvSpPr txBox="1">
            <a:spLocks noChangeArrowheads="1"/>
          </p:cNvSpPr>
          <p:nvPr/>
        </p:nvSpPr>
        <p:spPr bwMode="gray">
          <a:xfrm>
            <a:off x="2839499" y="2006639"/>
            <a:ext cx="923163" cy="1077218"/>
          </a:xfrm>
          <a:prstGeom prst="rect">
            <a:avLst/>
          </a:prstGeom>
          <a:noFill/>
          <a:ln w="12700"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CBT</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Reading only new changed blocks</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42" name="Rectangle 41"/>
          <p:cNvSpPr/>
          <p:nvPr/>
        </p:nvSpPr>
        <p:spPr>
          <a:xfrm>
            <a:off x="2636723" y="778697"/>
            <a:ext cx="2506825" cy="1130978"/>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43" name="Rounded Rectangle 42"/>
          <p:cNvSpPr/>
          <p:nvPr/>
        </p:nvSpPr>
        <p:spPr>
          <a:xfrm>
            <a:off x="43297" y="2081745"/>
            <a:ext cx="4998529" cy="302488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Source de-duplication</a:t>
            </a:r>
            <a:endParaRPr lang="en-US" sz="2800" dirty="0">
              <a:solidFill>
                <a:srgbClr val="FFFF00"/>
              </a:solidFill>
            </a:endParaRPr>
          </a:p>
          <a:p>
            <a:pPr marL="457200" indent="-457200">
              <a:spcBef>
                <a:spcPts val="1200"/>
              </a:spcBef>
              <a:spcAft>
                <a:spcPts val="0"/>
              </a:spcAft>
              <a:buFont typeface="Arial" panose="020B0604020202020204" pitchFamily="34" charset="0"/>
              <a:buChar char="•"/>
            </a:pPr>
            <a:r>
              <a:rPr lang="en-US" sz="2800" dirty="0">
                <a:solidFill>
                  <a:srgbClr val="FFFF00"/>
                </a:solidFill>
              </a:rPr>
              <a:t>Minimal cost of network</a:t>
            </a:r>
          </a:p>
          <a:p>
            <a:pPr marL="457200" indent="-457200">
              <a:spcBef>
                <a:spcPts val="1200"/>
              </a:spcBef>
              <a:spcAft>
                <a:spcPts val="0"/>
              </a:spcAft>
              <a:buFont typeface="Arial" panose="020B0604020202020204" pitchFamily="34" charset="0"/>
              <a:buChar char="•"/>
            </a:pPr>
            <a:r>
              <a:rPr lang="en-US" sz="2800" dirty="0">
                <a:solidFill>
                  <a:srgbClr val="FFFF00"/>
                </a:solidFill>
              </a:rPr>
              <a:t>Minimal storage required</a:t>
            </a:r>
          </a:p>
          <a:p>
            <a:pPr marL="457200" indent="-457200">
              <a:spcBef>
                <a:spcPts val="1200"/>
              </a:spcBef>
              <a:spcAft>
                <a:spcPts val="0"/>
              </a:spcAft>
              <a:buFont typeface="Arial" panose="020B0604020202020204" pitchFamily="34" charset="0"/>
              <a:buChar char="•"/>
            </a:pPr>
            <a:r>
              <a:rPr lang="en-US" sz="2800" dirty="0">
                <a:solidFill>
                  <a:srgbClr val="FFFF00"/>
                </a:solidFill>
              </a:rPr>
              <a:t>Minimal pipe for replication</a:t>
            </a:r>
          </a:p>
        </p:txBody>
      </p:sp>
    </p:spTree>
    <p:extLst>
      <p:ext uri="{BB962C8B-B14F-4D97-AF65-F5344CB8AC3E}">
        <p14:creationId xmlns:p14="http://schemas.microsoft.com/office/powerpoint/2010/main" val="153494261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AutoShape 17"/>
          <p:cNvSpPr>
            <a:spLocks noChangeArrowheads="1"/>
          </p:cNvSpPr>
          <p:nvPr/>
        </p:nvSpPr>
        <p:spPr bwMode="gray">
          <a:xfrm>
            <a:off x="854460" y="1331033"/>
            <a:ext cx="2565946" cy="620180"/>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17" name="Rounded Rectangle 216"/>
          <p:cNvSpPr/>
          <p:nvPr/>
        </p:nvSpPr>
        <p:spPr>
          <a:xfrm>
            <a:off x="2454073" y="1472770"/>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93" name="AutoShape 19"/>
          <p:cNvSpPr>
            <a:spLocks noChangeArrowheads="1"/>
          </p:cNvSpPr>
          <p:nvPr/>
        </p:nvSpPr>
        <p:spPr bwMode="gray">
          <a:xfrm>
            <a:off x="684114" y="3427925"/>
            <a:ext cx="2454968" cy="136045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94" name="Text Box 20"/>
          <p:cNvSpPr txBox="1">
            <a:spLocks noChangeArrowheads="1"/>
          </p:cNvSpPr>
          <p:nvPr/>
        </p:nvSpPr>
        <p:spPr bwMode="gray">
          <a:xfrm flipH="1">
            <a:off x="404997" y="437300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197" name="Rectangle 35"/>
          <p:cNvSpPr>
            <a:spLocks noChangeArrowheads="1"/>
          </p:cNvSpPr>
          <p:nvPr/>
        </p:nvSpPr>
        <p:spPr bwMode="gray">
          <a:xfrm>
            <a:off x="1409930" y="4816576"/>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err="1">
                <a:solidFill>
                  <a:sysClr val="windowText" lastClr="000000"/>
                </a:solidFill>
                <a:latin typeface="Calibri" pitchFamily="34" charset="0"/>
                <a:cs typeface="Calibri" pitchFamily="34" charset="0"/>
              </a:rPr>
              <a:t>DataS</a:t>
            </a:r>
            <a:r>
              <a:rPr kumimoji="0" lang="en-US"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rPr>
              <a:t>tore</a:t>
            </a:r>
            <a:endParaRPr kumimoji="0" lang="en-US"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98" name="Straight Connector 31"/>
          <p:cNvCxnSpPr>
            <a:cxnSpLocks noChangeShapeType="1"/>
            <a:stCxn id="208" idx="2"/>
          </p:cNvCxnSpPr>
          <p:nvPr/>
        </p:nvCxnSpPr>
        <p:spPr bwMode="gray">
          <a:xfrm>
            <a:off x="1139453" y="1818097"/>
            <a:ext cx="520606" cy="1429868"/>
          </a:xfrm>
          <a:prstGeom prst="line">
            <a:avLst/>
          </a:prstGeom>
          <a:noFill/>
          <a:ln w="28575" algn="ctr">
            <a:solidFill>
              <a:srgbClr val="E36F1E"/>
            </a:solidFill>
            <a:prstDash val="sysDot"/>
            <a:round/>
            <a:headEnd/>
            <a:tailEnd/>
          </a:ln>
        </p:spPr>
      </p:cxnSp>
      <p:sp>
        <p:nvSpPr>
          <p:cNvPr id="202" name="Text Box 60"/>
          <p:cNvSpPr txBox="1">
            <a:spLocks noChangeArrowheads="1"/>
          </p:cNvSpPr>
          <p:nvPr/>
        </p:nvSpPr>
        <p:spPr bwMode="gray">
          <a:xfrm>
            <a:off x="1875371" y="2328221"/>
            <a:ext cx="539966" cy="215444"/>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Mount</a:t>
            </a:r>
          </a:p>
        </p:txBody>
      </p:sp>
      <p:pic>
        <p:nvPicPr>
          <p:cNvPr id="204" name="Picture 23" descr="VM non-detailed"/>
          <p:cNvPicPr>
            <a:picLocks noChangeAspect="1" noChangeArrowheads="1"/>
          </p:cNvPicPr>
          <p:nvPr/>
        </p:nvPicPr>
        <p:blipFill>
          <a:blip r:embed="rId2" cstate="screen"/>
          <a:srcRect/>
          <a:stretch>
            <a:fillRect/>
          </a:stretch>
        </p:blipFill>
        <p:spPr bwMode="gray">
          <a:xfrm>
            <a:off x="1857707" y="1411972"/>
            <a:ext cx="391331" cy="402462"/>
          </a:xfrm>
          <a:prstGeom prst="rect">
            <a:avLst/>
          </a:prstGeom>
          <a:noFill/>
          <a:ln w="9525">
            <a:noFill/>
            <a:miter lim="800000"/>
            <a:headEnd/>
            <a:tailEnd/>
          </a:ln>
        </p:spPr>
      </p:pic>
      <p:pic>
        <p:nvPicPr>
          <p:cNvPr id="205" name="Picture 24" descr="VM non-detailed"/>
          <p:cNvPicPr>
            <a:picLocks noChangeAspect="1" noChangeArrowheads="1"/>
          </p:cNvPicPr>
          <p:nvPr/>
        </p:nvPicPr>
        <p:blipFill>
          <a:blip r:embed="rId2" cstate="screen"/>
          <a:srcRect/>
          <a:stretch>
            <a:fillRect/>
          </a:stretch>
        </p:blipFill>
        <p:spPr bwMode="gray">
          <a:xfrm>
            <a:off x="1385915" y="1411972"/>
            <a:ext cx="391331" cy="402462"/>
          </a:xfrm>
          <a:prstGeom prst="rect">
            <a:avLst/>
          </a:prstGeom>
          <a:noFill/>
          <a:ln w="9525">
            <a:noFill/>
            <a:miter lim="800000"/>
            <a:headEnd/>
            <a:tailEnd/>
          </a:ln>
        </p:spPr>
      </p:pic>
      <p:pic>
        <p:nvPicPr>
          <p:cNvPr id="206" name="Picture 25" descr="VM non-detailed"/>
          <p:cNvPicPr>
            <a:picLocks noChangeAspect="1" noChangeArrowheads="1"/>
          </p:cNvPicPr>
          <p:nvPr/>
        </p:nvPicPr>
        <p:blipFill>
          <a:blip r:embed="rId2" cstate="screen"/>
          <a:srcRect/>
          <a:stretch>
            <a:fillRect/>
          </a:stretch>
        </p:blipFill>
        <p:spPr bwMode="gray">
          <a:xfrm>
            <a:off x="943457" y="1411972"/>
            <a:ext cx="391331" cy="402462"/>
          </a:xfrm>
          <a:prstGeom prst="rect">
            <a:avLst/>
          </a:prstGeom>
          <a:noFill/>
          <a:ln w="9525">
            <a:noFill/>
            <a:miter lim="800000"/>
            <a:headEnd/>
            <a:tailEnd/>
          </a:ln>
        </p:spPr>
      </p:pic>
      <p:sp>
        <p:nvSpPr>
          <p:cNvPr id="207" name="Rectangle 34"/>
          <p:cNvSpPr>
            <a:spLocks noChangeArrowheads="1"/>
          </p:cNvSpPr>
          <p:nvPr/>
        </p:nvSpPr>
        <p:spPr bwMode="gray">
          <a:xfrm>
            <a:off x="1161700" y="1129204"/>
            <a:ext cx="965008" cy="152349"/>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Virtual Machines</a:t>
            </a:r>
          </a:p>
        </p:txBody>
      </p:sp>
      <p:sp>
        <p:nvSpPr>
          <p:cNvPr id="208" name="AutoShape 91"/>
          <p:cNvSpPr>
            <a:spLocks noChangeArrowheads="1"/>
          </p:cNvSpPr>
          <p:nvPr/>
        </p:nvSpPr>
        <p:spPr bwMode="gray">
          <a:xfrm>
            <a:off x="936130" y="1409618"/>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384906" y="1409618"/>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0" name="AutoShape 93"/>
          <p:cNvSpPr>
            <a:spLocks noChangeArrowheads="1"/>
          </p:cNvSpPr>
          <p:nvPr/>
        </p:nvSpPr>
        <p:spPr bwMode="gray">
          <a:xfrm>
            <a:off x="1848337" y="1409618"/>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2" name="Line 58"/>
          <p:cNvSpPr>
            <a:spLocks noChangeShapeType="1"/>
          </p:cNvSpPr>
          <p:nvPr/>
        </p:nvSpPr>
        <p:spPr bwMode="gray">
          <a:xfrm>
            <a:off x="3229446" y="1708364"/>
            <a:ext cx="1921673" cy="54675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3" name="AutoShape 19"/>
          <p:cNvSpPr>
            <a:spLocks noChangeArrowheads="1"/>
          </p:cNvSpPr>
          <p:nvPr/>
        </p:nvSpPr>
        <p:spPr bwMode="gray">
          <a:xfrm>
            <a:off x="4105602" y="2073001"/>
            <a:ext cx="343506" cy="407028"/>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4" name="Text Box 20"/>
          <p:cNvSpPr txBox="1">
            <a:spLocks noChangeArrowheads="1"/>
          </p:cNvSpPr>
          <p:nvPr/>
        </p:nvSpPr>
        <p:spPr bwMode="gray">
          <a:xfrm flipH="1">
            <a:off x="4092330" y="2138535"/>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pic>
        <p:nvPicPr>
          <p:cNvPr id="215"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5269956" y="1945461"/>
            <a:ext cx="3511296" cy="630574"/>
          </a:xfrm>
          <a:prstGeom prst="rect">
            <a:avLst/>
          </a:prstGeom>
          <a:noFill/>
        </p:spPr>
      </p:pic>
      <p:sp>
        <p:nvSpPr>
          <p:cNvPr id="218" name="AutoShape 19"/>
          <p:cNvSpPr>
            <a:spLocks noChangeArrowheads="1"/>
          </p:cNvSpPr>
          <p:nvPr/>
        </p:nvSpPr>
        <p:spPr bwMode="gray">
          <a:xfrm>
            <a:off x="943896" y="3312735"/>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19" name="AutoShape 19"/>
          <p:cNvSpPr>
            <a:spLocks noChangeArrowheads="1"/>
          </p:cNvSpPr>
          <p:nvPr/>
        </p:nvSpPr>
        <p:spPr bwMode="gray">
          <a:xfrm>
            <a:off x="2366866" y="3340912"/>
            <a:ext cx="462700" cy="647700"/>
          </a:xfrm>
          <a:prstGeom prst="can">
            <a:avLst>
              <a:gd name="adj" fmla="val 18673"/>
            </a:avLst>
          </a:prstGeom>
          <a:solidFill>
            <a:schemeClr val="accent1">
              <a:lumMod val="60000"/>
              <a:lumOff val="40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cxnSp>
        <p:nvCxnSpPr>
          <p:cNvPr id="220" name="Straight Connector 33"/>
          <p:cNvCxnSpPr>
            <a:cxnSpLocks noChangeShapeType="1"/>
            <a:stCxn id="219" idx="1"/>
            <a:endCxn id="217" idx="2"/>
          </p:cNvCxnSpPr>
          <p:nvPr/>
        </p:nvCxnSpPr>
        <p:spPr bwMode="gray">
          <a:xfrm flipV="1">
            <a:off x="2598216" y="1803426"/>
            <a:ext cx="243544" cy="1537486"/>
          </a:xfrm>
          <a:prstGeom prst="line">
            <a:avLst/>
          </a:prstGeom>
          <a:noFill/>
          <a:ln w="28575" algn="ctr">
            <a:solidFill>
              <a:srgbClr val="2C95DD">
                <a:lumMod val="75000"/>
              </a:srgbClr>
            </a:solidFill>
            <a:prstDash val="sysDot"/>
            <a:round/>
            <a:headEnd w="lg" len="lg"/>
            <a:tailEnd type="triangle"/>
          </a:ln>
        </p:spPr>
      </p:cxnSp>
      <p:sp>
        <p:nvSpPr>
          <p:cNvPr id="223" name="AutoShape 19"/>
          <p:cNvSpPr>
            <a:spLocks noChangeArrowheads="1"/>
          </p:cNvSpPr>
          <p:nvPr/>
        </p:nvSpPr>
        <p:spPr bwMode="gray">
          <a:xfrm>
            <a:off x="5490938" y="242136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4" name="Text Box 20"/>
          <p:cNvSpPr txBox="1">
            <a:spLocks noChangeArrowheads="1"/>
          </p:cNvSpPr>
          <p:nvPr/>
        </p:nvSpPr>
        <p:spPr bwMode="gray">
          <a:xfrm flipH="1">
            <a:off x="5363722" y="308826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5" name="Text Box 20"/>
          <p:cNvSpPr txBox="1">
            <a:spLocks noChangeArrowheads="1"/>
          </p:cNvSpPr>
          <p:nvPr/>
        </p:nvSpPr>
        <p:spPr bwMode="gray">
          <a:xfrm flipH="1">
            <a:off x="5371342" y="3408309"/>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6374858" y="241374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7" name="Text Box 20"/>
          <p:cNvSpPr txBox="1">
            <a:spLocks noChangeArrowheads="1"/>
          </p:cNvSpPr>
          <p:nvPr/>
        </p:nvSpPr>
        <p:spPr bwMode="gray">
          <a:xfrm flipH="1">
            <a:off x="6247642" y="308064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28" name="Text Box 20"/>
          <p:cNvSpPr txBox="1">
            <a:spLocks noChangeArrowheads="1"/>
          </p:cNvSpPr>
          <p:nvPr/>
        </p:nvSpPr>
        <p:spPr bwMode="gray">
          <a:xfrm flipH="1">
            <a:off x="6255262" y="3400689"/>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8173178" y="240612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0" name="Text Box 20"/>
          <p:cNvSpPr txBox="1">
            <a:spLocks noChangeArrowheads="1"/>
          </p:cNvSpPr>
          <p:nvPr/>
        </p:nvSpPr>
        <p:spPr bwMode="gray">
          <a:xfrm flipH="1">
            <a:off x="8045962" y="307302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231" name="Text Box 20"/>
          <p:cNvSpPr txBox="1">
            <a:spLocks noChangeArrowheads="1"/>
          </p:cNvSpPr>
          <p:nvPr/>
        </p:nvSpPr>
        <p:spPr bwMode="gray">
          <a:xfrm flipH="1">
            <a:off x="8053582" y="3393069"/>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7146802" y="264700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233" name="Text Box 60"/>
          <p:cNvSpPr txBox="1">
            <a:spLocks noChangeArrowheads="1"/>
          </p:cNvSpPr>
          <p:nvPr/>
        </p:nvSpPr>
        <p:spPr bwMode="gray">
          <a:xfrm>
            <a:off x="2608636" y="900470"/>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Source </a:t>
            </a:r>
            <a:b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b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de-duplication</a:t>
            </a:r>
          </a:p>
        </p:txBody>
      </p:sp>
      <p:sp>
        <p:nvSpPr>
          <p:cNvPr id="234" name="Text Box 60"/>
          <p:cNvSpPr txBox="1">
            <a:spLocks noChangeArrowheads="1"/>
          </p:cNvSpPr>
          <p:nvPr/>
        </p:nvSpPr>
        <p:spPr bwMode="gray">
          <a:xfrm>
            <a:off x="3842024" y="1453511"/>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data transferred</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235" name="Line 58"/>
          <p:cNvSpPr>
            <a:spLocks noChangeShapeType="1"/>
          </p:cNvSpPr>
          <p:nvPr/>
        </p:nvSpPr>
        <p:spPr bwMode="gray">
          <a:xfrm>
            <a:off x="1399983" y="3589889"/>
            <a:ext cx="966883" cy="0"/>
          </a:xfrm>
          <a:prstGeom prst="line">
            <a:avLst/>
          </a:prstGeom>
          <a:noFill/>
          <a:ln w="28575">
            <a:solidFill>
              <a:schemeClr val="bg1">
                <a:lumMod val="40000"/>
                <a:lumOff val="60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6" name="Rectangle 35"/>
          <p:cNvSpPr>
            <a:spLocks noChangeArrowheads="1"/>
          </p:cNvSpPr>
          <p:nvPr/>
        </p:nvSpPr>
        <p:spPr bwMode="gray">
          <a:xfrm>
            <a:off x="1399756" y="3632809"/>
            <a:ext cx="930881" cy="240066"/>
          </a:xfrm>
          <a:prstGeom prst="rect">
            <a:avLst/>
          </a:prstGeom>
          <a:noFill/>
          <a:ln w="19050" algn="ctr">
            <a:noFill/>
            <a:miter lim="800000"/>
            <a:headEnd/>
            <a:tailEnd/>
          </a:ln>
        </p:spPr>
        <p:txBody>
          <a:bodyPr wrap="square" lIns="0" tIns="18288" rIns="0" bIns="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600" kern="0" noProof="0" dirty="0">
                <a:solidFill>
                  <a:schemeClr val="bg1">
                    <a:lumMod val="40000"/>
                    <a:lumOff val="60000"/>
                  </a:schemeClr>
                </a:solidFill>
                <a:latin typeface="Calibri" pitchFamily="34" charset="0"/>
                <a:cs typeface="Calibri" pitchFamily="34" charset="0"/>
              </a:rPr>
              <a:t>Snapshot</a:t>
            </a:r>
            <a:endParaRPr kumimoji="0" lang="en-US" sz="1600" b="0" i="0" u="none" strike="noStrike" kern="0" cap="none" spc="0" normalizeH="0" baseline="0" noProof="0" dirty="0">
              <a:ln>
                <a:noFill/>
              </a:ln>
              <a:solidFill>
                <a:schemeClr val="bg1">
                  <a:lumMod val="40000"/>
                  <a:lumOff val="60000"/>
                </a:schemeClr>
              </a:solidFill>
              <a:effectLst/>
              <a:uLnTx/>
              <a:uFillTx/>
              <a:latin typeface="Calibri" pitchFamily="34" charset="0"/>
              <a:cs typeface="Calibri" pitchFamily="34" charset="0"/>
            </a:endParaRPr>
          </a:p>
        </p:txBody>
      </p:sp>
      <p:sp>
        <p:nvSpPr>
          <p:cNvPr id="237" name="Text Box 60"/>
          <p:cNvSpPr txBox="1">
            <a:spLocks noChangeArrowheads="1"/>
          </p:cNvSpPr>
          <p:nvPr/>
        </p:nvSpPr>
        <p:spPr bwMode="gray">
          <a:xfrm>
            <a:off x="2839499" y="2006639"/>
            <a:ext cx="923163" cy="1077218"/>
          </a:xfrm>
          <a:prstGeom prst="rect">
            <a:avLst/>
          </a:prstGeom>
          <a:noFill/>
          <a:ln w="12700"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CBT</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Reading only new changed blocks</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sp>
        <p:nvSpPr>
          <p:cNvPr id="42" name="Rectangle 41"/>
          <p:cNvSpPr/>
          <p:nvPr/>
        </p:nvSpPr>
        <p:spPr>
          <a:xfrm>
            <a:off x="3309868" y="1318872"/>
            <a:ext cx="2506825" cy="1130978"/>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43" name="Rounded Rectangle 42"/>
          <p:cNvSpPr/>
          <p:nvPr/>
        </p:nvSpPr>
        <p:spPr>
          <a:xfrm>
            <a:off x="43297" y="2081745"/>
            <a:ext cx="4153091" cy="302488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Client Direct</a:t>
            </a:r>
            <a:endParaRPr lang="en-US" sz="2800" dirty="0">
              <a:solidFill>
                <a:srgbClr val="FFFF00"/>
              </a:solidFill>
            </a:endParaRPr>
          </a:p>
          <a:p>
            <a:pPr marL="457200" indent="-457200">
              <a:spcBef>
                <a:spcPts val="1200"/>
              </a:spcBef>
              <a:spcAft>
                <a:spcPts val="0"/>
              </a:spcAft>
              <a:buFont typeface="Arial" panose="020B0604020202020204" pitchFamily="34" charset="0"/>
              <a:buChar char="•"/>
            </a:pPr>
            <a:r>
              <a:rPr lang="en-US" sz="2800" dirty="0">
                <a:solidFill>
                  <a:srgbClr val="FFFF00"/>
                </a:solidFill>
              </a:rPr>
              <a:t>No additional Media Servers</a:t>
            </a:r>
          </a:p>
          <a:p>
            <a:pPr marL="457200" indent="-457200">
              <a:spcBef>
                <a:spcPts val="1200"/>
              </a:spcBef>
              <a:spcAft>
                <a:spcPts val="0"/>
              </a:spcAft>
              <a:buFont typeface="Arial" panose="020B0604020202020204" pitchFamily="34" charset="0"/>
              <a:buChar char="•"/>
            </a:pPr>
            <a:r>
              <a:rPr lang="en-US" sz="2800" dirty="0">
                <a:solidFill>
                  <a:srgbClr val="FFFF00"/>
                </a:solidFill>
              </a:rPr>
              <a:t>Simple architecture</a:t>
            </a:r>
          </a:p>
        </p:txBody>
      </p:sp>
      <p:sp>
        <p:nvSpPr>
          <p:cNvPr id="46"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Client Direct from VMware to media</a:t>
            </a:r>
            <a:endParaRPr lang="en-US" sz="2200" b="1" dirty="0">
              <a:solidFill>
                <a:srgbClr val="0070C0"/>
              </a:solidFill>
            </a:endParaRPr>
          </a:p>
        </p:txBody>
      </p:sp>
      <p:sp>
        <p:nvSpPr>
          <p:cNvPr id="44" name="Rounded Rectangle 43"/>
          <p:cNvSpPr/>
          <p:nvPr/>
        </p:nvSpPr>
        <p:spPr>
          <a:xfrm>
            <a:off x="4703281" y="2685444"/>
            <a:ext cx="4386377" cy="2379944"/>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marL="457200" indent="-457200">
              <a:spcBef>
                <a:spcPts val="1200"/>
              </a:spcBef>
              <a:spcAft>
                <a:spcPts val="0"/>
              </a:spcAft>
              <a:buFont typeface="Arial" panose="020B0604020202020204" pitchFamily="34" charset="0"/>
              <a:buChar char="•"/>
            </a:pPr>
            <a:r>
              <a:rPr lang="en-US" sz="2800" dirty="0">
                <a:solidFill>
                  <a:srgbClr val="FFFF00"/>
                </a:solidFill>
              </a:rPr>
              <a:t>Cost effective</a:t>
            </a:r>
          </a:p>
          <a:p>
            <a:pPr marL="457200" indent="-457200">
              <a:spcBef>
                <a:spcPts val="1200"/>
              </a:spcBef>
              <a:spcAft>
                <a:spcPts val="0"/>
              </a:spcAft>
              <a:buFont typeface="Arial" panose="020B0604020202020204" pitchFamily="34" charset="0"/>
              <a:buChar char="•"/>
            </a:pPr>
            <a:r>
              <a:rPr lang="en-US" sz="2800" dirty="0">
                <a:solidFill>
                  <a:srgbClr val="FFFF00"/>
                </a:solidFill>
              </a:rPr>
              <a:t>Simple management</a:t>
            </a:r>
          </a:p>
          <a:p>
            <a:pPr marL="457200" indent="-457200">
              <a:spcBef>
                <a:spcPts val="1200"/>
              </a:spcBef>
              <a:spcAft>
                <a:spcPts val="0"/>
              </a:spcAft>
              <a:buFont typeface="Arial" panose="020B0604020202020204" pitchFamily="34" charset="0"/>
              <a:buChar char="•"/>
            </a:pPr>
            <a:r>
              <a:rPr lang="en-US" sz="2800" dirty="0">
                <a:solidFill>
                  <a:srgbClr val="FFFF00"/>
                </a:solidFill>
              </a:rPr>
              <a:t>Fast</a:t>
            </a:r>
          </a:p>
        </p:txBody>
      </p:sp>
    </p:spTree>
    <p:extLst>
      <p:ext uri="{BB962C8B-B14F-4D97-AF65-F5344CB8AC3E}">
        <p14:creationId xmlns:p14="http://schemas.microsoft.com/office/powerpoint/2010/main" val="271757840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95" name="AutoShape 17"/>
          <p:cNvSpPr>
            <a:spLocks noChangeArrowheads="1"/>
          </p:cNvSpPr>
          <p:nvPr/>
        </p:nvSpPr>
        <p:spPr bwMode="gray">
          <a:xfrm>
            <a:off x="92148" y="1956962"/>
            <a:ext cx="3441203" cy="3108426"/>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17" name="Rounded Rectangle 216"/>
          <p:cNvSpPr/>
          <p:nvPr/>
        </p:nvSpPr>
        <p:spPr>
          <a:xfrm>
            <a:off x="2567184" y="3294956"/>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 </a:t>
            </a:r>
            <a:r>
              <a:rPr lang="en-US" b="1" dirty="0">
                <a:solidFill>
                  <a:srgbClr val="0070C0"/>
                </a:solidFill>
              </a:rPr>
              <a:t>VMware backup performance</a:t>
            </a:r>
            <a:endParaRPr lang="en-US" sz="2200" b="1" dirty="0">
              <a:solidFill>
                <a:srgbClr val="0070C0"/>
              </a:solidFill>
            </a:endParaRPr>
          </a:p>
        </p:txBody>
      </p:sp>
      <p:pic>
        <p:nvPicPr>
          <p:cNvPr id="204" name="Picture 23" descr="VM non-detailed"/>
          <p:cNvPicPr>
            <a:picLocks noChangeAspect="1" noChangeArrowheads="1"/>
          </p:cNvPicPr>
          <p:nvPr/>
        </p:nvPicPr>
        <p:blipFill>
          <a:blip r:embed="rId2" cstate="screen"/>
          <a:srcRect/>
          <a:stretch>
            <a:fillRect/>
          </a:stretch>
        </p:blipFill>
        <p:spPr bwMode="gray">
          <a:xfrm>
            <a:off x="1970652" y="2355176"/>
            <a:ext cx="391331" cy="402462"/>
          </a:xfrm>
          <a:prstGeom prst="rect">
            <a:avLst/>
          </a:prstGeom>
          <a:noFill/>
          <a:ln w="9525">
            <a:noFill/>
            <a:miter lim="800000"/>
            <a:headEnd/>
            <a:tailEnd/>
          </a:ln>
        </p:spPr>
      </p:pic>
      <p:pic>
        <p:nvPicPr>
          <p:cNvPr id="205" name="Picture 24" descr="VM non-detailed"/>
          <p:cNvPicPr>
            <a:picLocks noChangeAspect="1" noChangeArrowheads="1"/>
          </p:cNvPicPr>
          <p:nvPr/>
        </p:nvPicPr>
        <p:blipFill>
          <a:blip r:embed="rId2" cstate="screen"/>
          <a:srcRect/>
          <a:stretch>
            <a:fillRect/>
          </a:stretch>
        </p:blipFill>
        <p:spPr bwMode="gray">
          <a:xfrm>
            <a:off x="1498860" y="2355176"/>
            <a:ext cx="391331" cy="402462"/>
          </a:xfrm>
          <a:prstGeom prst="rect">
            <a:avLst/>
          </a:prstGeom>
          <a:noFill/>
          <a:ln w="9525">
            <a:noFill/>
            <a:miter lim="800000"/>
            <a:headEnd/>
            <a:tailEnd/>
          </a:ln>
        </p:spPr>
      </p:pic>
      <p:pic>
        <p:nvPicPr>
          <p:cNvPr id="206" name="Picture 25" descr="VM non-detailed"/>
          <p:cNvPicPr>
            <a:picLocks noChangeAspect="1" noChangeArrowheads="1"/>
          </p:cNvPicPr>
          <p:nvPr/>
        </p:nvPicPr>
        <p:blipFill>
          <a:blip r:embed="rId2" cstate="screen"/>
          <a:srcRect/>
          <a:stretch>
            <a:fillRect/>
          </a:stretch>
        </p:blipFill>
        <p:spPr bwMode="gray">
          <a:xfrm>
            <a:off x="1056402" y="2355176"/>
            <a:ext cx="391331" cy="402462"/>
          </a:xfrm>
          <a:prstGeom prst="rect">
            <a:avLst/>
          </a:prstGeom>
          <a:noFill/>
          <a:ln w="9525">
            <a:noFill/>
            <a:miter lim="800000"/>
            <a:headEnd/>
            <a:tailEnd/>
          </a:ln>
        </p:spPr>
      </p:pic>
      <p:sp>
        <p:nvSpPr>
          <p:cNvPr id="208" name="AutoShape 91"/>
          <p:cNvSpPr>
            <a:spLocks noChangeArrowheads="1"/>
          </p:cNvSpPr>
          <p:nvPr/>
        </p:nvSpPr>
        <p:spPr bwMode="gray">
          <a:xfrm>
            <a:off x="1049075" y="2352822"/>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497851" y="2352822"/>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0" name="AutoShape 93"/>
          <p:cNvSpPr>
            <a:spLocks noChangeArrowheads="1"/>
          </p:cNvSpPr>
          <p:nvPr/>
        </p:nvSpPr>
        <p:spPr bwMode="gray">
          <a:xfrm>
            <a:off x="1961282" y="2352822"/>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2" name="Line 58"/>
          <p:cNvSpPr>
            <a:spLocks noChangeShapeType="1"/>
          </p:cNvSpPr>
          <p:nvPr/>
        </p:nvSpPr>
        <p:spPr bwMode="gray">
          <a:xfrm flipV="1">
            <a:off x="3455587" y="2764777"/>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215"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5269956" y="2881982"/>
            <a:ext cx="3511296" cy="630574"/>
          </a:xfrm>
          <a:prstGeom prst="rect">
            <a:avLst/>
          </a:prstGeom>
          <a:noFill/>
        </p:spPr>
      </p:pic>
      <p:sp>
        <p:nvSpPr>
          <p:cNvPr id="223" name="AutoShape 19"/>
          <p:cNvSpPr>
            <a:spLocks noChangeArrowheads="1"/>
          </p:cNvSpPr>
          <p:nvPr/>
        </p:nvSpPr>
        <p:spPr bwMode="gray">
          <a:xfrm>
            <a:off x="5490938" y="3357890"/>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5" name="Text Box 20"/>
          <p:cNvSpPr txBox="1">
            <a:spLocks noChangeArrowheads="1"/>
          </p:cNvSpPr>
          <p:nvPr/>
        </p:nvSpPr>
        <p:spPr bwMode="gray">
          <a:xfrm flipH="1">
            <a:off x="5371342" y="4042485"/>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6374858" y="3350270"/>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8" name="Text Box 20"/>
          <p:cNvSpPr txBox="1">
            <a:spLocks noChangeArrowheads="1"/>
          </p:cNvSpPr>
          <p:nvPr/>
        </p:nvSpPr>
        <p:spPr bwMode="gray">
          <a:xfrm flipH="1">
            <a:off x="6255262" y="4034865"/>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8173178" y="3342650"/>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1" name="Text Box 20"/>
          <p:cNvSpPr txBox="1">
            <a:spLocks noChangeArrowheads="1"/>
          </p:cNvSpPr>
          <p:nvPr/>
        </p:nvSpPr>
        <p:spPr bwMode="gray">
          <a:xfrm flipH="1">
            <a:off x="8053582" y="4027245"/>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7146802" y="3583525"/>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234" name="Text Box 60"/>
          <p:cNvSpPr txBox="1">
            <a:spLocks noChangeArrowheads="1"/>
          </p:cNvSpPr>
          <p:nvPr/>
        </p:nvSpPr>
        <p:spPr bwMode="gray">
          <a:xfrm>
            <a:off x="3685819" y="2285994"/>
            <a:ext cx="1241621" cy="430887"/>
          </a:xfrm>
          <a:prstGeom prst="rect">
            <a:avLst/>
          </a:prstGeom>
          <a:noFill/>
          <a:ln w="12700"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2"/>
                </a:solidFill>
                <a:latin typeface="Calibri" pitchFamily="34" charset="0"/>
                <a:cs typeface="Calibri" pitchFamily="34" charset="0"/>
              </a:rPr>
              <a:t>data transferred</a:t>
            </a:r>
            <a:endParaRPr kumimoji="0" lang="en-US" sz="1400" b="0" i="0" u="none" strike="noStrike" kern="0" cap="none" spc="0" normalizeH="0" baseline="0" noProof="0" dirty="0">
              <a:ln>
                <a:noFill/>
              </a:ln>
              <a:solidFill>
                <a:schemeClr val="bg2"/>
              </a:solidFill>
              <a:effectLst/>
              <a:uLnTx/>
              <a:uFillTx/>
              <a:latin typeface="Calibri" pitchFamily="34" charset="0"/>
              <a:cs typeface="Calibri" pitchFamily="34" charset="0"/>
            </a:endParaRPr>
          </a:p>
        </p:txBody>
      </p:sp>
      <p:pic>
        <p:nvPicPr>
          <p:cNvPr id="60" name="Picture 24" descr="VM non-detailed"/>
          <p:cNvPicPr>
            <a:picLocks noChangeAspect="1" noChangeArrowheads="1"/>
          </p:cNvPicPr>
          <p:nvPr/>
        </p:nvPicPr>
        <p:blipFill>
          <a:blip r:embed="rId2" cstate="screen"/>
          <a:srcRect/>
          <a:stretch>
            <a:fillRect/>
          </a:stretch>
        </p:blipFill>
        <p:spPr bwMode="gray">
          <a:xfrm>
            <a:off x="598264" y="2352051"/>
            <a:ext cx="391331" cy="402462"/>
          </a:xfrm>
          <a:prstGeom prst="rect">
            <a:avLst/>
          </a:prstGeom>
          <a:noFill/>
          <a:ln w="9525">
            <a:noFill/>
            <a:miter lim="800000"/>
            <a:headEnd/>
            <a:tailEnd/>
          </a:ln>
        </p:spPr>
      </p:pic>
      <p:pic>
        <p:nvPicPr>
          <p:cNvPr id="61" name="Picture 25" descr="VM non-detailed"/>
          <p:cNvPicPr>
            <a:picLocks noChangeAspect="1" noChangeArrowheads="1"/>
          </p:cNvPicPr>
          <p:nvPr/>
        </p:nvPicPr>
        <p:blipFill>
          <a:blip r:embed="rId2" cstate="screen"/>
          <a:srcRect/>
          <a:stretch>
            <a:fillRect/>
          </a:stretch>
        </p:blipFill>
        <p:spPr bwMode="gray">
          <a:xfrm>
            <a:off x="155806" y="2352051"/>
            <a:ext cx="391331" cy="402462"/>
          </a:xfrm>
          <a:prstGeom prst="rect">
            <a:avLst/>
          </a:prstGeom>
          <a:noFill/>
          <a:ln w="9525">
            <a:noFill/>
            <a:miter lim="800000"/>
            <a:headEnd/>
            <a:tailEnd/>
          </a:ln>
        </p:spPr>
      </p:pic>
      <p:sp>
        <p:nvSpPr>
          <p:cNvPr id="62" name="AutoShape 91"/>
          <p:cNvSpPr>
            <a:spLocks noChangeArrowheads="1"/>
          </p:cNvSpPr>
          <p:nvPr/>
        </p:nvSpPr>
        <p:spPr bwMode="gray">
          <a:xfrm>
            <a:off x="148479" y="2349697"/>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3" name="AutoShape 92"/>
          <p:cNvSpPr>
            <a:spLocks noChangeArrowheads="1"/>
          </p:cNvSpPr>
          <p:nvPr/>
        </p:nvSpPr>
        <p:spPr bwMode="gray">
          <a:xfrm>
            <a:off x="597255" y="2349697"/>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64" name="Picture 23" descr="VM non-detailed"/>
          <p:cNvPicPr>
            <a:picLocks noChangeAspect="1" noChangeArrowheads="1"/>
          </p:cNvPicPr>
          <p:nvPr/>
        </p:nvPicPr>
        <p:blipFill>
          <a:blip r:embed="rId2" cstate="screen"/>
          <a:srcRect/>
          <a:stretch>
            <a:fillRect/>
          </a:stretch>
        </p:blipFill>
        <p:spPr bwMode="gray">
          <a:xfrm>
            <a:off x="1974884" y="2854713"/>
            <a:ext cx="391331" cy="402462"/>
          </a:xfrm>
          <a:prstGeom prst="rect">
            <a:avLst/>
          </a:prstGeom>
          <a:noFill/>
          <a:ln w="9525">
            <a:noFill/>
            <a:miter lim="800000"/>
            <a:headEnd/>
            <a:tailEnd/>
          </a:ln>
        </p:spPr>
      </p:pic>
      <p:pic>
        <p:nvPicPr>
          <p:cNvPr id="65" name="Picture 24" descr="VM non-detailed"/>
          <p:cNvPicPr>
            <a:picLocks noChangeAspect="1" noChangeArrowheads="1"/>
          </p:cNvPicPr>
          <p:nvPr/>
        </p:nvPicPr>
        <p:blipFill>
          <a:blip r:embed="rId2" cstate="screen"/>
          <a:srcRect/>
          <a:stretch>
            <a:fillRect/>
          </a:stretch>
        </p:blipFill>
        <p:spPr bwMode="gray">
          <a:xfrm>
            <a:off x="1503092" y="2854713"/>
            <a:ext cx="391331" cy="402462"/>
          </a:xfrm>
          <a:prstGeom prst="rect">
            <a:avLst/>
          </a:prstGeom>
          <a:noFill/>
          <a:ln w="9525">
            <a:noFill/>
            <a:miter lim="800000"/>
            <a:headEnd/>
            <a:tailEnd/>
          </a:ln>
        </p:spPr>
      </p:pic>
      <p:pic>
        <p:nvPicPr>
          <p:cNvPr id="66" name="Picture 25" descr="VM non-detailed"/>
          <p:cNvPicPr>
            <a:picLocks noChangeAspect="1" noChangeArrowheads="1"/>
          </p:cNvPicPr>
          <p:nvPr/>
        </p:nvPicPr>
        <p:blipFill>
          <a:blip r:embed="rId2" cstate="screen"/>
          <a:srcRect/>
          <a:stretch>
            <a:fillRect/>
          </a:stretch>
        </p:blipFill>
        <p:spPr bwMode="gray">
          <a:xfrm>
            <a:off x="1060634" y="2854713"/>
            <a:ext cx="391331" cy="402462"/>
          </a:xfrm>
          <a:prstGeom prst="rect">
            <a:avLst/>
          </a:prstGeom>
          <a:noFill/>
          <a:ln w="9525">
            <a:noFill/>
            <a:miter lim="800000"/>
            <a:headEnd/>
            <a:tailEnd/>
          </a:ln>
        </p:spPr>
      </p:pic>
      <p:sp>
        <p:nvSpPr>
          <p:cNvPr id="67" name="AutoShape 91"/>
          <p:cNvSpPr>
            <a:spLocks noChangeArrowheads="1"/>
          </p:cNvSpPr>
          <p:nvPr/>
        </p:nvSpPr>
        <p:spPr bwMode="gray">
          <a:xfrm>
            <a:off x="1053307" y="2852359"/>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8" name="AutoShape 92"/>
          <p:cNvSpPr>
            <a:spLocks noChangeArrowheads="1"/>
          </p:cNvSpPr>
          <p:nvPr/>
        </p:nvSpPr>
        <p:spPr bwMode="gray">
          <a:xfrm>
            <a:off x="1502083" y="2852359"/>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9" name="AutoShape 93"/>
          <p:cNvSpPr>
            <a:spLocks noChangeArrowheads="1"/>
          </p:cNvSpPr>
          <p:nvPr/>
        </p:nvSpPr>
        <p:spPr bwMode="gray">
          <a:xfrm>
            <a:off x="1965514" y="2852359"/>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70" name="Picture 24" descr="VM non-detailed"/>
          <p:cNvPicPr>
            <a:picLocks noChangeAspect="1" noChangeArrowheads="1"/>
          </p:cNvPicPr>
          <p:nvPr/>
        </p:nvPicPr>
        <p:blipFill>
          <a:blip r:embed="rId2" cstate="screen"/>
          <a:srcRect/>
          <a:stretch>
            <a:fillRect/>
          </a:stretch>
        </p:blipFill>
        <p:spPr bwMode="gray">
          <a:xfrm>
            <a:off x="602496" y="2851588"/>
            <a:ext cx="391331" cy="402462"/>
          </a:xfrm>
          <a:prstGeom prst="rect">
            <a:avLst/>
          </a:prstGeom>
          <a:noFill/>
          <a:ln w="9525">
            <a:noFill/>
            <a:miter lim="800000"/>
            <a:headEnd/>
            <a:tailEnd/>
          </a:ln>
        </p:spPr>
      </p:pic>
      <p:pic>
        <p:nvPicPr>
          <p:cNvPr id="71" name="Picture 25" descr="VM non-detailed"/>
          <p:cNvPicPr>
            <a:picLocks noChangeAspect="1" noChangeArrowheads="1"/>
          </p:cNvPicPr>
          <p:nvPr/>
        </p:nvPicPr>
        <p:blipFill>
          <a:blip r:embed="rId2" cstate="screen"/>
          <a:srcRect/>
          <a:stretch>
            <a:fillRect/>
          </a:stretch>
        </p:blipFill>
        <p:spPr bwMode="gray">
          <a:xfrm>
            <a:off x="160038" y="2851588"/>
            <a:ext cx="391331" cy="402462"/>
          </a:xfrm>
          <a:prstGeom prst="rect">
            <a:avLst/>
          </a:prstGeom>
          <a:noFill/>
          <a:ln w="9525">
            <a:noFill/>
            <a:miter lim="800000"/>
            <a:headEnd/>
            <a:tailEnd/>
          </a:ln>
        </p:spPr>
      </p:pic>
      <p:sp>
        <p:nvSpPr>
          <p:cNvPr id="72" name="AutoShape 91"/>
          <p:cNvSpPr>
            <a:spLocks noChangeArrowheads="1"/>
          </p:cNvSpPr>
          <p:nvPr/>
        </p:nvSpPr>
        <p:spPr bwMode="gray">
          <a:xfrm>
            <a:off x="152711" y="2849234"/>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3" name="AutoShape 92"/>
          <p:cNvSpPr>
            <a:spLocks noChangeArrowheads="1"/>
          </p:cNvSpPr>
          <p:nvPr/>
        </p:nvSpPr>
        <p:spPr bwMode="gray">
          <a:xfrm>
            <a:off x="601487" y="2849234"/>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74" name="Picture 23" descr="VM non-detailed"/>
          <p:cNvPicPr>
            <a:picLocks noChangeAspect="1" noChangeArrowheads="1"/>
          </p:cNvPicPr>
          <p:nvPr/>
        </p:nvPicPr>
        <p:blipFill>
          <a:blip r:embed="rId2" cstate="screen"/>
          <a:srcRect/>
          <a:stretch>
            <a:fillRect/>
          </a:stretch>
        </p:blipFill>
        <p:spPr bwMode="gray">
          <a:xfrm>
            <a:off x="1979116" y="3354250"/>
            <a:ext cx="391331" cy="402462"/>
          </a:xfrm>
          <a:prstGeom prst="rect">
            <a:avLst/>
          </a:prstGeom>
          <a:noFill/>
          <a:ln w="9525">
            <a:noFill/>
            <a:miter lim="800000"/>
            <a:headEnd/>
            <a:tailEnd/>
          </a:ln>
        </p:spPr>
      </p:pic>
      <p:pic>
        <p:nvPicPr>
          <p:cNvPr id="75" name="Picture 24" descr="VM non-detailed"/>
          <p:cNvPicPr>
            <a:picLocks noChangeAspect="1" noChangeArrowheads="1"/>
          </p:cNvPicPr>
          <p:nvPr/>
        </p:nvPicPr>
        <p:blipFill>
          <a:blip r:embed="rId2" cstate="screen"/>
          <a:srcRect/>
          <a:stretch>
            <a:fillRect/>
          </a:stretch>
        </p:blipFill>
        <p:spPr bwMode="gray">
          <a:xfrm>
            <a:off x="1507324" y="3354250"/>
            <a:ext cx="391331" cy="402462"/>
          </a:xfrm>
          <a:prstGeom prst="rect">
            <a:avLst/>
          </a:prstGeom>
          <a:noFill/>
          <a:ln w="9525">
            <a:noFill/>
            <a:miter lim="800000"/>
            <a:headEnd/>
            <a:tailEnd/>
          </a:ln>
        </p:spPr>
      </p:pic>
      <p:pic>
        <p:nvPicPr>
          <p:cNvPr id="76" name="Picture 25" descr="VM non-detailed"/>
          <p:cNvPicPr>
            <a:picLocks noChangeAspect="1" noChangeArrowheads="1"/>
          </p:cNvPicPr>
          <p:nvPr/>
        </p:nvPicPr>
        <p:blipFill>
          <a:blip r:embed="rId2" cstate="screen"/>
          <a:srcRect/>
          <a:stretch>
            <a:fillRect/>
          </a:stretch>
        </p:blipFill>
        <p:spPr bwMode="gray">
          <a:xfrm>
            <a:off x="1064866" y="3354250"/>
            <a:ext cx="391331" cy="402462"/>
          </a:xfrm>
          <a:prstGeom prst="rect">
            <a:avLst/>
          </a:prstGeom>
          <a:noFill/>
          <a:ln w="9525">
            <a:noFill/>
            <a:miter lim="800000"/>
            <a:headEnd/>
            <a:tailEnd/>
          </a:ln>
        </p:spPr>
      </p:pic>
      <p:sp>
        <p:nvSpPr>
          <p:cNvPr id="77" name="AutoShape 91"/>
          <p:cNvSpPr>
            <a:spLocks noChangeArrowheads="1"/>
          </p:cNvSpPr>
          <p:nvPr/>
        </p:nvSpPr>
        <p:spPr bwMode="gray">
          <a:xfrm>
            <a:off x="1057539" y="3351896"/>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8" name="AutoShape 92"/>
          <p:cNvSpPr>
            <a:spLocks noChangeArrowheads="1"/>
          </p:cNvSpPr>
          <p:nvPr/>
        </p:nvSpPr>
        <p:spPr bwMode="gray">
          <a:xfrm>
            <a:off x="1506315" y="3351896"/>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9" name="AutoShape 93"/>
          <p:cNvSpPr>
            <a:spLocks noChangeArrowheads="1"/>
          </p:cNvSpPr>
          <p:nvPr/>
        </p:nvSpPr>
        <p:spPr bwMode="gray">
          <a:xfrm>
            <a:off x="1969746" y="3351896"/>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80" name="Picture 24" descr="VM non-detailed"/>
          <p:cNvPicPr>
            <a:picLocks noChangeAspect="1" noChangeArrowheads="1"/>
          </p:cNvPicPr>
          <p:nvPr/>
        </p:nvPicPr>
        <p:blipFill>
          <a:blip r:embed="rId2" cstate="screen"/>
          <a:srcRect/>
          <a:stretch>
            <a:fillRect/>
          </a:stretch>
        </p:blipFill>
        <p:spPr bwMode="gray">
          <a:xfrm>
            <a:off x="606728" y="3351125"/>
            <a:ext cx="391331" cy="402462"/>
          </a:xfrm>
          <a:prstGeom prst="rect">
            <a:avLst/>
          </a:prstGeom>
          <a:noFill/>
          <a:ln w="9525">
            <a:noFill/>
            <a:miter lim="800000"/>
            <a:headEnd/>
            <a:tailEnd/>
          </a:ln>
        </p:spPr>
      </p:pic>
      <p:pic>
        <p:nvPicPr>
          <p:cNvPr id="81" name="Picture 25" descr="VM non-detailed"/>
          <p:cNvPicPr>
            <a:picLocks noChangeAspect="1" noChangeArrowheads="1"/>
          </p:cNvPicPr>
          <p:nvPr/>
        </p:nvPicPr>
        <p:blipFill>
          <a:blip r:embed="rId2" cstate="screen"/>
          <a:srcRect/>
          <a:stretch>
            <a:fillRect/>
          </a:stretch>
        </p:blipFill>
        <p:spPr bwMode="gray">
          <a:xfrm>
            <a:off x="164270" y="3351125"/>
            <a:ext cx="391331" cy="402462"/>
          </a:xfrm>
          <a:prstGeom prst="rect">
            <a:avLst/>
          </a:prstGeom>
          <a:noFill/>
          <a:ln w="9525">
            <a:noFill/>
            <a:miter lim="800000"/>
            <a:headEnd/>
            <a:tailEnd/>
          </a:ln>
        </p:spPr>
      </p:pic>
      <p:sp>
        <p:nvSpPr>
          <p:cNvPr id="82" name="AutoShape 91"/>
          <p:cNvSpPr>
            <a:spLocks noChangeArrowheads="1"/>
          </p:cNvSpPr>
          <p:nvPr/>
        </p:nvSpPr>
        <p:spPr bwMode="gray">
          <a:xfrm>
            <a:off x="156943" y="3348771"/>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3" name="AutoShape 92"/>
          <p:cNvSpPr>
            <a:spLocks noChangeArrowheads="1"/>
          </p:cNvSpPr>
          <p:nvPr/>
        </p:nvSpPr>
        <p:spPr bwMode="gray">
          <a:xfrm>
            <a:off x="605719" y="3348771"/>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84" name="Picture 23" descr="VM non-detailed"/>
          <p:cNvPicPr>
            <a:picLocks noChangeAspect="1" noChangeArrowheads="1"/>
          </p:cNvPicPr>
          <p:nvPr/>
        </p:nvPicPr>
        <p:blipFill>
          <a:blip r:embed="rId2" cstate="screen"/>
          <a:srcRect/>
          <a:stretch>
            <a:fillRect/>
          </a:stretch>
        </p:blipFill>
        <p:spPr bwMode="gray">
          <a:xfrm>
            <a:off x="1983348" y="3853787"/>
            <a:ext cx="391331" cy="402462"/>
          </a:xfrm>
          <a:prstGeom prst="rect">
            <a:avLst/>
          </a:prstGeom>
          <a:noFill/>
          <a:ln w="9525">
            <a:noFill/>
            <a:miter lim="800000"/>
            <a:headEnd/>
            <a:tailEnd/>
          </a:ln>
        </p:spPr>
      </p:pic>
      <p:pic>
        <p:nvPicPr>
          <p:cNvPr id="85" name="Picture 24" descr="VM non-detailed"/>
          <p:cNvPicPr>
            <a:picLocks noChangeAspect="1" noChangeArrowheads="1"/>
          </p:cNvPicPr>
          <p:nvPr/>
        </p:nvPicPr>
        <p:blipFill>
          <a:blip r:embed="rId2" cstate="screen"/>
          <a:srcRect/>
          <a:stretch>
            <a:fillRect/>
          </a:stretch>
        </p:blipFill>
        <p:spPr bwMode="gray">
          <a:xfrm>
            <a:off x="1511556" y="3853787"/>
            <a:ext cx="391331" cy="402462"/>
          </a:xfrm>
          <a:prstGeom prst="rect">
            <a:avLst/>
          </a:prstGeom>
          <a:noFill/>
          <a:ln w="9525">
            <a:noFill/>
            <a:miter lim="800000"/>
            <a:headEnd/>
            <a:tailEnd/>
          </a:ln>
        </p:spPr>
      </p:pic>
      <p:pic>
        <p:nvPicPr>
          <p:cNvPr id="86" name="Picture 25" descr="VM non-detailed"/>
          <p:cNvPicPr>
            <a:picLocks noChangeAspect="1" noChangeArrowheads="1"/>
          </p:cNvPicPr>
          <p:nvPr/>
        </p:nvPicPr>
        <p:blipFill>
          <a:blip r:embed="rId2" cstate="screen"/>
          <a:srcRect/>
          <a:stretch>
            <a:fillRect/>
          </a:stretch>
        </p:blipFill>
        <p:spPr bwMode="gray">
          <a:xfrm>
            <a:off x="1069098" y="3853787"/>
            <a:ext cx="391331" cy="402462"/>
          </a:xfrm>
          <a:prstGeom prst="rect">
            <a:avLst/>
          </a:prstGeom>
          <a:noFill/>
          <a:ln w="9525">
            <a:noFill/>
            <a:miter lim="800000"/>
            <a:headEnd/>
            <a:tailEnd/>
          </a:ln>
        </p:spPr>
      </p:pic>
      <p:sp>
        <p:nvSpPr>
          <p:cNvPr id="87" name="AutoShape 91"/>
          <p:cNvSpPr>
            <a:spLocks noChangeArrowheads="1"/>
          </p:cNvSpPr>
          <p:nvPr/>
        </p:nvSpPr>
        <p:spPr bwMode="gray">
          <a:xfrm>
            <a:off x="1061771" y="3851433"/>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8" name="AutoShape 92"/>
          <p:cNvSpPr>
            <a:spLocks noChangeArrowheads="1"/>
          </p:cNvSpPr>
          <p:nvPr/>
        </p:nvSpPr>
        <p:spPr bwMode="gray">
          <a:xfrm>
            <a:off x="1510547" y="3851433"/>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9" name="AutoShape 93"/>
          <p:cNvSpPr>
            <a:spLocks noChangeArrowheads="1"/>
          </p:cNvSpPr>
          <p:nvPr/>
        </p:nvSpPr>
        <p:spPr bwMode="gray">
          <a:xfrm>
            <a:off x="1973978" y="3851433"/>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90" name="Picture 24" descr="VM non-detailed"/>
          <p:cNvPicPr>
            <a:picLocks noChangeAspect="1" noChangeArrowheads="1"/>
          </p:cNvPicPr>
          <p:nvPr/>
        </p:nvPicPr>
        <p:blipFill>
          <a:blip r:embed="rId2" cstate="screen"/>
          <a:srcRect/>
          <a:stretch>
            <a:fillRect/>
          </a:stretch>
        </p:blipFill>
        <p:spPr bwMode="gray">
          <a:xfrm>
            <a:off x="610960" y="3850662"/>
            <a:ext cx="391331" cy="402462"/>
          </a:xfrm>
          <a:prstGeom prst="rect">
            <a:avLst/>
          </a:prstGeom>
          <a:noFill/>
          <a:ln w="9525">
            <a:noFill/>
            <a:miter lim="800000"/>
            <a:headEnd/>
            <a:tailEnd/>
          </a:ln>
        </p:spPr>
      </p:pic>
      <p:pic>
        <p:nvPicPr>
          <p:cNvPr id="91" name="Picture 25" descr="VM non-detailed"/>
          <p:cNvPicPr>
            <a:picLocks noChangeAspect="1" noChangeArrowheads="1"/>
          </p:cNvPicPr>
          <p:nvPr/>
        </p:nvPicPr>
        <p:blipFill>
          <a:blip r:embed="rId2" cstate="screen"/>
          <a:srcRect/>
          <a:stretch>
            <a:fillRect/>
          </a:stretch>
        </p:blipFill>
        <p:spPr bwMode="gray">
          <a:xfrm>
            <a:off x="168502" y="3850662"/>
            <a:ext cx="391331" cy="402462"/>
          </a:xfrm>
          <a:prstGeom prst="rect">
            <a:avLst/>
          </a:prstGeom>
          <a:noFill/>
          <a:ln w="9525">
            <a:noFill/>
            <a:miter lim="800000"/>
            <a:headEnd/>
            <a:tailEnd/>
          </a:ln>
        </p:spPr>
      </p:pic>
      <p:sp>
        <p:nvSpPr>
          <p:cNvPr id="92" name="AutoShape 91"/>
          <p:cNvSpPr>
            <a:spLocks noChangeArrowheads="1"/>
          </p:cNvSpPr>
          <p:nvPr/>
        </p:nvSpPr>
        <p:spPr bwMode="gray">
          <a:xfrm>
            <a:off x="161175" y="3848308"/>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3" name="AutoShape 92"/>
          <p:cNvSpPr>
            <a:spLocks noChangeArrowheads="1"/>
          </p:cNvSpPr>
          <p:nvPr/>
        </p:nvSpPr>
        <p:spPr bwMode="gray">
          <a:xfrm>
            <a:off x="609951" y="3848308"/>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94" name="Picture 23" descr="VM non-detailed"/>
          <p:cNvPicPr>
            <a:picLocks noChangeAspect="1" noChangeArrowheads="1"/>
          </p:cNvPicPr>
          <p:nvPr/>
        </p:nvPicPr>
        <p:blipFill>
          <a:blip r:embed="rId2" cstate="screen"/>
          <a:srcRect/>
          <a:stretch>
            <a:fillRect/>
          </a:stretch>
        </p:blipFill>
        <p:spPr bwMode="gray">
          <a:xfrm>
            <a:off x="1987580" y="4353324"/>
            <a:ext cx="391331" cy="402462"/>
          </a:xfrm>
          <a:prstGeom prst="rect">
            <a:avLst/>
          </a:prstGeom>
          <a:noFill/>
          <a:ln w="9525">
            <a:noFill/>
            <a:miter lim="800000"/>
            <a:headEnd/>
            <a:tailEnd/>
          </a:ln>
        </p:spPr>
      </p:pic>
      <p:pic>
        <p:nvPicPr>
          <p:cNvPr id="95" name="Picture 24" descr="VM non-detailed"/>
          <p:cNvPicPr>
            <a:picLocks noChangeAspect="1" noChangeArrowheads="1"/>
          </p:cNvPicPr>
          <p:nvPr/>
        </p:nvPicPr>
        <p:blipFill>
          <a:blip r:embed="rId2" cstate="screen"/>
          <a:srcRect/>
          <a:stretch>
            <a:fillRect/>
          </a:stretch>
        </p:blipFill>
        <p:spPr bwMode="gray">
          <a:xfrm>
            <a:off x="1515788" y="4353324"/>
            <a:ext cx="391331" cy="402462"/>
          </a:xfrm>
          <a:prstGeom prst="rect">
            <a:avLst/>
          </a:prstGeom>
          <a:noFill/>
          <a:ln w="9525">
            <a:noFill/>
            <a:miter lim="800000"/>
            <a:headEnd/>
            <a:tailEnd/>
          </a:ln>
        </p:spPr>
      </p:pic>
      <p:pic>
        <p:nvPicPr>
          <p:cNvPr id="96" name="Picture 25" descr="VM non-detailed"/>
          <p:cNvPicPr>
            <a:picLocks noChangeAspect="1" noChangeArrowheads="1"/>
          </p:cNvPicPr>
          <p:nvPr/>
        </p:nvPicPr>
        <p:blipFill>
          <a:blip r:embed="rId2" cstate="screen"/>
          <a:srcRect/>
          <a:stretch>
            <a:fillRect/>
          </a:stretch>
        </p:blipFill>
        <p:spPr bwMode="gray">
          <a:xfrm>
            <a:off x="1073330" y="4353324"/>
            <a:ext cx="391331" cy="402462"/>
          </a:xfrm>
          <a:prstGeom prst="rect">
            <a:avLst/>
          </a:prstGeom>
          <a:noFill/>
          <a:ln w="9525">
            <a:noFill/>
            <a:miter lim="800000"/>
            <a:headEnd/>
            <a:tailEnd/>
          </a:ln>
        </p:spPr>
      </p:pic>
      <p:sp>
        <p:nvSpPr>
          <p:cNvPr id="97" name="AutoShape 91"/>
          <p:cNvSpPr>
            <a:spLocks noChangeArrowheads="1"/>
          </p:cNvSpPr>
          <p:nvPr/>
        </p:nvSpPr>
        <p:spPr bwMode="gray">
          <a:xfrm>
            <a:off x="1066003" y="4350970"/>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8" name="AutoShape 92"/>
          <p:cNvSpPr>
            <a:spLocks noChangeArrowheads="1"/>
          </p:cNvSpPr>
          <p:nvPr/>
        </p:nvSpPr>
        <p:spPr bwMode="gray">
          <a:xfrm>
            <a:off x="1514779" y="4350970"/>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9" name="AutoShape 93"/>
          <p:cNvSpPr>
            <a:spLocks noChangeArrowheads="1"/>
          </p:cNvSpPr>
          <p:nvPr/>
        </p:nvSpPr>
        <p:spPr bwMode="gray">
          <a:xfrm>
            <a:off x="1978210" y="4350970"/>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100" name="Picture 24" descr="VM non-detailed"/>
          <p:cNvPicPr>
            <a:picLocks noChangeAspect="1" noChangeArrowheads="1"/>
          </p:cNvPicPr>
          <p:nvPr/>
        </p:nvPicPr>
        <p:blipFill>
          <a:blip r:embed="rId2" cstate="screen"/>
          <a:srcRect/>
          <a:stretch>
            <a:fillRect/>
          </a:stretch>
        </p:blipFill>
        <p:spPr bwMode="gray">
          <a:xfrm>
            <a:off x="615192" y="4350199"/>
            <a:ext cx="391331" cy="402462"/>
          </a:xfrm>
          <a:prstGeom prst="rect">
            <a:avLst/>
          </a:prstGeom>
          <a:noFill/>
          <a:ln w="9525">
            <a:noFill/>
            <a:miter lim="800000"/>
            <a:headEnd/>
            <a:tailEnd/>
          </a:ln>
        </p:spPr>
      </p:pic>
      <p:pic>
        <p:nvPicPr>
          <p:cNvPr id="101" name="Picture 25" descr="VM non-detailed"/>
          <p:cNvPicPr>
            <a:picLocks noChangeAspect="1" noChangeArrowheads="1"/>
          </p:cNvPicPr>
          <p:nvPr/>
        </p:nvPicPr>
        <p:blipFill>
          <a:blip r:embed="rId2" cstate="screen"/>
          <a:srcRect/>
          <a:stretch>
            <a:fillRect/>
          </a:stretch>
        </p:blipFill>
        <p:spPr bwMode="gray">
          <a:xfrm>
            <a:off x="172734" y="4350199"/>
            <a:ext cx="391331" cy="402462"/>
          </a:xfrm>
          <a:prstGeom prst="rect">
            <a:avLst/>
          </a:prstGeom>
          <a:noFill/>
          <a:ln w="9525">
            <a:noFill/>
            <a:miter lim="800000"/>
            <a:headEnd/>
            <a:tailEnd/>
          </a:ln>
        </p:spPr>
      </p:pic>
      <p:sp>
        <p:nvSpPr>
          <p:cNvPr id="102" name="AutoShape 91"/>
          <p:cNvSpPr>
            <a:spLocks noChangeArrowheads="1"/>
          </p:cNvSpPr>
          <p:nvPr/>
        </p:nvSpPr>
        <p:spPr bwMode="gray">
          <a:xfrm>
            <a:off x="165407" y="434784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3" name="AutoShape 92"/>
          <p:cNvSpPr>
            <a:spLocks noChangeArrowheads="1"/>
          </p:cNvSpPr>
          <p:nvPr/>
        </p:nvSpPr>
        <p:spPr bwMode="gray">
          <a:xfrm>
            <a:off x="614183" y="434784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4" name="Rounded Rectangle 103"/>
          <p:cNvSpPr/>
          <p:nvPr/>
        </p:nvSpPr>
        <p:spPr>
          <a:xfrm>
            <a:off x="85894" y="573298"/>
            <a:ext cx="4998529" cy="1689382"/>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Up to </a:t>
            </a:r>
            <a:r>
              <a:rPr lang="en-US" sz="2800" b="1" dirty="0">
                <a:solidFill>
                  <a:srgbClr val="FFFF00"/>
                </a:solidFill>
              </a:rPr>
              <a:t>25 Virtual Machines </a:t>
            </a:r>
            <a:br>
              <a:rPr lang="en-US" sz="2800" dirty="0">
                <a:solidFill>
                  <a:srgbClr val="FFFFCC"/>
                </a:solidFill>
              </a:rPr>
            </a:br>
            <a:r>
              <a:rPr lang="en-US" sz="2800" dirty="0">
                <a:solidFill>
                  <a:srgbClr val="FFFFCC"/>
                </a:solidFill>
              </a:rPr>
              <a:t>backed-up in parallel </a:t>
            </a:r>
            <a:br>
              <a:rPr lang="en-US" sz="2800" dirty="0">
                <a:solidFill>
                  <a:srgbClr val="FFFFCC"/>
                </a:solidFill>
              </a:rPr>
            </a:br>
            <a:r>
              <a:rPr lang="en-US" sz="2800" b="1" dirty="0">
                <a:solidFill>
                  <a:srgbClr val="FFFF00"/>
                </a:solidFill>
              </a:rPr>
              <a:t>per proxy</a:t>
            </a:r>
          </a:p>
        </p:txBody>
      </p:sp>
      <p:sp>
        <p:nvSpPr>
          <p:cNvPr id="107" name="Line 58"/>
          <p:cNvSpPr>
            <a:spLocks noChangeShapeType="1"/>
          </p:cNvSpPr>
          <p:nvPr/>
        </p:nvSpPr>
        <p:spPr bwMode="gray">
          <a:xfrm flipV="1">
            <a:off x="3455587" y="2821311"/>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8" name="Line 58"/>
          <p:cNvSpPr>
            <a:spLocks noChangeShapeType="1"/>
          </p:cNvSpPr>
          <p:nvPr/>
        </p:nvSpPr>
        <p:spPr bwMode="gray">
          <a:xfrm flipV="1">
            <a:off x="3455587" y="2877845"/>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9" name="Line 58"/>
          <p:cNvSpPr>
            <a:spLocks noChangeShapeType="1"/>
          </p:cNvSpPr>
          <p:nvPr/>
        </p:nvSpPr>
        <p:spPr bwMode="gray">
          <a:xfrm flipV="1">
            <a:off x="3455587" y="2934379"/>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0" name="Line 58"/>
          <p:cNvSpPr>
            <a:spLocks noChangeShapeType="1"/>
          </p:cNvSpPr>
          <p:nvPr/>
        </p:nvSpPr>
        <p:spPr bwMode="gray">
          <a:xfrm flipV="1">
            <a:off x="3455587" y="2990913"/>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1" name="Line 58"/>
          <p:cNvSpPr>
            <a:spLocks noChangeShapeType="1"/>
          </p:cNvSpPr>
          <p:nvPr/>
        </p:nvSpPr>
        <p:spPr bwMode="gray">
          <a:xfrm flipV="1">
            <a:off x="3455587" y="3047447"/>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2" name="Line 58"/>
          <p:cNvSpPr>
            <a:spLocks noChangeShapeType="1"/>
          </p:cNvSpPr>
          <p:nvPr/>
        </p:nvSpPr>
        <p:spPr bwMode="gray">
          <a:xfrm flipV="1">
            <a:off x="3455587" y="3103981"/>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3" name="Line 58"/>
          <p:cNvSpPr>
            <a:spLocks noChangeShapeType="1"/>
          </p:cNvSpPr>
          <p:nvPr/>
        </p:nvSpPr>
        <p:spPr bwMode="gray">
          <a:xfrm flipV="1">
            <a:off x="3455587" y="3160515"/>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4" name="Line 58"/>
          <p:cNvSpPr>
            <a:spLocks noChangeShapeType="1"/>
          </p:cNvSpPr>
          <p:nvPr/>
        </p:nvSpPr>
        <p:spPr bwMode="gray">
          <a:xfrm flipV="1">
            <a:off x="3455587" y="3217049"/>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5" name="Line 58"/>
          <p:cNvSpPr>
            <a:spLocks noChangeShapeType="1"/>
          </p:cNvSpPr>
          <p:nvPr/>
        </p:nvSpPr>
        <p:spPr bwMode="gray">
          <a:xfrm flipV="1">
            <a:off x="3455587" y="3273583"/>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6" name="Line 58"/>
          <p:cNvSpPr>
            <a:spLocks noChangeShapeType="1"/>
          </p:cNvSpPr>
          <p:nvPr/>
        </p:nvSpPr>
        <p:spPr bwMode="gray">
          <a:xfrm flipV="1">
            <a:off x="3455587" y="3330117"/>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7" name="Line 58"/>
          <p:cNvSpPr>
            <a:spLocks noChangeShapeType="1"/>
          </p:cNvSpPr>
          <p:nvPr/>
        </p:nvSpPr>
        <p:spPr bwMode="gray">
          <a:xfrm flipV="1">
            <a:off x="3455587" y="3386651"/>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8" name="Line 58"/>
          <p:cNvSpPr>
            <a:spLocks noChangeShapeType="1"/>
          </p:cNvSpPr>
          <p:nvPr/>
        </p:nvSpPr>
        <p:spPr bwMode="gray">
          <a:xfrm flipV="1">
            <a:off x="3455587" y="3443185"/>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9" name="Line 58"/>
          <p:cNvSpPr>
            <a:spLocks noChangeShapeType="1"/>
          </p:cNvSpPr>
          <p:nvPr/>
        </p:nvSpPr>
        <p:spPr bwMode="gray">
          <a:xfrm flipV="1">
            <a:off x="3455587" y="3499719"/>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0" name="Line 58"/>
          <p:cNvSpPr>
            <a:spLocks noChangeShapeType="1"/>
          </p:cNvSpPr>
          <p:nvPr/>
        </p:nvSpPr>
        <p:spPr bwMode="gray">
          <a:xfrm flipV="1">
            <a:off x="3455587" y="3556253"/>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1" name="Line 58"/>
          <p:cNvSpPr>
            <a:spLocks noChangeShapeType="1"/>
          </p:cNvSpPr>
          <p:nvPr/>
        </p:nvSpPr>
        <p:spPr bwMode="gray">
          <a:xfrm flipV="1">
            <a:off x="3455587" y="3612787"/>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2" name="Line 58"/>
          <p:cNvSpPr>
            <a:spLocks noChangeShapeType="1"/>
          </p:cNvSpPr>
          <p:nvPr/>
        </p:nvSpPr>
        <p:spPr bwMode="gray">
          <a:xfrm flipV="1">
            <a:off x="3455587" y="3669321"/>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3" name="Line 58"/>
          <p:cNvSpPr>
            <a:spLocks noChangeShapeType="1"/>
          </p:cNvSpPr>
          <p:nvPr/>
        </p:nvSpPr>
        <p:spPr bwMode="gray">
          <a:xfrm flipV="1">
            <a:off x="3455587" y="3725855"/>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4" name="Line 58"/>
          <p:cNvSpPr>
            <a:spLocks noChangeShapeType="1"/>
          </p:cNvSpPr>
          <p:nvPr/>
        </p:nvSpPr>
        <p:spPr bwMode="gray">
          <a:xfrm flipV="1">
            <a:off x="3455587" y="3782389"/>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5" name="Line 58"/>
          <p:cNvSpPr>
            <a:spLocks noChangeShapeType="1"/>
          </p:cNvSpPr>
          <p:nvPr/>
        </p:nvSpPr>
        <p:spPr bwMode="gray">
          <a:xfrm flipV="1">
            <a:off x="3455587" y="3838923"/>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6" name="Line 58"/>
          <p:cNvSpPr>
            <a:spLocks noChangeShapeType="1"/>
          </p:cNvSpPr>
          <p:nvPr/>
        </p:nvSpPr>
        <p:spPr bwMode="gray">
          <a:xfrm flipV="1">
            <a:off x="3455587" y="3895457"/>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7" name="Line 58"/>
          <p:cNvSpPr>
            <a:spLocks noChangeShapeType="1"/>
          </p:cNvSpPr>
          <p:nvPr/>
        </p:nvSpPr>
        <p:spPr bwMode="gray">
          <a:xfrm flipV="1">
            <a:off x="3455587" y="3951991"/>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9" name="Line 58"/>
          <p:cNvSpPr>
            <a:spLocks noChangeShapeType="1"/>
          </p:cNvSpPr>
          <p:nvPr/>
        </p:nvSpPr>
        <p:spPr bwMode="gray">
          <a:xfrm flipV="1">
            <a:off x="3455587" y="4008525"/>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0" name="Line 58"/>
          <p:cNvSpPr>
            <a:spLocks noChangeShapeType="1"/>
          </p:cNvSpPr>
          <p:nvPr/>
        </p:nvSpPr>
        <p:spPr bwMode="gray">
          <a:xfrm flipV="1">
            <a:off x="3455587" y="4065059"/>
            <a:ext cx="1702086" cy="197348"/>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1" name="AutoShape 17"/>
          <p:cNvSpPr>
            <a:spLocks noChangeArrowheads="1"/>
          </p:cNvSpPr>
          <p:nvPr/>
        </p:nvSpPr>
        <p:spPr bwMode="gray">
          <a:xfrm>
            <a:off x="3620377" y="3311137"/>
            <a:ext cx="1340335" cy="387607"/>
          </a:xfrm>
          <a:prstGeom prst="roundRect">
            <a:avLst>
              <a:gd name="adj" fmla="val 13529"/>
            </a:avLst>
          </a:prstGeom>
          <a:solidFill>
            <a:srgbClr val="600000"/>
          </a:solidFill>
          <a:ln w="9525" algn="ctr">
            <a:noFill/>
            <a:round/>
            <a:headEnd/>
            <a:tailEnd/>
          </a:ln>
        </p:spPr>
        <p:txBody>
          <a:bodyPr wrap="none" lIns="0" tIns="0" rIns="0" bIns="0" anchor="ctr"/>
          <a:lstStyle/>
          <a:p>
            <a:pPr algn="ctr"/>
            <a:r>
              <a:rPr lang="en-US" sz="1200" dirty="0">
                <a:solidFill>
                  <a:srgbClr val="FFFFCC"/>
                </a:solidFill>
                <a:latin typeface="Calibri" pitchFamily="34" charset="0"/>
                <a:cs typeface="Calibri" pitchFamily="34" charset="0"/>
              </a:rPr>
              <a:t>25 streams</a:t>
            </a:r>
          </a:p>
        </p:txBody>
      </p:sp>
    </p:spTree>
    <p:extLst>
      <p:ext uri="{BB962C8B-B14F-4D97-AF65-F5344CB8AC3E}">
        <p14:creationId xmlns:p14="http://schemas.microsoft.com/office/powerpoint/2010/main" val="326569497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performance</a:t>
            </a:r>
            <a:endParaRPr lang="en-US" sz="2200" b="1" dirty="0">
              <a:solidFill>
                <a:srgbClr val="0070C0"/>
              </a:solidFill>
            </a:endParaRPr>
          </a:p>
        </p:txBody>
      </p:sp>
      <p:pic>
        <p:nvPicPr>
          <p:cNvPr id="105" name="Picture 104"/>
          <p:cNvPicPr>
            <a:picLocks noChangeAspect="1"/>
          </p:cNvPicPr>
          <p:nvPr/>
        </p:nvPicPr>
        <p:blipFill>
          <a:blip r:embed="rId2"/>
          <a:stretch>
            <a:fillRect/>
          </a:stretch>
        </p:blipFill>
        <p:spPr>
          <a:xfrm>
            <a:off x="1036245" y="823913"/>
            <a:ext cx="5206498" cy="4319587"/>
          </a:xfrm>
          <a:prstGeom prst="rect">
            <a:avLst/>
          </a:prstGeom>
        </p:spPr>
      </p:pic>
      <p:sp>
        <p:nvSpPr>
          <p:cNvPr id="106" name="Rectangle 105"/>
          <p:cNvSpPr/>
          <p:nvPr/>
        </p:nvSpPr>
        <p:spPr>
          <a:xfrm>
            <a:off x="1154530" y="2824315"/>
            <a:ext cx="2392457" cy="22922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 name="TextBox 1"/>
          <p:cNvSpPr txBox="1"/>
          <p:nvPr/>
        </p:nvSpPr>
        <p:spPr>
          <a:xfrm>
            <a:off x="6504039" y="1976284"/>
            <a:ext cx="2462980" cy="954107"/>
          </a:xfrm>
          <a:prstGeom prst="rect">
            <a:avLst/>
          </a:prstGeom>
          <a:noFill/>
        </p:spPr>
        <p:txBody>
          <a:bodyPr wrap="square" rtlCol="0">
            <a:spAutoFit/>
          </a:bodyPr>
          <a:lstStyle/>
          <a:p>
            <a:pPr>
              <a:spcBef>
                <a:spcPts val="0"/>
              </a:spcBef>
              <a:spcAft>
                <a:spcPts val="0"/>
              </a:spcAft>
              <a:buClr>
                <a:schemeClr val="bg1"/>
              </a:buClr>
            </a:pPr>
            <a:r>
              <a:rPr lang="en-US" sz="1400" dirty="0">
                <a:solidFill>
                  <a:srgbClr val="C00000"/>
                </a:solidFill>
                <a:latin typeface="+mn-lt"/>
              </a:rPr>
              <a:t>Number of Virtual Machines backed-up by single proxy</a:t>
            </a:r>
          </a:p>
          <a:p>
            <a:pPr>
              <a:spcBef>
                <a:spcPts val="0"/>
              </a:spcBef>
              <a:spcAft>
                <a:spcPts val="0"/>
              </a:spcAft>
              <a:buClr>
                <a:schemeClr val="bg1"/>
              </a:buClr>
            </a:pPr>
            <a:endParaRPr lang="en-US" sz="1400" dirty="0">
              <a:solidFill>
                <a:srgbClr val="C00000"/>
              </a:solidFill>
              <a:latin typeface="+mn-lt"/>
            </a:endParaRPr>
          </a:p>
          <a:p>
            <a:pPr>
              <a:spcBef>
                <a:spcPts val="0"/>
              </a:spcBef>
              <a:spcAft>
                <a:spcPts val="0"/>
              </a:spcAft>
              <a:buClr>
                <a:schemeClr val="bg1"/>
              </a:buClr>
            </a:pPr>
            <a:r>
              <a:rPr lang="en-US" sz="1400" dirty="0">
                <a:solidFill>
                  <a:srgbClr val="C00000"/>
                </a:solidFill>
                <a:latin typeface="+mn-lt"/>
              </a:rPr>
              <a:t>Maximum value is 25</a:t>
            </a:r>
          </a:p>
        </p:txBody>
      </p:sp>
      <p:cxnSp>
        <p:nvCxnSpPr>
          <p:cNvPr id="4" name="Straight Arrow Connector 3"/>
          <p:cNvCxnSpPr/>
          <p:nvPr/>
        </p:nvCxnSpPr>
        <p:spPr>
          <a:xfrm flipH="1">
            <a:off x="3664974" y="2219632"/>
            <a:ext cx="2691581" cy="6046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38165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performance</a:t>
            </a:r>
            <a:endParaRPr lang="en-US" sz="2200" b="1" dirty="0">
              <a:solidFill>
                <a:srgbClr val="0070C0"/>
              </a:solidFill>
            </a:endParaRPr>
          </a:p>
        </p:txBody>
      </p:sp>
      <p:pic>
        <p:nvPicPr>
          <p:cNvPr id="215"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3043590" y="3180488"/>
            <a:ext cx="3511296" cy="630574"/>
          </a:xfrm>
          <a:prstGeom prst="rect">
            <a:avLst/>
          </a:prstGeom>
          <a:noFill/>
        </p:spPr>
      </p:pic>
      <p:sp>
        <p:nvSpPr>
          <p:cNvPr id="223" name="AutoShape 19"/>
          <p:cNvSpPr>
            <a:spLocks noChangeArrowheads="1"/>
          </p:cNvSpPr>
          <p:nvPr/>
        </p:nvSpPr>
        <p:spPr bwMode="gray">
          <a:xfrm>
            <a:off x="3264572" y="365639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5" name="Text Box 20"/>
          <p:cNvSpPr txBox="1">
            <a:spLocks noChangeArrowheads="1"/>
          </p:cNvSpPr>
          <p:nvPr/>
        </p:nvSpPr>
        <p:spPr bwMode="gray">
          <a:xfrm flipH="1">
            <a:off x="3144976" y="4340991"/>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4148492" y="364877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8" name="Text Box 20"/>
          <p:cNvSpPr txBox="1">
            <a:spLocks noChangeArrowheads="1"/>
          </p:cNvSpPr>
          <p:nvPr/>
        </p:nvSpPr>
        <p:spPr bwMode="gray">
          <a:xfrm flipH="1">
            <a:off x="4028896" y="433337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5946812" y="364115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1" name="Text Box 20"/>
          <p:cNvSpPr txBox="1">
            <a:spLocks noChangeArrowheads="1"/>
          </p:cNvSpPr>
          <p:nvPr/>
        </p:nvSpPr>
        <p:spPr bwMode="gray">
          <a:xfrm flipH="1">
            <a:off x="5827216" y="432575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4920436" y="3882031"/>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2" name="Picture 1"/>
          <p:cNvPicPr>
            <a:picLocks noChangeAspect="1"/>
          </p:cNvPicPr>
          <p:nvPr/>
        </p:nvPicPr>
        <p:blipFill>
          <a:blip r:embed="rId3"/>
          <a:stretch>
            <a:fillRect/>
          </a:stretch>
        </p:blipFill>
        <p:spPr>
          <a:xfrm>
            <a:off x="1088542" y="890645"/>
            <a:ext cx="1612695" cy="1000332"/>
          </a:xfrm>
          <a:prstGeom prst="rect">
            <a:avLst/>
          </a:prstGeom>
        </p:spPr>
      </p:pic>
      <p:pic>
        <p:nvPicPr>
          <p:cNvPr id="105" name="Picture 104"/>
          <p:cNvPicPr>
            <a:picLocks noChangeAspect="1"/>
          </p:cNvPicPr>
          <p:nvPr/>
        </p:nvPicPr>
        <p:blipFill>
          <a:blip r:embed="rId3"/>
          <a:stretch>
            <a:fillRect/>
          </a:stretch>
        </p:blipFill>
        <p:spPr>
          <a:xfrm>
            <a:off x="1094996" y="1890978"/>
            <a:ext cx="1612695" cy="1000332"/>
          </a:xfrm>
          <a:prstGeom prst="rect">
            <a:avLst/>
          </a:prstGeom>
        </p:spPr>
      </p:pic>
      <p:pic>
        <p:nvPicPr>
          <p:cNvPr id="106" name="Picture 105"/>
          <p:cNvPicPr>
            <a:picLocks noChangeAspect="1"/>
          </p:cNvPicPr>
          <p:nvPr/>
        </p:nvPicPr>
        <p:blipFill>
          <a:blip r:embed="rId3"/>
          <a:stretch>
            <a:fillRect/>
          </a:stretch>
        </p:blipFill>
        <p:spPr>
          <a:xfrm>
            <a:off x="1101450" y="2891311"/>
            <a:ext cx="1612695" cy="1000332"/>
          </a:xfrm>
          <a:prstGeom prst="rect">
            <a:avLst/>
          </a:prstGeom>
        </p:spPr>
      </p:pic>
      <p:pic>
        <p:nvPicPr>
          <p:cNvPr id="132" name="Picture 131"/>
          <p:cNvPicPr>
            <a:picLocks noChangeAspect="1"/>
          </p:cNvPicPr>
          <p:nvPr/>
        </p:nvPicPr>
        <p:blipFill>
          <a:blip r:embed="rId3"/>
          <a:stretch>
            <a:fillRect/>
          </a:stretch>
        </p:blipFill>
        <p:spPr>
          <a:xfrm>
            <a:off x="1107904" y="3891644"/>
            <a:ext cx="1612695" cy="1000332"/>
          </a:xfrm>
          <a:prstGeom prst="rect">
            <a:avLst/>
          </a:prstGeom>
        </p:spPr>
      </p:pic>
      <p:sp>
        <p:nvSpPr>
          <p:cNvPr id="133" name="Rounded Rectangle 132"/>
          <p:cNvSpPr/>
          <p:nvPr/>
        </p:nvSpPr>
        <p:spPr>
          <a:xfrm>
            <a:off x="3264572" y="567120"/>
            <a:ext cx="5757507" cy="248805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marL="457200" indent="-457200">
              <a:spcBef>
                <a:spcPts val="0"/>
              </a:spcBef>
              <a:spcAft>
                <a:spcPts val="1200"/>
              </a:spcAft>
              <a:buFont typeface="Arial" panose="020B0604020202020204" pitchFamily="34" charset="0"/>
              <a:buChar char="•"/>
            </a:pPr>
            <a:r>
              <a:rPr lang="en-US" sz="2800" b="1" dirty="0">
                <a:solidFill>
                  <a:srgbClr val="FFFF00"/>
                </a:solidFill>
              </a:rPr>
              <a:t>100 Virtual Machines </a:t>
            </a:r>
            <a:r>
              <a:rPr lang="en-US" sz="2800" dirty="0">
                <a:solidFill>
                  <a:srgbClr val="FFFFCC"/>
                </a:solidFill>
              </a:rPr>
              <a:t>backed up </a:t>
            </a:r>
            <a:r>
              <a:rPr lang="en-US" sz="2800" b="1" dirty="0">
                <a:solidFill>
                  <a:srgbClr val="FFFF00"/>
                </a:solidFill>
              </a:rPr>
              <a:t>in parallel</a:t>
            </a:r>
          </a:p>
          <a:p>
            <a:pPr marL="457200" indent="-457200">
              <a:spcBef>
                <a:spcPts val="0"/>
              </a:spcBef>
              <a:spcAft>
                <a:spcPts val="1200"/>
              </a:spcAft>
              <a:buFont typeface="Arial" panose="020B0604020202020204" pitchFamily="34" charset="0"/>
              <a:buChar char="•"/>
            </a:pPr>
            <a:r>
              <a:rPr lang="en-US" sz="2800" dirty="0">
                <a:solidFill>
                  <a:srgbClr val="FFFFCC"/>
                </a:solidFill>
              </a:rPr>
              <a:t>3 – 10 minutes to backup 100 Virtual Machines</a:t>
            </a:r>
          </a:p>
          <a:p>
            <a:pPr marL="457200" indent="-457200">
              <a:spcBef>
                <a:spcPts val="0"/>
              </a:spcBef>
              <a:spcAft>
                <a:spcPts val="1200"/>
              </a:spcAft>
              <a:buFont typeface="Arial" panose="020B0604020202020204" pitchFamily="34" charset="0"/>
              <a:buChar char="•"/>
            </a:pPr>
            <a:r>
              <a:rPr lang="en-US" sz="2800" b="1" dirty="0">
                <a:solidFill>
                  <a:srgbClr val="FFFF00"/>
                </a:solidFill>
              </a:rPr>
              <a:t>Every backup is full backup</a:t>
            </a:r>
          </a:p>
        </p:txBody>
      </p:sp>
    </p:spTree>
    <p:extLst>
      <p:ext uri="{BB962C8B-B14F-4D97-AF65-F5344CB8AC3E}">
        <p14:creationId xmlns:p14="http://schemas.microsoft.com/office/powerpoint/2010/main" val="344579511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Content Placeholder 5"/>
          <p:cNvSpPr>
            <a:spLocks noGrp="1"/>
          </p:cNvSpPr>
          <p:nvPr>
            <p:ph sz="quarter" idx="10"/>
          </p:nvPr>
        </p:nvSpPr>
        <p:spPr>
          <a:xfrm>
            <a:off x="271463" y="970289"/>
            <a:ext cx="8351244" cy="3192461"/>
          </a:xfrm>
        </p:spPr>
        <p:txBody>
          <a:bodyPr/>
          <a:lstStyle/>
          <a:p>
            <a:pPr>
              <a:spcBef>
                <a:spcPts val="0"/>
              </a:spcBef>
            </a:pPr>
            <a:r>
              <a:rPr lang="en-US" sz="2400" dirty="0"/>
              <a:t>Value</a:t>
            </a:r>
          </a:p>
          <a:p>
            <a:pPr>
              <a:spcBef>
                <a:spcPts val="1800"/>
              </a:spcBef>
            </a:pPr>
            <a:r>
              <a:rPr lang="en-US" sz="2400" dirty="0"/>
              <a:t>Demo</a:t>
            </a:r>
          </a:p>
          <a:p>
            <a:pPr>
              <a:spcBef>
                <a:spcPts val="1800"/>
              </a:spcBef>
            </a:pPr>
            <a:r>
              <a:rPr lang="en-US" sz="2400" dirty="0"/>
              <a:t>Licensing</a:t>
            </a:r>
          </a:p>
          <a:p>
            <a:pPr>
              <a:spcBef>
                <a:spcPts val="1800"/>
              </a:spcBef>
            </a:pPr>
            <a:r>
              <a:rPr lang="en-US" sz="2400" dirty="0"/>
              <a:t>Summary</a:t>
            </a:r>
          </a:p>
          <a:p>
            <a:pPr>
              <a:spcBef>
                <a:spcPts val="1800"/>
              </a:spcBef>
            </a:pPr>
            <a:r>
              <a:rPr lang="en-US" sz="2400" dirty="0"/>
              <a:t>Additional info</a:t>
            </a: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Agenda</a:t>
            </a:r>
            <a:endParaRPr lang="en-US" sz="2200" dirty="0">
              <a:solidFill>
                <a:srgbClr val="0070C0"/>
              </a:solidFill>
            </a:endParaRPr>
          </a:p>
        </p:txBody>
      </p:sp>
    </p:spTree>
    <p:extLst>
      <p:ext uri="{BB962C8B-B14F-4D97-AF65-F5344CB8AC3E}">
        <p14:creationId xmlns:p14="http://schemas.microsoft.com/office/powerpoint/2010/main" val="809840883"/>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performance</a:t>
            </a:r>
            <a:endParaRPr lang="en-US" sz="2200" b="1" dirty="0">
              <a:solidFill>
                <a:srgbClr val="0070C0"/>
              </a:solidFill>
            </a:endParaRPr>
          </a:p>
        </p:txBody>
      </p:sp>
      <p:pic>
        <p:nvPicPr>
          <p:cNvPr id="215"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3043590" y="3180488"/>
            <a:ext cx="3511296" cy="630574"/>
          </a:xfrm>
          <a:prstGeom prst="rect">
            <a:avLst/>
          </a:prstGeom>
          <a:noFill/>
        </p:spPr>
      </p:pic>
      <p:sp>
        <p:nvSpPr>
          <p:cNvPr id="223" name="AutoShape 19"/>
          <p:cNvSpPr>
            <a:spLocks noChangeArrowheads="1"/>
          </p:cNvSpPr>
          <p:nvPr/>
        </p:nvSpPr>
        <p:spPr bwMode="gray">
          <a:xfrm>
            <a:off x="3264572" y="365639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5" name="Text Box 20"/>
          <p:cNvSpPr txBox="1">
            <a:spLocks noChangeArrowheads="1"/>
          </p:cNvSpPr>
          <p:nvPr/>
        </p:nvSpPr>
        <p:spPr bwMode="gray">
          <a:xfrm flipH="1">
            <a:off x="3144976" y="4340991"/>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4148492" y="364877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8" name="Text Box 20"/>
          <p:cNvSpPr txBox="1">
            <a:spLocks noChangeArrowheads="1"/>
          </p:cNvSpPr>
          <p:nvPr/>
        </p:nvSpPr>
        <p:spPr bwMode="gray">
          <a:xfrm flipH="1">
            <a:off x="4028896" y="433337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5946812" y="364115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1" name="Text Box 20"/>
          <p:cNvSpPr txBox="1">
            <a:spLocks noChangeArrowheads="1"/>
          </p:cNvSpPr>
          <p:nvPr/>
        </p:nvSpPr>
        <p:spPr bwMode="gray">
          <a:xfrm flipH="1">
            <a:off x="5827216" y="432575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4920436" y="3882031"/>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2" name="Picture 1"/>
          <p:cNvPicPr>
            <a:picLocks noChangeAspect="1"/>
          </p:cNvPicPr>
          <p:nvPr/>
        </p:nvPicPr>
        <p:blipFill>
          <a:blip r:embed="rId3"/>
          <a:stretch>
            <a:fillRect/>
          </a:stretch>
        </p:blipFill>
        <p:spPr>
          <a:xfrm>
            <a:off x="1088542" y="890645"/>
            <a:ext cx="1612695" cy="1000332"/>
          </a:xfrm>
          <a:prstGeom prst="rect">
            <a:avLst/>
          </a:prstGeom>
        </p:spPr>
      </p:pic>
      <p:pic>
        <p:nvPicPr>
          <p:cNvPr id="105" name="Picture 104"/>
          <p:cNvPicPr>
            <a:picLocks noChangeAspect="1"/>
          </p:cNvPicPr>
          <p:nvPr/>
        </p:nvPicPr>
        <p:blipFill>
          <a:blip r:embed="rId3"/>
          <a:stretch>
            <a:fillRect/>
          </a:stretch>
        </p:blipFill>
        <p:spPr>
          <a:xfrm>
            <a:off x="1094996" y="1890978"/>
            <a:ext cx="1612695" cy="1000332"/>
          </a:xfrm>
          <a:prstGeom prst="rect">
            <a:avLst/>
          </a:prstGeom>
        </p:spPr>
      </p:pic>
      <p:pic>
        <p:nvPicPr>
          <p:cNvPr id="106" name="Picture 105"/>
          <p:cNvPicPr>
            <a:picLocks noChangeAspect="1"/>
          </p:cNvPicPr>
          <p:nvPr/>
        </p:nvPicPr>
        <p:blipFill>
          <a:blip r:embed="rId3"/>
          <a:stretch>
            <a:fillRect/>
          </a:stretch>
        </p:blipFill>
        <p:spPr>
          <a:xfrm>
            <a:off x="1101450" y="2891311"/>
            <a:ext cx="1612695" cy="1000332"/>
          </a:xfrm>
          <a:prstGeom prst="rect">
            <a:avLst/>
          </a:prstGeom>
        </p:spPr>
      </p:pic>
      <p:pic>
        <p:nvPicPr>
          <p:cNvPr id="132" name="Picture 131"/>
          <p:cNvPicPr>
            <a:picLocks noChangeAspect="1"/>
          </p:cNvPicPr>
          <p:nvPr/>
        </p:nvPicPr>
        <p:blipFill>
          <a:blip r:embed="rId3"/>
          <a:stretch>
            <a:fillRect/>
          </a:stretch>
        </p:blipFill>
        <p:spPr>
          <a:xfrm>
            <a:off x="1107904" y="3891644"/>
            <a:ext cx="1612695" cy="1000332"/>
          </a:xfrm>
          <a:prstGeom prst="rect">
            <a:avLst/>
          </a:prstGeom>
        </p:spPr>
      </p:pic>
      <p:sp>
        <p:nvSpPr>
          <p:cNvPr id="133" name="Rounded Rectangle 132"/>
          <p:cNvSpPr/>
          <p:nvPr/>
        </p:nvSpPr>
        <p:spPr>
          <a:xfrm>
            <a:off x="3264573" y="567120"/>
            <a:ext cx="5593174" cy="248805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00"/>
                </a:solidFill>
              </a:rPr>
              <a:t>Data Domain model determines </a:t>
            </a:r>
            <a:r>
              <a:rPr lang="pl-PL" sz="2800" dirty="0">
                <a:solidFill>
                  <a:srgbClr val="FFFF00"/>
                </a:solidFill>
              </a:rPr>
              <a:t> </a:t>
            </a:r>
            <a:r>
              <a:rPr lang="pl-PL" sz="2800" dirty="0">
                <a:solidFill>
                  <a:srgbClr val="FFFFCC"/>
                </a:solidFill>
              </a:rPr>
              <a:t>n</a:t>
            </a:r>
            <a:r>
              <a:rPr lang="en-US" sz="2800" dirty="0">
                <a:solidFill>
                  <a:srgbClr val="FFFFCC"/>
                </a:solidFill>
              </a:rPr>
              <a:t>umber of streams</a:t>
            </a:r>
          </a:p>
        </p:txBody>
      </p:sp>
    </p:spTree>
    <p:extLst>
      <p:ext uri="{BB962C8B-B14F-4D97-AF65-F5344CB8AC3E}">
        <p14:creationId xmlns:p14="http://schemas.microsoft.com/office/powerpoint/2010/main" val="48026905"/>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performance</a:t>
            </a:r>
            <a:endParaRPr lang="en-US" sz="2200" b="1" dirty="0">
              <a:solidFill>
                <a:srgbClr val="0070C0"/>
              </a:solidFill>
            </a:endParaRPr>
          </a:p>
        </p:txBody>
      </p:sp>
      <p:pic>
        <p:nvPicPr>
          <p:cNvPr id="215"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3043590" y="3180488"/>
            <a:ext cx="3511296" cy="630574"/>
          </a:xfrm>
          <a:prstGeom prst="rect">
            <a:avLst/>
          </a:prstGeom>
          <a:noFill/>
        </p:spPr>
      </p:pic>
      <p:sp>
        <p:nvSpPr>
          <p:cNvPr id="223" name="AutoShape 19"/>
          <p:cNvSpPr>
            <a:spLocks noChangeArrowheads="1"/>
          </p:cNvSpPr>
          <p:nvPr/>
        </p:nvSpPr>
        <p:spPr bwMode="gray">
          <a:xfrm>
            <a:off x="3264572" y="365639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5" name="Text Box 20"/>
          <p:cNvSpPr txBox="1">
            <a:spLocks noChangeArrowheads="1"/>
          </p:cNvSpPr>
          <p:nvPr/>
        </p:nvSpPr>
        <p:spPr bwMode="gray">
          <a:xfrm flipH="1">
            <a:off x="3144976" y="4340991"/>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4148492" y="364877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8" name="Text Box 20"/>
          <p:cNvSpPr txBox="1">
            <a:spLocks noChangeArrowheads="1"/>
          </p:cNvSpPr>
          <p:nvPr/>
        </p:nvSpPr>
        <p:spPr bwMode="gray">
          <a:xfrm flipH="1">
            <a:off x="4028896" y="433337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5946812" y="364115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1" name="Text Box 20"/>
          <p:cNvSpPr txBox="1">
            <a:spLocks noChangeArrowheads="1"/>
          </p:cNvSpPr>
          <p:nvPr/>
        </p:nvSpPr>
        <p:spPr bwMode="gray">
          <a:xfrm flipH="1">
            <a:off x="5827216" y="432575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4920436" y="3882031"/>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2" name="Picture 1"/>
          <p:cNvPicPr>
            <a:picLocks noChangeAspect="1"/>
          </p:cNvPicPr>
          <p:nvPr/>
        </p:nvPicPr>
        <p:blipFill>
          <a:blip r:embed="rId3"/>
          <a:stretch>
            <a:fillRect/>
          </a:stretch>
        </p:blipFill>
        <p:spPr>
          <a:xfrm>
            <a:off x="1088542" y="890645"/>
            <a:ext cx="1612695" cy="1000332"/>
          </a:xfrm>
          <a:prstGeom prst="rect">
            <a:avLst/>
          </a:prstGeom>
        </p:spPr>
      </p:pic>
      <p:pic>
        <p:nvPicPr>
          <p:cNvPr id="105" name="Picture 104"/>
          <p:cNvPicPr>
            <a:picLocks noChangeAspect="1"/>
          </p:cNvPicPr>
          <p:nvPr/>
        </p:nvPicPr>
        <p:blipFill>
          <a:blip r:embed="rId3"/>
          <a:stretch>
            <a:fillRect/>
          </a:stretch>
        </p:blipFill>
        <p:spPr>
          <a:xfrm>
            <a:off x="1094996" y="1890978"/>
            <a:ext cx="1612695" cy="1000332"/>
          </a:xfrm>
          <a:prstGeom prst="rect">
            <a:avLst/>
          </a:prstGeom>
        </p:spPr>
      </p:pic>
      <p:pic>
        <p:nvPicPr>
          <p:cNvPr id="106" name="Picture 105"/>
          <p:cNvPicPr>
            <a:picLocks noChangeAspect="1"/>
          </p:cNvPicPr>
          <p:nvPr/>
        </p:nvPicPr>
        <p:blipFill>
          <a:blip r:embed="rId3"/>
          <a:stretch>
            <a:fillRect/>
          </a:stretch>
        </p:blipFill>
        <p:spPr>
          <a:xfrm>
            <a:off x="1101450" y="2891311"/>
            <a:ext cx="1612695" cy="1000332"/>
          </a:xfrm>
          <a:prstGeom prst="rect">
            <a:avLst/>
          </a:prstGeom>
        </p:spPr>
      </p:pic>
      <p:pic>
        <p:nvPicPr>
          <p:cNvPr id="132" name="Picture 131"/>
          <p:cNvPicPr>
            <a:picLocks noChangeAspect="1"/>
          </p:cNvPicPr>
          <p:nvPr/>
        </p:nvPicPr>
        <p:blipFill>
          <a:blip r:embed="rId3"/>
          <a:stretch>
            <a:fillRect/>
          </a:stretch>
        </p:blipFill>
        <p:spPr>
          <a:xfrm>
            <a:off x="1107904" y="3891644"/>
            <a:ext cx="1612695" cy="1000332"/>
          </a:xfrm>
          <a:prstGeom prst="rect">
            <a:avLst/>
          </a:prstGeom>
        </p:spPr>
      </p:pic>
      <p:sp>
        <p:nvSpPr>
          <p:cNvPr id="133" name="Rounded Rectangle 132"/>
          <p:cNvSpPr/>
          <p:nvPr/>
        </p:nvSpPr>
        <p:spPr>
          <a:xfrm>
            <a:off x="3264573" y="567120"/>
            <a:ext cx="5593174" cy="248805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00"/>
                </a:solidFill>
              </a:rPr>
              <a:t>Any of the proxy can backup any Virtual Machines from the same ESX server or from any other one</a:t>
            </a:r>
            <a:endParaRPr lang="en-US" sz="2800" dirty="0">
              <a:solidFill>
                <a:srgbClr val="FFFFCC"/>
              </a:solidFill>
            </a:endParaRPr>
          </a:p>
        </p:txBody>
      </p:sp>
      <p:pic>
        <p:nvPicPr>
          <p:cNvPr id="3" name="Picture 2"/>
          <p:cNvPicPr>
            <a:picLocks noChangeAspect="1"/>
          </p:cNvPicPr>
          <p:nvPr/>
        </p:nvPicPr>
        <p:blipFill>
          <a:blip r:embed="rId4"/>
          <a:stretch>
            <a:fillRect/>
          </a:stretch>
        </p:blipFill>
        <p:spPr>
          <a:xfrm>
            <a:off x="188032" y="897617"/>
            <a:ext cx="867556" cy="996423"/>
          </a:xfrm>
          <a:prstGeom prst="rect">
            <a:avLst/>
          </a:prstGeom>
        </p:spPr>
      </p:pic>
      <p:pic>
        <p:nvPicPr>
          <p:cNvPr id="20" name="Picture 19"/>
          <p:cNvPicPr>
            <a:picLocks noChangeAspect="1"/>
          </p:cNvPicPr>
          <p:nvPr/>
        </p:nvPicPr>
        <p:blipFill>
          <a:blip r:embed="rId4"/>
          <a:stretch>
            <a:fillRect/>
          </a:stretch>
        </p:blipFill>
        <p:spPr>
          <a:xfrm>
            <a:off x="188032" y="1911409"/>
            <a:ext cx="867556" cy="996423"/>
          </a:xfrm>
          <a:prstGeom prst="rect">
            <a:avLst/>
          </a:prstGeom>
        </p:spPr>
      </p:pic>
      <p:pic>
        <p:nvPicPr>
          <p:cNvPr id="21" name="Picture 20"/>
          <p:cNvPicPr>
            <a:picLocks noChangeAspect="1"/>
          </p:cNvPicPr>
          <p:nvPr/>
        </p:nvPicPr>
        <p:blipFill>
          <a:blip r:embed="rId4"/>
          <a:stretch>
            <a:fillRect/>
          </a:stretch>
        </p:blipFill>
        <p:spPr>
          <a:xfrm>
            <a:off x="188032" y="2925201"/>
            <a:ext cx="867556" cy="996423"/>
          </a:xfrm>
          <a:prstGeom prst="rect">
            <a:avLst/>
          </a:prstGeom>
        </p:spPr>
      </p:pic>
      <p:pic>
        <p:nvPicPr>
          <p:cNvPr id="22" name="Picture 21"/>
          <p:cNvPicPr>
            <a:picLocks noChangeAspect="1"/>
          </p:cNvPicPr>
          <p:nvPr/>
        </p:nvPicPr>
        <p:blipFill>
          <a:blip r:embed="rId4"/>
          <a:stretch>
            <a:fillRect/>
          </a:stretch>
        </p:blipFill>
        <p:spPr>
          <a:xfrm>
            <a:off x="188032" y="3925741"/>
            <a:ext cx="867556" cy="996423"/>
          </a:xfrm>
          <a:prstGeom prst="rect">
            <a:avLst/>
          </a:prstGeom>
        </p:spPr>
      </p:pic>
      <p:sp>
        <p:nvSpPr>
          <p:cNvPr id="23" name="Rectangle 22"/>
          <p:cNvSpPr/>
          <p:nvPr/>
        </p:nvSpPr>
        <p:spPr>
          <a:xfrm>
            <a:off x="139148" y="825322"/>
            <a:ext cx="1729409" cy="4096842"/>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4" name="Rectangle 23"/>
          <p:cNvSpPr/>
          <p:nvPr/>
        </p:nvSpPr>
        <p:spPr>
          <a:xfrm>
            <a:off x="1849441" y="1240854"/>
            <a:ext cx="348562" cy="3324520"/>
          </a:xfrm>
          <a:prstGeom prst="rect">
            <a:avLst/>
          </a:prstGeom>
          <a:solidFill>
            <a:srgbClr val="FFFF00">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1175449467"/>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performance</a:t>
            </a:r>
            <a:endParaRPr lang="en-US" sz="2200" b="1" dirty="0">
              <a:solidFill>
                <a:srgbClr val="0070C0"/>
              </a:solidFill>
            </a:endParaRPr>
          </a:p>
        </p:txBody>
      </p:sp>
      <p:pic>
        <p:nvPicPr>
          <p:cNvPr id="215"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3043590" y="3180488"/>
            <a:ext cx="3511296" cy="630574"/>
          </a:xfrm>
          <a:prstGeom prst="rect">
            <a:avLst/>
          </a:prstGeom>
          <a:noFill/>
        </p:spPr>
      </p:pic>
      <p:sp>
        <p:nvSpPr>
          <p:cNvPr id="223" name="AutoShape 19"/>
          <p:cNvSpPr>
            <a:spLocks noChangeArrowheads="1"/>
          </p:cNvSpPr>
          <p:nvPr/>
        </p:nvSpPr>
        <p:spPr bwMode="gray">
          <a:xfrm>
            <a:off x="3264572" y="365639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5" name="Text Box 20"/>
          <p:cNvSpPr txBox="1">
            <a:spLocks noChangeArrowheads="1"/>
          </p:cNvSpPr>
          <p:nvPr/>
        </p:nvSpPr>
        <p:spPr bwMode="gray">
          <a:xfrm flipH="1">
            <a:off x="3144976" y="4340991"/>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4148492" y="364877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8" name="Text Box 20"/>
          <p:cNvSpPr txBox="1">
            <a:spLocks noChangeArrowheads="1"/>
          </p:cNvSpPr>
          <p:nvPr/>
        </p:nvSpPr>
        <p:spPr bwMode="gray">
          <a:xfrm flipH="1">
            <a:off x="4028896" y="433337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5946812" y="364115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1" name="Text Box 20"/>
          <p:cNvSpPr txBox="1">
            <a:spLocks noChangeArrowheads="1"/>
          </p:cNvSpPr>
          <p:nvPr/>
        </p:nvSpPr>
        <p:spPr bwMode="gray">
          <a:xfrm flipH="1">
            <a:off x="5827216" y="432575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4920436" y="3882031"/>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2" name="Picture 1"/>
          <p:cNvPicPr>
            <a:picLocks noChangeAspect="1"/>
          </p:cNvPicPr>
          <p:nvPr/>
        </p:nvPicPr>
        <p:blipFill>
          <a:blip r:embed="rId3"/>
          <a:stretch>
            <a:fillRect/>
          </a:stretch>
        </p:blipFill>
        <p:spPr>
          <a:xfrm>
            <a:off x="1088542" y="890645"/>
            <a:ext cx="1612695" cy="1000332"/>
          </a:xfrm>
          <a:prstGeom prst="rect">
            <a:avLst/>
          </a:prstGeom>
        </p:spPr>
      </p:pic>
      <p:pic>
        <p:nvPicPr>
          <p:cNvPr id="105" name="Picture 104"/>
          <p:cNvPicPr>
            <a:picLocks noChangeAspect="1"/>
          </p:cNvPicPr>
          <p:nvPr/>
        </p:nvPicPr>
        <p:blipFill>
          <a:blip r:embed="rId3"/>
          <a:stretch>
            <a:fillRect/>
          </a:stretch>
        </p:blipFill>
        <p:spPr>
          <a:xfrm>
            <a:off x="1094996" y="1890978"/>
            <a:ext cx="1612695" cy="1000332"/>
          </a:xfrm>
          <a:prstGeom prst="rect">
            <a:avLst/>
          </a:prstGeom>
        </p:spPr>
      </p:pic>
      <p:pic>
        <p:nvPicPr>
          <p:cNvPr id="106" name="Picture 105"/>
          <p:cNvPicPr>
            <a:picLocks noChangeAspect="1"/>
          </p:cNvPicPr>
          <p:nvPr/>
        </p:nvPicPr>
        <p:blipFill>
          <a:blip r:embed="rId3"/>
          <a:stretch>
            <a:fillRect/>
          </a:stretch>
        </p:blipFill>
        <p:spPr>
          <a:xfrm>
            <a:off x="1101450" y="2891311"/>
            <a:ext cx="1612695" cy="1000332"/>
          </a:xfrm>
          <a:prstGeom prst="rect">
            <a:avLst/>
          </a:prstGeom>
        </p:spPr>
      </p:pic>
      <p:pic>
        <p:nvPicPr>
          <p:cNvPr id="132" name="Picture 131"/>
          <p:cNvPicPr>
            <a:picLocks noChangeAspect="1"/>
          </p:cNvPicPr>
          <p:nvPr/>
        </p:nvPicPr>
        <p:blipFill>
          <a:blip r:embed="rId3"/>
          <a:stretch>
            <a:fillRect/>
          </a:stretch>
        </p:blipFill>
        <p:spPr>
          <a:xfrm>
            <a:off x="1107904" y="3891644"/>
            <a:ext cx="1612695" cy="1000332"/>
          </a:xfrm>
          <a:prstGeom prst="rect">
            <a:avLst/>
          </a:prstGeom>
        </p:spPr>
      </p:pic>
      <p:pic>
        <p:nvPicPr>
          <p:cNvPr id="3" name="Picture 2"/>
          <p:cNvPicPr>
            <a:picLocks noChangeAspect="1"/>
          </p:cNvPicPr>
          <p:nvPr/>
        </p:nvPicPr>
        <p:blipFill>
          <a:blip r:embed="rId4"/>
          <a:stretch>
            <a:fillRect/>
          </a:stretch>
        </p:blipFill>
        <p:spPr>
          <a:xfrm>
            <a:off x="188032" y="897617"/>
            <a:ext cx="867556" cy="996423"/>
          </a:xfrm>
          <a:prstGeom prst="rect">
            <a:avLst/>
          </a:prstGeom>
        </p:spPr>
      </p:pic>
      <p:pic>
        <p:nvPicPr>
          <p:cNvPr id="20" name="Picture 19"/>
          <p:cNvPicPr>
            <a:picLocks noChangeAspect="1"/>
          </p:cNvPicPr>
          <p:nvPr/>
        </p:nvPicPr>
        <p:blipFill>
          <a:blip r:embed="rId4"/>
          <a:stretch>
            <a:fillRect/>
          </a:stretch>
        </p:blipFill>
        <p:spPr>
          <a:xfrm>
            <a:off x="188032" y="1911409"/>
            <a:ext cx="867556" cy="996423"/>
          </a:xfrm>
          <a:prstGeom prst="rect">
            <a:avLst/>
          </a:prstGeom>
        </p:spPr>
      </p:pic>
      <p:pic>
        <p:nvPicPr>
          <p:cNvPr id="21" name="Picture 20"/>
          <p:cNvPicPr>
            <a:picLocks noChangeAspect="1"/>
          </p:cNvPicPr>
          <p:nvPr/>
        </p:nvPicPr>
        <p:blipFill>
          <a:blip r:embed="rId4"/>
          <a:stretch>
            <a:fillRect/>
          </a:stretch>
        </p:blipFill>
        <p:spPr>
          <a:xfrm>
            <a:off x="188032" y="2925201"/>
            <a:ext cx="867556" cy="996423"/>
          </a:xfrm>
          <a:prstGeom prst="rect">
            <a:avLst/>
          </a:prstGeom>
        </p:spPr>
      </p:pic>
      <p:pic>
        <p:nvPicPr>
          <p:cNvPr id="22" name="Picture 21"/>
          <p:cNvPicPr>
            <a:picLocks noChangeAspect="1"/>
          </p:cNvPicPr>
          <p:nvPr/>
        </p:nvPicPr>
        <p:blipFill>
          <a:blip r:embed="rId4"/>
          <a:stretch>
            <a:fillRect/>
          </a:stretch>
        </p:blipFill>
        <p:spPr>
          <a:xfrm>
            <a:off x="188032" y="3925741"/>
            <a:ext cx="867556" cy="996423"/>
          </a:xfrm>
          <a:prstGeom prst="rect">
            <a:avLst/>
          </a:prstGeom>
        </p:spPr>
      </p:pic>
      <p:sp>
        <p:nvSpPr>
          <p:cNvPr id="23" name="Rectangle 22"/>
          <p:cNvSpPr/>
          <p:nvPr/>
        </p:nvSpPr>
        <p:spPr>
          <a:xfrm>
            <a:off x="139148" y="825322"/>
            <a:ext cx="1729409" cy="4096842"/>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4" name="Rectangle 23"/>
          <p:cNvSpPr/>
          <p:nvPr/>
        </p:nvSpPr>
        <p:spPr>
          <a:xfrm>
            <a:off x="1849441" y="1240854"/>
            <a:ext cx="348562" cy="3324520"/>
          </a:xfrm>
          <a:prstGeom prst="rect">
            <a:avLst/>
          </a:prstGeom>
          <a:solidFill>
            <a:srgbClr val="FFFF00">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5" name="Rounded Rectangle 24"/>
          <p:cNvSpPr/>
          <p:nvPr/>
        </p:nvSpPr>
        <p:spPr>
          <a:xfrm>
            <a:off x="3381575" y="152401"/>
            <a:ext cx="5593174" cy="4912987"/>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dirty="0">
                <a:solidFill>
                  <a:srgbClr val="FFFF00"/>
                </a:solidFill>
              </a:rPr>
              <a:t>On the picture left</a:t>
            </a:r>
          </a:p>
          <a:p>
            <a:pPr marL="457200" indent="-457200">
              <a:spcBef>
                <a:spcPts val="0"/>
              </a:spcBef>
              <a:spcAft>
                <a:spcPts val="1200"/>
              </a:spcAft>
              <a:buFont typeface="Arial" panose="020B0604020202020204" pitchFamily="34" charset="0"/>
              <a:buChar char="•"/>
            </a:pPr>
            <a:r>
              <a:rPr lang="en-US" dirty="0">
                <a:solidFill>
                  <a:srgbClr val="FFFF00"/>
                </a:solidFill>
              </a:rPr>
              <a:t>We have 200 VMs</a:t>
            </a:r>
          </a:p>
          <a:p>
            <a:pPr marL="457200" indent="-457200">
              <a:spcBef>
                <a:spcPts val="0"/>
              </a:spcBef>
              <a:spcAft>
                <a:spcPts val="1200"/>
              </a:spcAft>
              <a:buFont typeface="Arial" panose="020B0604020202020204" pitchFamily="34" charset="0"/>
              <a:buChar char="•"/>
            </a:pPr>
            <a:r>
              <a:rPr lang="en-US" dirty="0">
                <a:solidFill>
                  <a:srgbClr val="FFFF00"/>
                </a:solidFill>
              </a:rPr>
              <a:t>We have 4 </a:t>
            </a:r>
            <a:r>
              <a:rPr lang="en-US" dirty="0" err="1">
                <a:solidFill>
                  <a:srgbClr val="FFFF00"/>
                </a:solidFill>
              </a:rPr>
              <a:t>vProxy</a:t>
            </a:r>
            <a:endParaRPr lang="en-US" dirty="0">
              <a:solidFill>
                <a:srgbClr val="FFFF00"/>
              </a:solidFill>
            </a:endParaRPr>
          </a:p>
          <a:p>
            <a:pPr marL="457200" indent="-457200">
              <a:spcBef>
                <a:spcPts val="0"/>
              </a:spcBef>
              <a:spcAft>
                <a:spcPts val="1200"/>
              </a:spcAft>
              <a:buFont typeface="Arial" panose="020B0604020202020204" pitchFamily="34" charset="0"/>
              <a:buChar char="•"/>
            </a:pPr>
            <a:r>
              <a:rPr lang="en-US" dirty="0">
                <a:solidFill>
                  <a:srgbClr val="FFFF00"/>
                </a:solidFill>
              </a:rPr>
              <a:t>Up to 100 VMs are backed</a:t>
            </a:r>
            <a:r>
              <a:rPr lang="pl-PL" dirty="0">
                <a:solidFill>
                  <a:srgbClr val="FFFF00"/>
                </a:solidFill>
              </a:rPr>
              <a:t> </a:t>
            </a:r>
            <a:r>
              <a:rPr lang="pl-PL" dirty="0" err="1">
                <a:solidFill>
                  <a:srgbClr val="FFFF00"/>
                </a:solidFill>
              </a:rPr>
              <a:t>up</a:t>
            </a:r>
            <a:r>
              <a:rPr lang="en-US" dirty="0">
                <a:solidFill>
                  <a:srgbClr val="FFFF00"/>
                </a:solidFill>
              </a:rPr>
              <a:t> in Parallel</a:t>
            </a:r>
          </a:p>
          <a:p>
            <a:pPr marL="457200" indent="-457200">
              <a:spcBef>
                <a:spcPts val="0"/>
              </a:spcBef>
              <a:spcAft>
                <a:spcPts val="1200"/>
              </a:spcAft>
              <a:buFont typeface="Arial" panose="020B0604020202020204" pitchFamily="34" charset="0"/>
              <a:buChar char="•"/>
            </a:pPr>
            <a:r>
              <a:rPr lang="en-US" dirty="0">
                <a:solidFill>
                  <a:srgbClr val="FFFF00"/>
                </a:solidFill>
              </a:rPr>
              <a:t>Any of 100 VMs finished the backup, the next </a:t>
            </a:r>
            <a:r>
              <a:rPr lang="pl-PL" dirty="0">
                <a:solidFill>
                  <a:srgbClr val="FFFF00"/>
                </a:solidFill>
              </a:rPr>
              <a:t>VM backup </a:t>
            </a:r>
            <a:r>
              <a:rPr lang="en-US" dirty="0">
                <a:solidFill>
                  <a:srgbClr val="FFFF00"/>
                </a:solidFill>
              </a:rPr>
              <a:t>starts</a:t>
            </a:r>
          </a:p>
          <a:p>
            <a:pPr marL="457200" indent="-457200">
              <a:spcBef>
                <a:spcPts val="0"/>
              </a:spcBef>
              <a:spcAft>
                <a:spcPts val="1200"/>
              </a:spcAft>
              <a:buFont typeface="Arial" panose="020B0604020202020204" pitchFamily="34" charset="0"/>
              <a:buChar char="•"/>
            </a:pPr>
            <a:r>
              <a:rPr lang="en-US" dirty="0">
                <a:solidFill>
                  <a:srgbClr val="FFFF00"/>
                </a:solidFill>
              </a:rPr>
              <a:t>We can expect </a:t>
            </a:r>
            <a:r>
              <a:rPr lang="pl-PL" dirty="0">
                <a:solidFill>
                  <a:srgbClr val="FFFF00"/>
                </a:solidFill>
              </a:rPr>
              <a:t>50VMs – 200VMs </a:t>
            </a:r>
            <a:r>
              <a:rPr lang="en-US" b="1" dirty="0">
                <a:solidFill>
                  <a:srgbClr val="FFFF00"/>
                </a:solidFill>
              </a:rPr>
              <a:t>FULL </a:t>
            </a:r>
            <a:r>
              <a:rPr lang="pl-PL" b="1" dirty="0">
                <a:solidFill>
                  <a:srgbClr val="FFFF00"/>
                </a:solidFill>
              </a:rPr>
              <a:t>BACKUP</a:t>
            </a:r>
            <a:r>
              <a:rPr lang="pl-PL" dirty="0">
                <a:solidFill>
                  <a:srgbClr val="FFFF00"/>
                </a:solidFill>
              </a:rPr>
              <a:t> </a:t>
            </a:r>
            <a:r>
              <a:rPr lang="en-US" dirty="0">
                <a:solidFill>
                  <a:srgbClr val="FFFF00"/>
                </a:solidFill>
              </a:rPr>
              <a:t>in 10 minutes</a:t>
            </a:r>
          </a:p>
        </p:txBody>
      </p:sp>
    </p:spTree>
    <p:extLst>
      <p:ext uri="{BB962C8B-B14F-4D97-AF65-F5344CB8AC3E}">
        <p14:creationId xmlns:p14="http://schemas.microsoft.com/office/powerpoint/2010/main" val="161746838"/>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performance</a:t>
            </a:r>
            <a:br>
              <a:rPr lang="en-US" b="1" dirty="0">
                <a:solidFill>
                  <a:srgbClr val="0070C0"/>
                </a:solidFill>
              </a:rPr>
            </a:br>
            <a:r>
              <a:rPr lang="en-US" b="1" dirty="0">
                <a:solidFill>
                  <a:srgbClr val="0070C0"/>
                </a:solidFill>
              </a:rPr>
              <a:t>Heavy tests</a:t>
            </a:r>
            <a:endParaRPr lang="en-US" sz="2200" b="1" dirty="0">
              <a:solidFill>
                <a:srgbClr val="0070C0"/>
              </a:solidFill>
            </a:endParaRPr>
          </a:p>
        </p:txBody>
      </p:sp>
      <p:pic>
        <p:nvPicPr>
          <p:cNvPr id="3" name="Picture 2"/>
          <p:cNvPicPr>
            <a:picLocks noChangeAspect="1"/>
          </p:cNvPicPr>
          <p:nvPr/>
        </p:nvPicPr>
        <p:blipFill>
          <a:blip r:embed="rId2"/>
          <a:stretch>
            <a:fillRect/>
          </a:stretch>
        </p:blipFill>
        <p:spPr>
          <a:xfrm>
            <a:off x="152542" y="1074806"/>
            <a:ext cx="8789520" cy="1648516"/>
          </a:xfrm>
          <a:prstGeom prst="rect">
            <a:avLst/>
          </a:prstGeom>
        </p:spPr>
      </p:pic>
      <p:sp>
        <p:nvSpPr>
          <p:cNvPr id="5" name="Rectangle 4"/>
          <p:cNvSpPr/>
          <p:nvPr/>
        </p:nvSpPr>
        <p:spPr>
          <a:xfrm>
            <a:off x="169771" y="1450157"/>
            <a:ext cx="4839551"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7" name="TextBox 6"/>
          <p:cNvSpPr txBox="1"/>
          <p:nvPr/>
        </p:nvSpPr>
        <p:spPr>
          <a:xfrm>
            <a:off x="649835" y="2829269"/>
            <a:ext cx="5167869" cy="2031325"/>
          </a:xfrm>
          <a:prstGeom prst="rect">
            <a:avLst/>
          </a:prstGeom>
          <a:noFill/>
        </p:spPr>
        <p:txBody>
          <a:bodyPr wrap="square" rtlCol="0">
            <a:spAutoFit/>
          </a:bodyPr>
          <a:lstStyle/>
          <a:p>
            <a:pPr>
              <a:spcBef>
                <a:spcPts val="0"/>
              </a:spcBef>
              <a:spcAft>
                <a:spcPts val="0"/>
              </a:spcAft>
              <a:buClr>
                <a:schemeClr val="bg1"/>
              </a:buClr>
            </a:pPr>
            <a:r>
              <a:rPr lang="en-US" sz="1400" b="1" dirty="0">
                <a:solidFill>
                  <a:srgbClr val="C00000"/>
                </a:solidFill>
                <a:latin typeface="+mn-lt"/>
              </a:rPr>
              <a:t>Change between backups is much bigger than in reality.</a:t>
            </a:r>
          </a:p>
          <a:p>
            <a:pPr>
              <a:spcBef>
                <a:spcPts val="0"/>
              </a:spcBef>
              <a:spcAft>
                <a:spcPts val="0"/>
              </a:spcAft>
              <a:buClr>
                <a:schemeClr val="bg1"/>
              </a:buClr>
            </a:pPr>
            <a:endParaRPr lang="en-US" sz="1400" b="1" dirty="0">
              <a:solidFill>
                <a:srgbClr val="C00000"/>
              </a:solidFill>
              <a:latin typeface="+mn-lt"/>
            </a:endParaRPr>
          </a:p>
          <a:p>
            <a:pPr>
              <a:spcBef>
                <a:spcPts val="0"/>
              </a:spcBef>
              <a:spcAft>
                <a:spcPts val="0"/>
              </a:spcAft>
              <a:buClr>
                <a:schemeClr val="bg1"/>
              </a:buClr>
            </a:pPr>
            <a:r>
              <a:rPr lang="en-US" sz="1400" b="1" dirty="0">
                <a:solidFill>
                  <a:srgbClr val="C00000"/>
                </a:solidFill>
                <a:latin typeface="+mn-lt"/>
              </a:rPr>
              <a:t>Usually VM changes 0,5% to 2% between backups</a:t>
            </a:r>
          </a:p>
          <a:p>
            <a:pPr>
              <a:spcBef>
                <a:spcPts val="0"/>
              </a:spcBef>
              <a:spcAft>
                <a:spcPts val="0"/>
              </a:spcAft>
              <a:buClr>
                <a:schemeClr val="bg1"/>
              </a:buClr>
            </a:pPr>
            <a:r>
              <a:rPr lang="en-US" sz="1400" b="1" dirty="0">
                <a:solidFill>
                  <a:srgbClr val="C00000"/>
                </a:solidFill>
                <a:latin typeface="+mn-lt"/>
              </a:rPr>
              <a:t>In this test the change was almost 5%.</a:t>
            </a:r>
            <a:br>
              <a:rPr lang="en-US" sz="1400" b="1" dirty="0">
                <a:solidFill>
                  <a:srgbClr val="C00000"/>
                </a:solidFill>
                <a:latin typeface="+mn-lt"/>
              </a:rPr>
            </a:br>
            <a:endParaRPr lang="en-US" sz="1400" b="1" dirty="0">
              <a:solidFill>
                <a:srgbClr val="C00000"/>
              </a:solidFill>
              <a:latin typeface="+mn-lt"/>
            </a:endParaRPr>
          </a:p>
          <a:p>
            <a:pPr>
              <a:spcBef>
                <a:spcPts val="0"/>
              </a:spcBef>
              <a:spcAft>
                <a:spcPts val="0"/>
              </a:spcAft>
              <a:buClr>
                <a:schemeClr val="bg1"/>
              </a:buClr>
            </a:pPr>
            <a:r>
              <a:rPr lang="en-US" sz="1400" b="1" dirty="0">
                <a:solidFill>
                  <a:srgbClr val="C00000"/>
                </a:solidFill>
                <a:latin typeface="+mn-lt"/>
              </a:rPr>
              <a:t>Thus in reality you see much better performance!</a:t>
            </a:r>
          </a:p>
          <a:p>
            <a:pPr>
              <a:spcBef>
                <a:spcPts val="0"/>
              </a:spcBef>
              <a:spcAft>
                <a:spcPts val="0"/>
              </a:spcAft>
              <a:buClr>
                <a:schemeClr val="bg1"/>
              </a:buClr>
            </a:pPr>
            <a:endParaRPr lang="en-US" sz="1400" b="1" dirty="0">
              <a:solidFill>
                <a:srgbClr val="C00000"/>
              </a:solidFill>
              <a:latin typeface="+mn-lt"/>
            </a:endParaRPr>
          </a:p>
          <a:p>
            <a:pPr>
              <a:spcBef>
                <a:spcPts val="0"/>
              </a:spcBef>
              <a:spcAft>
                <a:spcPts val="0"/>
              </a:spcAft>
              <a:buClr>
                <a:schemeClr val="bg1"/>
              </a:buClr>
            </a:pPr>
            <a:r>
              <a:rPr lang="en-US" sz="1400" b="1" dirty="0">
                <a:solidFill>
                  <a:srgbClr val="C00000"/>
                </a:solidFill>
                <a:latin typeface="+mn-lt"/>
              </a:rPr>
              <a:t>Change rate has huge impact on performance. Thus in real environment we can expect even better performance </a:t>
            </a:r>
          </a:p>
        </p:txBody>
      </p:sp>
      <p:cxnSp>
        <p:nvCxnSpPr>
          <p:cNvPr id="8" name="Straight Arrow Connector 7"/>
          <p:cNvCxnSpPr/>
          <p:nvPr/>
        </p:nvCxnSpPr>
        <p:spPr>
          <a:xfrm flipH="1" flipV="1">
            <a:off x="1835426" y="1708704"/>
            <a:ext cx="438905" cy="1119109"/>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238541"/>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 </a:t>
            </a:r>
            <a:r>
              <a:rPr lang="en-US" b="1" dirty="0">
                <a:solidFill>
                  <a:srgbClr val="0070C0"/>
                </a:solidFill>
              </a:rPr>
              <a:t>VMware backup </a:t>
            </a:r>
            <a:r>
              <a:rPr lang="pl-PL" b="1" dirty="0" err="1">
                <a:solidFill>
                  <a:srgbClr val="0070C0"/>
                </a:solidFill>
              </a:rPr>
              <a:t>flexibility</a:t>
            </a:r>
            <a:endParaRPr lang="en-US" sz="2200" b="1" dirty="0">
              <a:solidFill>
                <a:srgbClr val="0070C0"/>
              </a:solidFill>
            </a:endParaRPr>
          </a:p>
        </p:txBody>
      </p:sp>
      <p:pic>
        <p:nvPicPr>
          <p:cNvPr id="215"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3043590" y="3180488"/>
            <a:ext cx="3511296" cy="630574"/>
          </a:xfrm>
          <a:prstGeom prst="rect">
            <a:avLst/>
          </a:prstGeom>
          <a:noFill/>
        </p:spPr>
      </p:pic>
      <p:sp>
        <p:nvSpPr>
          <p:cNvPr id="223" name="AutoShape 19"/>
          <p:cNvSpPr>
            <a:spLocks noChangeArrowheads="1"/>
          </p:cNvSpPr>
          <p:nvPr/>
        </p:nvSpPr>
        <p:spPr bwMode="gray">
          <a:xfrm>
            <a:off x="3264572" y="365639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5" name="Text Box 20"/>
          <p:cNvSpPr txBox="1">
            <a:spLocks noChangeArrowheads="1"/>
          </p:cNvSpPr>
          <p:nvPr/>
        </p:nvSpPr>
        <p:spPr bwMode="gray">
          <a:xfrm flipH="1">
            <a:off x="3144976" y="4340991"/>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226" name="AutoShape 19"/>
          <p:cNvSpPr>
            <a:spLocks noChangeArrowheads="1"/>
          </p:cNvSpPr>
          <p:nvPr/>
        </p:nvSpPr>
        <p:spPr bwMode="gray">
          <a:xfrm>
            <a:off x="4148492" y="364877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28" name="Text Box 20"/>
          <p:cNvSpPr txBox="1">
            <a:spLocks noChangeArrowheads="1"/>
          </p:cNvSpPr>
          <p:nvPr/>
        </p:nvSpPr>
        <p:spPr bwMode="gray">
          <a:xfrm flipH="1">
            <a:off x="4028896" y="433337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229" name="AutoShape 19"/>
          <p:cNvSpPr>
            <a:spLocks noChangeArrowheads="1"/>
          </p:cNvSpPr>
          <p:nvPr/>
        </p:nvSpPr>
        <p:spPr bwMode="gray">
          <a:xfrm>
            <a:off x="5946812" y="3641156"/>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231" name="Text Box 20"/>
          <p:cNvSpPr txBox="1">
            <a:spLocks noChangeArrowheads="1"/>
          </p:cNvSpPr>
          <p:nvPr/>
        </p:nvSpPr>
        <p:spPr bwMode="gray">
          <a:xfrm flipH="1">
            <a:off x="5827216" y="4325751"/>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232" name="Text Box 20"/>
          <p:cNvSpPr txBox="1">
            <a:spLocks noChangeArrowheads="1"/>
          </p:cNvSpPr>
          <p:nvPr/>
        </p:nvSpPr>
        <p:spPr bwMode="gray">
          <a:xfrm flipH="1">
            <a:off x="4920436" y="3882031"/>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2" name="Picture 1"/>
          <p:cNvPicPr>
            <a:picLocks noChangeAspect="1"/>
          </p:cNvPicPr>
          <p:nvPr/>
        </p:nvPicPr>
        <p:blipFill>
          <a:blip r:embed="rId3"/>
          <a:stretch>
            <a:fillRect/>
          </a:stretch>
        </p:blipFill>
        <p:spPr>
          <a:xfrm>
            <a:off x="1088542" y="890645"/>
            <a:ext cx="1612695" cy="1000332"/>
          </a:xfrm>
          <a:prstGeom prst="rect">
            <a:avLst/>
          </a:prstGeom>
        </p:spPr>
      </p:pic>
      <p:pic>
        <p:nvPicPr>
          <p:cNvPr id="105" name="Picture 104"/>
          <p:cNvPicPr>
            <a:picLocks noChangeAspect="1"/>
          </p:cNvPicPr>
          <p:nvPr/>
        </p:nvPicPr>
        <p:blipFill>
          <a:blip r:embed="rId3"/>
          <a:stretch>
            <a:fillRect/>
          </a:stretch>
        </p:blipFill>
        <p:spPr>
          <a:xfrm>
            <a:off x="1094996" y="1890978"/>
            <a:ext cx="1612695" cy="1000332"/>
          </a:xfrm>
          <a:prstGeom prst="rect">
            <a:avLst/>
          </a:prstGeom>
        </p:spPr>
      </p:pic>
      <p:pic>
        <p:nvPicPr>
          <p:cNvPr id="106" name="Picture 105"/>
          <p:cNvPicPr>
            <a:picLocks noChangeAspect="1"/>
          </p:cNvPicPr>
          <p:nvPr/>
        </p:nvPicPr>
        <p:blipFill>
          <a:blip r:embed="rId3"/>
          <a:stretch>
            <a:fillRect/>
          </a:stretch>
        </p:blipFill>
        <p:spPr>
          <a:xfrm>
            <a:off x="1101450" y="2891311"/>
            <a:ext cx="1612695" cy="1000332"/>
          </a:xfrm>
          <a:prstGeom prst="rect">
            <a:avLst/>
          </a:prstGeom>
        </p:spPr>
      </p:pic>
      <p:pic>
        <p:nvPicPr>
          <p:cNvPr id="132" name="Picture 131"/>
          <p:cNvPicPr>
            <a:picLocks noChangeAspect="1"/>
          </p:cNvPicPr>
          <p:nvPr/>
        </p:nvPicPr>
        <p:blipFill>
          <a:blip r:embed="rId3"/>
          <a:stretch>
            <a:fillRect/>
          </a:stretch>
        </p:blipFill>
        <p:spPr>
          <a:xfrm>
            <a:off x="1107904" y="3891644"/>
            <a:ext cx="1612695" cy="1000332"/>
          </a:xfrm>
          <a:prstGeom prst="rect">
            <a:avLst/>
          </a:prstGeom>
        </p:spPr>
      </p:pic>
      <p:pic>
        <p:nvPicPr>
          <p:cNvPr id="3" name="Picture 2"/>
          <p:cNvPicPr>
            <a:picLocks noChangeAspect="1"/>
          </p:cNvPicPr>
          <p:nvPr/>
        </p:nvPicPr>
        <p:blipFill>
          <a:blip r:embed="rId4"/>
          <a:stretch>
            <a:fillRect/>
          </a:stretch>
        </p:blipFill>
        <p:spPr>
          <a:xfrm>
            <a:off x="188032" y="897617"/>
            <a:ext cx="867556" cy="996423"/>
          </a:xfrm>
          <a:prstGeom prst="rect">
            <a:avLst/>
          </a:prstGeom>
        </p:spPr>
      </p:pic>
      <p:pic>
        <p:nvPicPr>
          <p:cNvPr id="20" name="Picture 19"/>
          <p:cNvPicPr>
            <a:picLocks noChangeAspect="1"/>
          </p:cNvPicPr>
          <p:nvPr/>
        </p:nvPicPr>
        <p:blipFill>
          <a:blip r:embed="rId4"/>
          <a:stretch>
            <a:fillRect/>
          </a:stretch>
        </p:blipFill>
        <p:spPr>
          <a:xfrm>
            <a:off x="188032" y="1911409"/>
            <a:ext cx="867556" cy="996423"/>
          </a:xfrm>
          <a:prstGeom prst="rect">
            <a:avLst/>
          </a:prstGeom>
        </p:spPr>
      </p:pic>
      <p:pic>
        <p:nvPicPr>
          <p:cNvPr id="21" name="Picture 20"/>
          <p:cNvPicPr>
            <a:picLocks noChangeAspect="1"/>
          </p:cNvPicPr>
          <p:nvPr/>
        </p:nvPicPr>
        <p:blipFill>
          <a:blip r:embed="rId4"/>
          <a:stretch>
            <a:fillRect/>
          </a:stretch>
        </p:blipFill>
        <p:spPr>
          <a:xfrm>
            <a:off x="188032" y="2925201"/>
            <a:ext cx="867556" cy="996423"/>
          </a:xfrm>
          <a:prstGeom prst="rect">
            <a:avLst/>
          </a:prstGeom>
        </p:spPr>
      </p:pic>
      <p:pic>
        <p:nvPicPr>
          <p:cNvPr id="22" name="Picture 21"/>
          <p:cNvPicPr>
            <a:picLocks noChangeAspect="1"/>
          </p:cNvPicPr>
          <p:nvPr/>
        </p:nvPicPr>
        <p:blipFill>
          <a:blip r:embed="rId4"/>
          <a:stretch>
            <a:fillRect/>
          </a:stretch>
        </p:blipFill>
        <p:spPr>
          <a:xfrm>
            <a:off x="188032" y="3925741"/>
            <a:ext cx="867556" cy="996423"/>
          </a:xfrm>
          <a:prstGeom prst="rect">
            <a:avLst/>
          </a:prstGeom>
        </p:spPr>
      </p:pic>
      <p:sp>
        <p:nvSpPr>
          <p:cNvPr id="23" name="Rectangle 22"/>
          <p:cNvSpPr/>
          <p:nvPr/>
        </p:nvSpPr>
        <p:spPr>
          <a:xfrm>
            <a:off x="139148" y="825322"/>
            <a:ext cx="1729409" cy="4096842"/>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4" name="Rectangle 23"/>
          <p:cNvSpPr/>
          <p:nvPr/>
        </p:nvSpPr>
        <p:spPr>
          <a:xfrm>
            <a:off x="1849441" y="1240854"/>
            <a:ext cx="348562" cy="3324520"/>
          </a:xfrm>
          <a:prstGeom prst="rect">
            <a:avLst/>
          </a:prstGeom>
          <a:solidFill>
            <a:srgbClr val="FFFF00">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5" name="Rounded Rectangle 24"/>
          <p:cNvSpPr/>
          <p:nvPr/>
        </p:nvSpPr>
        <p:spPr>
          <a:xfrm>
            <a:off x="3348839" y="686055"/>
            <a:ext cx="5593174" cy="2477046"/>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dirty="0">
                <a:solidFill>
                  <a:srgbClr val="FFFF00"/>
                </a:solidFill>
              </a:rPr>
              <a:t>All the proxies can be on single ESX or on different ESX servers</a:t>
            </a:r>
          </a:p>
          <a:p>
            <a:pPr algn="ctr">
              <a:spcBef>
                <a:spcPts val="0"/>
              </a:spcBef>
              <a:spcAft>
                <a:spcPts val="1200"/>
              </a:spcAft>
            </a:pPr>
            <a:r>
              <a:rPr lang="en-US" dirty="0">
                <a:solidFill>
                  <a:srgbClr val="FFFFCC"/>
                </a:solidFill>
              </a:rPr>
              <a:t>It does not matter</a:t>
            </a:r>
          </a:p>
        </p:txBody>
      </p:sp>
    </p:spTree>
    <p:extLst>
      <p:ext uri="{BB962C8B-B14F-4D97-AF65-F5344CB8AC3E}">
        <p14:creationId xmlns:p14="http://schemas.microsoft.com/office/powerpoint/2010/main" val="252193732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Load balancing</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126544" y="2493491"/>
            <a:ext cx="1363368"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80" name="Group 2"/>
          <p:cNvGrpSpPr>
            <a:grpSpLocks/>
          </p:cNvGrpSpPr>
          <p:nvPr/>
        </p:nvGrpSpPr>
        <p:grpSpPr bwMode="auto">
          <a:xfrm>
            <a:off x="3307783" y="2705117"/>
            <a:ext cx="964409" cy="660929"/>
            <a:chOff x="10275093" y="3566509"/>
            <a:chExt cx="485784" cy="589087"/>
          </a:xfrm>
        </p:grpSpPr>
        <p:pic>
          <p:nvPicPr>
            <p:cNvPr id="81" name="Picture 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110" name="Line 58"/>
          <p:cNvSpPr>
            <a:spLocks noChangeShapeType="1"/>
          </p:cNvSpPr>
          <p:nvPr/>
        </p:nvSpPr>
        <p:spPr bwMode="gray">
          <a:xfrm flipV="1">
            <a:off x="2635198" y="1936186"/>
            <a:ext cx="425243" cy="820504"/>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2" name="Text Box 20"/>
          <p:cNvSpPr txBox="1">
            <a:spLocks noChangeArrowheads="1"/>
          </p:cNvSpPr>
          <p:nvPr/>
        </p:nvSpPr>
        <p:spPr bwMode="gray">
          <a:xfrm flipH="1">
            <a:off x="642707" y="1999213"/>
            <a:ext cx="2131647" cy="470898"/>
          </a:xfrm>
          <a:prstGeom prst="rect">
            <a:avLst/>
          </a:prstGeom>
          <a:noFill/>
          <a:ln w="9525" algn="ctr">
            <a:noFill/>
            <a:miter lim="800000"/>
            <a:headEnd/>
            <a:tailEnd/>
          </a:ln>
        </p:spPr>
        <p:txBody>
          <a:bodyPr wrap="square" lIns="0" tIns="0" rIns="0" bIns="0">
            <a:spAutoFit/>
          </a:bodyPr>
          <a:lstStyle/>
          <a:p>
            <a:pPr algn="r">
              <a:lnSpc>
                <a:spcPct val="85000"/>
              </a:lnSpc>
            </a:pPr>
            <a:r>
              <a:rPr lang="en-US" sz="1200" dirty="0">
                <a:solidFill>
                  <a:schemeClr val="bg2"/>
                </a:solidFill>
                <a:latin typeface="Calibri" pitchFamily="34" charset="0"/>
                <a:cs typeface="Calibri" pitchFamily="34" charset="0"/>
              </a:rPr>
              <a:t>12 Virtual Machines</a:t>
            </a:r>
          </a:p>
          <a:p>
            <a:pPr algn="r">
              <a:lnSpc>
                <a:spcPct val="85000"/>
              </a:lnSpc>
            </a:pPr>
            <a:r>
              <a:rPr lang="en-US" sz="1200" dirty="0" err="1">
                <a:solidFill>
                  <a:schemeClr val="bg2"/>
                </a:solidFill>
                <a:latin typeface="Calibri" pitchFamily="34" charset="0"/>
                <a:cs typeface="Calibri" pitchFamily="34" charset="0"/>
              </a:rPr>
              <a:t>backuped</a:t>
            </a:r>
            <a:r>
              <a:rPr lang="en-US" sz="1200" dirty="0">
                <a:solidFill>
                  <a:schemeClr val="bg2"/>
                </a:solidFill>
                <a:latin typeface="Calibri" pitchFamily="34" charset="0"/>
                <a:cs typeface="Calibri" pitchFamily="34" charset="0"/>
              </a:rPr>
              <a:t> by the proxy</a:t>
            </a:r>
          </a:p>
          <a:p>
            <a:pPr algn="r">
              <a:lnSpc>
                <a:spcPct val="85000"/>
              </a:lnSpc>
            </a:pPr>
            <a:r>
              <a:rPr lang="en-US" sz="1200" dirty="0">
                <a:solidFill>
                  <a:schemeClr val="bg2"/>
                </a:solidFill>
                <a:latin typeface="Calibri" pitchFamily="34" charset="0"/>
                <a:cs typeface="Calibri" pitchFamily="34" charset="0"/>
              </a:rPr>
              <a:t>1% data transferred</a:t>
            </a:r>
          </a:p>
        </p:txBody>
      </p:sp>
      <p:sp>
        <p:nvSpPr>
          <p:cNvPr id="113" name="AutoShape 17"/>
          <p:cNvSpPr>
            <a:spLocks noChangeArrowheads="1"/>
          </p:cNvSpPr>
          <p:nvPr/>
        </p:nvSpPr>
        <p:spPr bwMode="gray">
          <a:xfrm>
            <a:off x="2103894" y="3614310"/>
            <a:ext cx="3483805" cy="387607"/>
          </a:xfrm>
          <a:prstGeom prst="roundRect">
            <a:avLst>
              <a:gd name="adj" fmla="val 13529"/>
            </a:avLst>
          </a:prstGeom>
          <a:solidFill>
            <a:srgbClr val="600000"/>
          </a:solidFill>
          <a:ln w="9525" algn="ctr">
            <a:noFill/>
            <a:round/>
            <a:headEnd/>
            <a:tailEnd/>
          </a:ln>
        </p:spPr>
        <p:txBody>
          <a:bodyPr wrap="none" lIns="0" tIns="0" rIns="0" bIns="0" anchor="ctr"/>
          <a:lstStyle/>
          <a:p>
            <a:pPr algn="ctr"/>
            <a:r>
              <a:rPr lang="en-US" sz="1200" dirty="0">
                <a:solidFill>
                  <a:srgbClr val="FFFFCC"/>
                </a:solidFill>
                <a:latin typeface="Calibri" pitchFamily="34" charset="0"/>
                <a:cs typeface="Calibri" pitchFamily="34" charset="0"/>
              </a:rPr>
              <a:t>24 Virtual Machines in the environment</a:t>
            </a:r>
          </a:p>
        </p:txBody>
      </p:sp>
      <p:sp>
        <p:nvSpPr>
          <p:cNvPr id="114" name="Text Box 20"/>
          <p:cNvSpPr txBox="1">
            <a:spLocks noChangeArrowheads="1"/>
          </p:cNvSpPr>
          <p:nvPr/>
        </p:nvSpPr>
        <p:spPr bwMode="gray">
          <a:xfrm flipH="1">
            <a:off x="5177916" y="1984579"/>
            <a:ext cx="2131647" cy="470898"/>
          </a:xfrm>
          <a:prstGeom prst="rect">
            <a:avLst/>
          </a:prstGeom>
          <a:noFill/>
          <a:ln w="9525" algn="ctr">
            <a:noFill/>
            <a:miter lim="800000"/>
            <a:headEnd/>
            <a:tailEnd/>
          </a:ln>
        </p:spPr>
        <p:txBody>
          <a:bodyPr wrap="square" lIns="0" tIns="0" rIns="0" bIns="0">
            <a:spAutoFit/>
          </a:bodyPr>
          <a:lstStyle/>
          <a:p>
            <a:pPr>
              <a:lnSpc>
                <a:spcPct val="85000"/>
              </a:lnSpc>
            </a:pPr>
            <a:r>
              <a:rPr lang="en-US" sz="1200" dirty="0">
                <a:solidFill>
                  <a:schemeClr val="bg2"/>
                </a:solidFill>
                <a:latin typeface="Calibri" pitchFamily="34" charset="0"/>
                <a:cs typeface="Calibri" pitchFamily="34" charset="0"/>
              </a:rPr>
              <a:t>12 Virtual Machines</a:t>
            </a:r>
          </a:p>
          <a:p>
            <a:pPr>
              <a:lnSpc>
                <a:spcPct val="85000"/>
              </a:lnSpc>
            </a:pPr>
            <a:r>
              <a:rPr lang="en-US" sz="1200" dirty="0" err="1">
                <a:solidFill>
                  <a:schemeClr val="bg2"/>
                </a:solidFill>
                <a:latin typeface="Calibri" pitchFamily="34" charset="0"/>
                <a:cs typeface="Calibri" pitchFamily="34" charset="0"/>
              </a:rPr>
              <a:t>backuped</a:t>
            </a:r>
            <a:r>
              <a:rPr lang="en-US" sz="1200" dirty="0">
                <a:solidFill>
                  <a:schemeClr val="bg2"/>
                </a:solidFill>
                <a:latin typeface="Calibri" pitchFamily="34" charset="0"/>
                <a:cs typeface="Calibri" pitchFamily="34" charset="0"/>
              </a:rPr>
              <a:t> by the proxy</a:t>
            </a:r>
          </a:p>
          <a:p>
            <a:pPr>
              <a:lnSpc>
                <a:spcPct val="85000"/>
              </a:lnSpc>
            </a:pPr>
            <a:r>
              <a:rPr lang="en-US" sz="1200" dirty="0">
                <a:solidFill>
                  <a:schemeClr val="bg2"/>
                </a:solidFill>
                <a:latin typeface="Calibri" pitchFamily="34" charset="0"/>
                <a:cs typeface="Calibri" pitchFamily="34" charset="0"/>
              </a:rPr>
              <a:t>1% data transferred</a:t>
            </a:r>
          </a:p>
        </p:txBody>
      </p:sp>
      <p:sp>
        <p:nvSpPr>
          <p:cNvPr id="115" name="Line 58"/>
          <p:cNvSpPr>
            <a:spLocks noChangeShapeType="1"/>
          </p:cNvSpPr>
          <p:nvPr/>
        </p:nvSpPr>
        <p:spPr bwMode="gray">
          <a:xfrm flipH="1" flipV="1">
            <a:off x="5212716" y="1967186"/>
            <a:ext cx="824688" cy="72980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cxnSp>
        <p:nvCxnSpPr>
          <p:cNvPr id="58" name="Straight Arrow Connector 57"/>
          <p:cNvCxnSpPr/>
          <p:nvPr/>
        </p:nvCxnSpPr>
        <p:spPr>
          <a:xfrm flipH="1">
            <a:off x="6243229" y="2696991"/>
            <a:ext cx="353305" cy="31933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2732209" y="2598544"/>
            <a:ext cx="3816772" cy="624139"/>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548981" y="1726891"/>
            <a:ext cx="2478589" cy="3416320"/>
          </a:xfrm>
          <a:prstGeom prst="rect">
            <a:avLst/>
          </a:prstGeom>
          <a:noFill/>
        </p:spPr>
        <p:txBody>
          <a:bodyPr wrap="square" rtlCol="0">
            <a:spAutoFit/>
          </a:bodyPr>
          <a:lstStyle/>
          <a:p>
            <a:pPr>
              <a:spcBef>
                <a:spcPts val="0"/>
              </a:spcBef>
              <a:spcAft>
                <a:spcPts val="0"/>
              </a:spcAft>
              <a:buClr>
                <a:schemeClr val="bg1"/>
              </a:buClr>
            </a:pPr>
            <a:r>
              <a:rPr lang="en-US" sz="1200" b="1" dirty="0" err="1">
                <a:solidFill>
                  <a:srgbClr val="C00000"/>
                </a:solidFill>
                <a:latin typeface="+mn-lt"/>
              </a:rPr>
              <a:t>NetWorker</a:t>
            </a:r>
            <a:r>
              <a:rPr lang="en-US" sz="1200" b="1" dirty="0">
                <a:solidFill>
                  <a:srgbClr val="C00000"/>
                </a:solidFill>
                <a:latin typeface="+mn-lt"/>
              </a:rPr>
              <a:t> automatically perform load balancing between </a:t>
            </a:r>
            <a:r>
              <a:rPr lang="en-US" sz="1200" b="1" dirty="0" err="1">
                <a:solidFill>
                  <a:srgbClr val="C00000"/>
                </a:solidFill>
                <a:latin typeface="+mn-lt"/>
              </a:rPr>
              <a:t>vProxies</a:t>
            </a:r>
            <a:r>
              <a:rPr lang="en-US" sz="1200" b="1" dirty="0">
                <a:solidFill>
                  <a:srgbClr val="C00000"/>
                </a:solidFill>
                <a:latin typeface="+mn-lt"/>
              </a:rPr>
              <a:t> </a:t>
            </a:r>
          </a:p>
          <a:p>
            <a:pPr>
              <a:spcBef>
                <a:spcPts val="0"/>
              </a:spcBef>
              <a:spcAft>
                <a:spcPts val="0"/>
              </a:spcAft>
              <a:buClr>
                <a:schemeClr val="bg1"/>
              </a:buClr>
            </a:pPr>
            <a:endParaRPr lang="en-US" sz="1200" b="1" dirty="0">
              <a:solidFill>
                <a:srgbClr val="C00000"/>
              </a:solidFill>
              <a:latin typeface="+mn-lt"/>
            </a:endParaRPr>
          </a:p>
          <a:p>
            <a:pPr>
              <a:spcBef>
                <a:spcPts val="0"/>
              </a:spcBef>
              <a:spcAft>
                <a:spcPts val="0"/>
              </a:spcAft>
              <a:buClr>
                <a:schemeClr val="bg1"/>
              </a:buClr>
            </a:pPr>
            <a:r>
              <a:rPr lang="en-US" sz="1200" b="1" dirty="0">
                <a:solidFill>
                  <a:srgbClr val="C00000"/>
                </a:solidFill>
                <a:latin typeface="+mn-lt"/>
              </a:rPr>
              <a:t>Here we have 2 </a:t>
            </a:r>
            <a:r>
              <a:rPr lang="en-US" sz="1200" b="1" dirty="0" err="1">
                <a:solidFill>
                  <a:srgbClr val="C00000"/>
                </a:solidFill>
                <a:latin typeface="+mn-lt"/>
              </a:rPr>
              <a:t>vProxies</a:t>
            </a:r>
            <a:r>
              <a:rPr lang="en-US" sz="1200" b="1" dirty="0">
                <a:solidFill>
                  <a:srgbClr val="C00000"/>
                </a:solidFill>
                <a:latin typeface="+mn-lt"/>
              </a:rPr>
              <a:t>. Every </a:t>
            </a:r>
            <a:r>
              <a:rPr lang="en-US" sz="1200" b="1" dirty="0" err="1">
                <a:solidFill>
                  <a:srgbClr val="C00000"/>
                </a:solidFill>
                <a:latin typeface="+mn-lt"/>
              </a:rPr>
              <a:t>vProxy</a:t>
            </a:r>
            <a:r>
              <a:rPr lang="en-US" sz="1200" b="1" dirty="0">
                <a:solidFill>
                  <a:srgbClr val="C00000"/>
                </a:solidFill>
                <a:latin typeface="+mn-lt"/>
              </a:rPr>
              <a:t> can perform backup of 25 Virtual Machines in parallel.</a:t>
            </a:r>
          </a:p>
          <a:p>
            <a:pPr>
              <a:spcBef>
                <a:spcPts val="0"/>
              </a:spcBef>
              <a:spcAft>
                <a:spcPts val="0"/>
              </a:spcAft>
              <a:buClr>
                <a:schemeClr val="bg1"/>
              </a:buClr>
            </a:pPr>
            <a:endParaRPr lang="en-US" sz="1200" b="1" dirty="0">
              <a:solidFill>
                <a:srgbClr val="C00000"/>
              </a:solidFill>
              <a:latin typeface="+mn-lt"/>
            </a:endParaRPr>
          </a:p>
          <a:p>
            <a:pPr>
              <a:spcBef>
                <a:spcPts val="0"/>
              </a:spcBef>
              <a:spcAft>
                <a:spcPts val="0"/>
              </a:spcAft>
              <a:buClr>
                <a:schemeClr val="bg1"/>
              </a:buClr>
            </a:pPr>
            <a:r>
              <a:rPr lang="en-US" sz="1200" b="1" dirty="0">
                <a:solidFill>
                  <a:srgbClr val="C00000"/>
                </a:solidFill>
                <a:latin typeface="+mn-lt"/>
              </a:rPr>
              <a:t>But here, we have only 24 Virtual Machines to backup. And </a:t>
            </a:r>
            <a:r>
              <a:rPr lang="en-US" sz="1200" b="1" dirty="0" err="1">
                <a:solidFill>
                  <a:srgbClr val="C00000"/>
                </a:solidFill>
                <a:latin typeface="+mn-lt"/>
              </a:rPr>
              <a:t>NetWorker</a:t>
            </a:r>
            <a:r>
              <a:rPr lang="en-US" sz="1200" b="1" dirty="0">
                <a:solidFill>
                  <a:srgbClr val="C00000"/>
                </a:solidFill>
                <a:latin typeface="+mn-lt"/>
              </a:rPr>
              <a:t> backups </a:t>
            </a:r>
            <a:r>
              <a:rPr lang="en-US" sz="1200" b="1" dirty="0">
                <a:solidFill>
                  <a:srgbClr val="C00000"/>
                </a:solidFill>
              </a:rPr>
              <a:t>24 VMs </a:t>
            </a:r>
            <a:r>
              <a:rPr lang="en-US" sz="1200" b="1" dirty="0">
                <a:solidFill>
                  <a:srgbClr val="C00000"/>
                </a:solidFill>
                <a:latin typeface="+mn-lt"/>
              </a:rPr>
              <a:t>at the same time</a:t>
            </a:r>
            <a:r>
              <a:rPr lang="pl-PL" sz="1200" b="1" dirty="0">
                <a:solidFill>
                  <a:srgbClr val="C00000"/>
                </a:solidFill>
                <a:latin typeface="+mn-lt"/>
              </a:rPr>
              <a:t>,</a:t>
            </a:r>
            <a:r>
              <a:rPr lang="en-US" sz="1200" b="1" dirty="0">
                <a:solidFill>
                  <a:srgbClr val="C00000"/>
                </a:solidFill>
                <a:latin typeface="+mn-lt"/>
              </a:rPr>
              <a:t> placing them (load balancing) between all 2 possible proxies. </a:t>
            </a:r>
          </a:p>
          <a:p>
            <a:pPr>
              <a:spcBef>
                <a:spcPts val="0"/>
              </a:spcBef>
              <a:spcAft>
                <a:spcPts val="0"/>
              </a:spcAft>
              <a:buClr>
                <a:schemeClr val="bg1"/>
              </a:buClr>
            </a:pPr>
            <a:r>
              <a:rPr lang="en-US" sz="1200" b="1" dirty="0">
                <a:solidFill>
                  <a:srgbClr val="C00000"/>
                </a:solidFill>
                <a:latin typeface="+mn-lt"/>
              </a:rPr>
              <a:t>So in this particular case, each </a:t>
            </a:r>
            <a:r>
              <a:rPr lang="en-US" sz="1200" b="1" dirty="0" err="1">
                <a:solidFill>
                  <a:srgbClr val="C00000"/>
                </a:solidFill>
                <a:latin typeface="+mn-lt"/>
              </a:rPr>
              <a:t>vProxy</a:t>
            </a:r>
            <a:r>
              <a:rPr lang="en-US" sz="1200" b="1" dirty="0">
                <a:solidFill>
                  <a:srgbClr val="C00000"/>
                </a:solidFill>
                <a:latin typeface="+mn-lt"/>
              </a:rPr>
              <a:t> backups simultaneously 12 VMWare Virtual Machines.</a:t>
            </a:r>
          </a:p>
        </p:txBody>
      </p:sp>
    </p:spTree>
    <p:extLst>
      <p:ext uri="{BB962C8B-B14F-4D97-AF65-F5344CB8AC3E}">
        <p14:creationId xmlns:p14="http://schemas.microsoft.com/office/powerpoint/2010/main" val="207668675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Load balancing</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126544" y="2493491"/>
            <a:ext cx="1363368"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80" name="Group 2"/>
          <p:cNvGrpSpPr>
            <a:grpSpLocks/>
          </p:cNvGrpSpPr>
          <p:nvPr/>
        </p:nvGrpSpPr>
        <p:grpSpPr bwMode="auto">
          <a:xfrm>
            <a:off x="3307783" y="2705117"/>
            <a:ext cx="964409" cy="660929"/>
            <a:chOff x="10275093" y="3566509"/>
            <a:chExt cx="485784" cy="589087"/>
          </a:xfrm>
        </p:grpSpPr>
        <p:pic>
          <p:nvPicPr>
            <p:cNvPr id="81" name="Picture 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110" name="Line 58"/>
          <p:cNvSpPr>
            <a:spLocks noChangeShapeType="1"/>
          </p:cNvSpPr>
          <p:nvPr/>
        </p:nvSpPr>
        <p:spPr bwMode="gray">
          <a:xfrm flipV="1">
            <a:off x="2635198" y="1936186"/>
            <a:ext cx="425243" cy="820504"/>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2" name="Text Box 20"/>
          <p:cNvSpPr txBox="1">
            <a:spLocks noChangeArrowheads="1"/>
          </p:cNvSpPr>
          <p:nvPr/>
        </p:nvSpPr>
        <p:spPr bwMode="gray">
          <a:xfrm flipH="1">
            <a:off x="642707" y="1999213"/>
            <a:ext cx="2131647" cy="470898"/>
          </a:xfrm>
          <a:prstGeom prst="rect">
            <a:avLst/>
          </a:prstGeom>
          <a:noFill/>
          <a:ln w="9525" algn="ctr">
            <a:noFill/>
            <a:miter lim="800000"/>
            <a:headEnd/>
            <a:tailEnd/>
          </a:ln>
        </p:spPr>
        <p:txBody>
          <a:bodyPr wrap="square" lIns="0" tIns="0" rIns="0" bIns="0">
            <a:spAutoFit/>
          </a:bodyPr>
          <a:lstStyle/>
          <a:p>
            <a:pPr algn="r">
              <a:lnSpc>
                <a:spcPct val="85000"/>
              </a:lnSpc>
            </a:pPr>
            <a:r>
              <a:rPr lang="en-US" sz="1200" dirty="0">
                <a:solidFill>
                  <a:schemeClr val="bg2"/>
                </a:solidFill>
                <a:latin typeface="Calibri" pitchFamily="34" charset="0"/>
                <a:cs typeface="Calibri" pitchFamily="34" charset="0"/>
              </a:rPr>
              <a:t>12 Virtual Machines</a:t>
            </a:r>
          </a:p>
          <a:p>
            <a:pPr algn="r">
              <a:lnSpc>
                <a:spcPct val="85000"/>
              </a:lnSpc>
            </a:pPr>
            <a:r>
              <a:rPr lang="en-US" sz="1200" dirty="0" err="1">
                <a:solidFill>
                  <a:schemeClr val="bg2"/>
                </a:solidFill>
                <a:latin typeface="Calibri" pitchFamily="34" charset="0"/>
                <a:cs typeface="Calibri" pitchFamily="34" charset="0"/>
              </a:rPr>
              <a:t>backuped</a:t>
            </a:r>
            <a:r>
              <a:rPr lang="en-US" sz="1200" dirty="0">
                <a:solidFill>
                  <a:schemeClr val="bg2"/>
                </a:solidFill>
                <a:latin typeface="Calibri" pitchFamily="34" charset="0"/>
                <a:cs typeface="Calibri" pitchFamily="34" charset="0"/>
              </a:rPr>
              <a:t> by the proxy</a:t>
            </a:r>
          </a:p>
          <a:p>
            <a:pPr algn="r">
              <a:lnSpc>
                <a:spcPct val="85000"/>
              </a:lnSpc>
            </a:pPr>
            <a:r>
              <a:rPr lang="en-US" sz="1200" dirty="0">
                <a:solidFill>
                  <a:schemeClr val="bg2"/>
                </a:solidFill>
                <a:latin typeface="Calibri" pitchFamily="34" charset="0"/>
                <a:cs typeface="Calibri" pitchFamily="34" charset="0"/>
              </a:rPr>
              <a:t>1% data transferred</a:t>
            </a:r>
          </a:p>
        </p:txBody>
      </p:sp>
      <p:sp>
        <p:nvSpPr>
          <p:cNvPr id="113" name="AutoShape 17"/>
          <p:cNvSpPr>
            <a:spLocks noChangeArrowheads="1"/>
          </p:cNvSpPr>
          <p:nvPr/>
        </p:nvSpPr>
        <p:spPr bwMode="gray">
          <a:xfrm>
            <a:off x="2103894" y="3614310"/>
            <a:ext cx="3483805" cy="387607"/>
          </a:xfrm>
          <a:prstGeom prst="roundRect">
            <a:avLst>
              <a:gd name="adj" fmla="val 13529"/>
            </a:avLst>
          </a:prstGeom>
          <a:solidFill>
            <a:srgbClr val="600000"/>
          </a:solidFill>
          <a:ln w="9525" algn="ctr">
            <a:noFill/>
            <a:round/>
            <a:headEnd/>
            <a:tailEnd/>
          </a:ln>
        </p:spPr>
        <p:txBody>
          <a:bodyPr wrap="none" lIns="0" tIns="0" rIns="0" bIns="0" anchor="ctr"/>
          <a:lstStyle/>
          <a:p>
            <a:pPr algn="ctr"/>
            <a:r>
              <a:rPr lang="en-US" sz="1200" dirty="0">
                <a:solidFill>
                  <a:srgbClr val="FFFFCC"/>
                </a:solidFill>
                <a:latin typeface="Calibri" pitchFamily="34" charset="0"/>
                <a:cs typeface="Calibri" pitchFamily="34" charset="0"/>
              </a:rPr>
              <a:t>24 Virtual Machines in the environment</a:t>
            </a:r>
          </a:p>
        </p:txBody>
      </p:sp>
      <p:sp>
        <p:nvSpPr>
          <p:cNvPr id="114" name="Text Box 20"/>
          <p:cNvSpPr txBox="1">
            <a:spLocks noChangeArrowheads="1"/>
          </p:cNvSpPr>
          <p:nvPr/>
        </p:nvSpPr>
        <p:spPr bwMode="gray">
          <a:xfrm flipH="1">
            <a:off x="5789767" y="1881073"/>
            <a:ext cx="2131647" cy="470898"/>
          </a:xfrm>
          <a:prstGeom prst="rect">
            <a:avLst/>
          </a:prstGeom>
          <a:noFill/>
          <a:ln w="9525" algn="ctr">
            <a:noFill/>
            <a:miter lim="800000"/>
            <a:headEnd/>
            <a:tailEnd/>
          </a:ln>
        </p:spPr>
        <p:txBody>
          <a:bodyPr wrap="square" lIns="0" tIns="0" rIns="0" bIns="0">
            <a:spAutoFit/>
          </a:bodyPr>
          <a:lstStyle/>
          <a:p>
            <a:pPr>
              <a:lnSpc>
                <a:spcPct val="85000"/>
              </a:lnSpc>
            </a:pPr>
            <a:r>
              <a:rPr lang="en-US" sz="1200" dirty="0">
                <a:solidFill>
                  <a:schemeClr val="bg2"/>
                </a:solidFill>
                <a:latin typeface="Calibri" pitchFamily="34" charset="0"/>
                <a:cs typeface="Calibri" pitchFamily="34" charset="0"/>
              </a:rPr>
              <a:t>12 Virtual Machines</a:t>
            </a:r>
          </a:p>
          <a:p>
            <a:pPr>
              <a:lnSpc>
                <a:spcPct val="85000"/>
              </a:lnSpc>
            </a:pPr>
            <a:r>
              <a:rPr lang="en-US" sz="1200" dirty="0" err="1">
                <a:solidFill>
                  <a:schemeClr val="bg2"/>
                </a:solidFill>
                <a:latin typeface="Calibri" pitchFamily="34" charset="0"/>
                <a:cs typeface="Calibri" pitchFamily="34" charset="0"/>
              </a:rPr>
              <a:t>backuped</a:t>
            </a:r>
            <a:r>
              <a:rPr lang="en-US" sz="1200" dirty="0">
                <a:solidFill>
                  <a:schemeClr val="bg2"/>
                </a:solidFill>
                <a:latin typeface="Calibri" pitchFamily="34" charset="0"/>
                <a:cs typeface="Calibri" pitchFamily="34" charset="0"/>
              </a:rPr>
              <a:t> by the proxy</a:t>
            </a:r>
          </a:p>
          <a:p>
            <a:pPr>
              <a:lnSpc>
                <a:spcPct val="85000"/>
              </a:lnSpc>
            </a:pPr>
            <a:r>
              <a:rPr lang="en-US" sz="1200" dirty="0">
                <a:solidFill>
                  <a:schemeClr val="bg2"/>
                </a:solidFill>
                <a:latin typeface="Calibri" pitchFamily="34" charset="0"/>
                <a:cs typeface="Calibri" pitchFamily="34" charset="0"/>
              </a:rPr>
              <a:t>1% data transferred</a:t>
            </a:r>
          </a:p>
        </p:txBody>
      </p:sp>
      <p:sp>
        <p:nvSpPr>
          <p:cNvPr id="115" name="Line 58"/>
          <p:cNvSpPr>
            <a:spLocks noChangeShapeType="1"/>
          </p:cNvSpPr>
          <p:nvPr/>
        </p:nvSpPr>
        <p:spPr bwMode="gray">
          <a:xfrm flipH="1" flipV="1">
            <a:off x="5212716" y="1967186"/>
            <a:ext cx="824688" cy="72980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6528280" y="2666706"/>
            <a:ext cx="2423564" cy="2492990"/>
          </a:xfrm>
          <a:prstGeom prst="rect">
            <a:avLst/>
          </a:prstGeom>
          <a:noFill/>
        </p:spPr>
        <p:txBody>
          <a:bodyPr wrap="square" rtlCol="0">
            <a:spAutoFit/>
          </a:bodyPr>
          <a:lstStyle/>
          <a:p>
            <a:pPr>
              <a:spcBef>
                <a:spcPts val="0"/>
              </a:spcBef>
              <a:spcAft>
                <a:spcPts val="0"/>
              </a:spcAft>
              <a:buClr>
                <a:schemeClr val="bg1"/>
              </a:buClr>
            </a:pPr>
            <a:r>
              <a:rPr lang="en-US" sz="1200" b="1" dirty="0" err="1">
                <a:solidFill>
                  <a:srgbClr val="C00000"/>
                </a:solidFill>
                <a:latin typeface="+mn-lt"/>
              </a:rPr>
              <a:t>NetWorker</a:t>
            </a:r>
            <a:r>
              <a:rPr lang="en-US" sz="1200" b="1" dirty="0">
                <a:solidFill>
                  <a:srgbClr val="C00000"/>
                </a:solidFill>
                <a:latin typeface="+mn-lt"/>
              </a:rPr>
              <a:t> automatically performance load balancing between </a:t>
            </a:r>
            <a:r>
              <a:rPr lang="en-US" sz="1200" b="1" dirty="0" err="1">
                <a:solidFill>
                  <a:srgbClr val="C00000"/>
                </a:solidFill>
                <a:latin typeface="+mn-lt"/>
              </a:rPr>
              <a:t>vProxy</a:t>
            </a:r>
            <a:r>
              <a:rPr lang="en-US" sz="1200" b="1" dirty="0">
                <a:solidFill>
                  <a:srgbClr val="C00000"/>
                </a:solidFill>
                <a:latin typeface="+mn-lt"/>
              </a:rPr>
              <a:t> </a:t>
            </a:r>
          </a:p>
          <a:p>
            <a:pPr>
              <a:spcBef>
                <a:spcPts val="0"/>
              </a:spcBef>
              <a:spcAft>
                <a:spcPts val="0"/>
              </a:spcAft>
              <a:buClr>
                <a:schemeClr val="bg1"/>
              </a:buClr>
            </a:pPr>
            <a:endParaRPr lang="en-US" sz="1200" b="1" dirty="0">
              <a:solidFill>
                <a:srgbClr val="C00000"/>
              </a:solidFill>
              <a:latin typeface="+mn-lt"/>
            </a:endParaRPr>
          </a:p>
          <a:p>
            <a:pPr>
              <a:spcBef>
                <a:spcPts val="0"/>
              </a:spcBef>
              <a:spcAft>
                <a:spcPts val="0"/>
              </a:spcAft>
              <a:buClr>
                <a:schemeClr val="bg1"/>
              </a:buClr>
            </a:pPr>
            <a:r>
              <a:rPr lang="en-US" sz="1200" b="1" dirty="0">
                <a:solidFill>
                  <a:srgbClr val="C00000"/>
                </a:solidFill>
                <a:latin typeface="+mn-lt"/>
              </a:rPr>
              <a:t>Here we 2 </a:t>
            </a:r>
            <a:r>
              <a:rPr lang="en-US" sz="1200" b="1" dirty="0" err="1">
                <a:solidFill>
                  <a:srgbClr val="C00000"/>
                </a:solidFill>
                <a:latin typeface="+mn-lt"/>
              </a:rPr>
              <a:t>vProxy</a:t>
            </a:r>
            <a:r>
              <a:rPr lang="en-US" sz="1200" b="1" dirty="0">
                <a:solidFill>
                  <a:srgbClr val="C00000"/>
                </a:solidFill>
                <a:latin typeface="+mn-lt"/>
              </a:rPr>
              <a:t>, every </a:t>
            </a:r>
            <a:r>
              <a:rPr lang="en-US" sz="1200" b="1" dirty="0" err="1">
                <a:solidFill>
                  <a:srgbClr val="C00000"/>
                </a:solidFill>
                <a:latin typeface="+mn-lt"/>
              </a:rPr>
              <a:t>vProxy</a:t>
            </a:r>
            <a:r>
              <a:rPr lang="en-US" sz="1200" b="1" dirty="0">
                <a:solidFill>
                  <a:srgbClr val="C00000"/>
                </a:solidFill>
                <a:latin typeface="+mn-lt"/>
              </a:rPr>
              <a:t> can perform backup of 25 Virtual Machines in parallel.</a:t>
            </a:r>
          </a:p>
          <a:p>
            <a:pPr>
              <a:spcBef>
                <a:spcPts val="0"/>
              </a:spcBef>
              <a:spcAft>
                <a:spcPts val="0"/>
              </a:spcAft>
              <a:buClr>
                <a:schemeClr val="bg1"/>
              </a:buClr>
            </a:pPr>
            <a:endParaRPr lang="en-US" sz="1200" b="1" dirty="0">
              <a:solidFill>
                <a:srgbClr val="C00000"/>
              </a:solidFill>
              <a:latin typeface="+mn-lt"/>
            </a:endParaRPr>
          </a:p>
          <a:p>
            <a:pPr>
              <a:spcBef>
                <a:spcPts val="0"/>
              </a:spcBef>
              <a:spcAft>
                <a:spcPts val="0"/>
              </a:spcAft>
              <a:buClr>
                <a:schemeClr val="bg1"/>
              </a:buClr>
            </a:pPr>
            <a:r>
              <a:rPr lang="en-US" sz="1200" b="1" dirty="0">
                <a:solidFill>
                  <a:srgbClr val="C00000"/>
                </a:solidFill>
                <a:latin typeface="+mn-lt"/>
              </a:rPr>
              <a:t>But we have only 24 jobs and </a:t>
            </a:r>
            <a:r>
              <a:rPr lang="en-US" sz="1200" b="1" dirty="0" err="1">
                <a:solidFill>
                  <a:srgbClr val="C00000"/>
                </a:solidFill>
                <a:latin typeface="+mn-lt"/>
              </a:rPr>
              <a:t>NetWorker</a:t>
            </a:r>
            <a:r>
              <a:rPr lang="en-US" sz="1200" b="1" dirty="0">
                <a:solidFill>
                  <a:srgbClr val="C00000"/>
                </a:solidFill>
                <a:latin typeface="+mn-lt"/>
              </a:rPr>
              <a:t> load balanced them between all (2) possible </a:t>
            </a:r>
            <a:r>
              <a:rPr lang="en-US" sz="1200" b="1" dirty="0" err="1">
                <a:solidFill>
                  <a:srgbClr val="C00000"/>
                </a:solidFill>
                <a:latin typeface="+mn-lt"/>
              </a:rPr>
              <a:t>vProxies</a:t>
            </a:r>
            <a:r>
              <a:rPr lang="en-US" sz="1200" b="1" dirty="0">
                <a:solidFill>
                  <a:srgbClr val="C00000"/>
                </a:solidFill>
                <a:latin typeface="+mn-lt"/>
              </a:rPr>
              <a:t>. Each </a:t>
            </a:r>
            <a:r>
              <a:rPr lang="en-US" sz="1200" b="1" dirty="0" err="1">
                <a:solidFill>
                  <a:srgbClr val="C00000"/>
                </a:solidFill>
                <a:latin typeface="+mn-lt"/>
              </a:rPr>
              <a:t>vProxy</a:t>
            </a:r>
            <a:r>
              <a:rPr lang="en-US" sz="1200" b="1" dirty="0">
                <a:solidFill>
                  <a:srgbClr val="C00000"/>
                </a:solidFill>
                <a:latin typeface="+mn-lt"/>
              </a:rPr>
              <a:t> has 12 jobs.</a:t>
            </a:r>
          </a:p>
        </p:txBody>
      </p:sp>
      <p:cxnSp>
        <p:nvCxnSpPr>
          <p:cNvPr id="58" name="Straight Arrow Connector 57"/>
          <p:cNvCxnSpPr/>
          <p:nvPr/>
        </p:nvCxnSpPr>
        <p:spPr>
          <a:xfrm flipH="1" flipV="1">
            <a:off x="6243227" y="3016324"/>
            <a:ext cx="312789" cy="542486"/>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2732209" y="3222683"/>
            <a:ext cx="3762822" cy="424418"/>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22696" y="3904603"/>
            <a:ext cx="8877956" cy="120803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err="1">
                <a:solidFill>
                  <a:srgbClr val="FFFFCC"/>
                </a:solidFill>
              </a:rPr>
              <a:t>NetWorker</a:t>
            </a:r>
            <a:r>
              <a:rPr lang="en-US" sz="2800" dirty="0">
                <a:solidFill>
                  <a:srgbClr val="FFFFCC"/>
                </a:solidFill>
              </a:rPr>
              <a:t> automatically provides load balancing among all available proxy Virtual Machines</a:t>
            </a:r>
          </a:p>
        </p:txBody>
      </p:sp>
    </p:spTree>
    <p:extLst>
      <p:ext uri="{BB962C8B-B14F-4D97-AF65-F5344CB8AC3E}">
        <p14:creationId xmlns:p14="http://schemas.microsoft.com/office/powerpoint/2010/main" val="2220088299"/>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Load balancing</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126544" y="2493491"/>
            <a:ext cx="1363368"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80" name="Group 2"/>
          <p:cNvGrpSpPr>
            <a:grpSpLocks/>
          </p:cNvGrpSpPr>
          <p:nvPr/>
        </p:nvGrpSpPr>
        <p:grpSpPr bwMode="auto">
          <a:xfrm>
            <a:off x="3307783" y="2705117"/>
            <a:ext cx="964409" cy="660929"/>
            <a:chOff x="10275093" y="3566509"/>
            <a:chExt cx="485784" cy="589087"/>
          </a:xfrm>
        </p:grpSpPr>
        <p:pic>
          <p:nvPicPr>
            <p:cNvPr id="81" name="Picture 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111" name="Line 58"/>
          <p:cNvSpPr>
            <a:spLocks noChangeShapeType="1"/>
          </p:cNvSpPr>
          <p:nvPr/>
        </p:nvSpPr>
        <p:spPr bwMode="gray">
          <a:xfrm flipH="1" flipV="1">
            <a:off x="5212716" y="1967186"/>
            <a:ext cx="824688" cy="72980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3" name="AutoShape 17"/>
          <p:cNvSpPr>
            <a:spLocks noChangeArrowheads="1"/>
          </p:cNvSpPr>
          <p:nvPr/>
        </p:nvSpPr>
        <p:spPr bwMode="gray">
          <a:xfrm>
            <a:off x="2103894" y="3614310"/>
            <a:ext cx="3483805" cy="387607"/>
          </a:xfrm>
          <a:prstGeom prst="roundRect">
            <a:avLst>
              <a:gd name="adj" fmla="val 13529"/>
            </a:avLst>
          </a:prstGeom>
          <a:solidFill>
            <a:srgbClr val="600000"/>
          </a:solidFill>
          <a:ln w="9525" algn="ctr">
            <a:noFill/>
            <a:round/>
            <a:headEnd/>
            <a:tailEnd/>
          </a:ln>
        </p:spPr>
        <p:txBody>
          <a:bodyPr wrap="none" lIns="0" tIns="0" rIns="0" bIns="0" anchor="ctr"/>
          <a:lstStyle/>
          <a:p>
            <a:pPr algn="ctr"/>
            <a:r>
              <a:rPr lang="en-US" sz="1200" dirty="0">
                <a:solidFill>
                  <a:srgbClr val="FFFFCC"/>
                </a:solidFill>
                <a:latin typeface="Calibri" pitchFamily="34" charset="0"/>
                <a:cs typeface="Calibri" pitchFamily="34" charset="0"/>
              </a:rPr>
              <a:t>24 Virtual Machines in the environment</a:t>
            </a:r>
          </a:p>
        </p:txBody>
      </p:sp>
      <p:sp>
        <p:nvSpPr>
          <p:cNvPr id="114" name="Text Box 20"/>
          <p:cNvSpPr txBox="1">
            <a:spLocks noChangeArrowheads="1"/>
          </p:cNvSpPr>
          <p:nvPr/>
        </p:nvSpPr>
        <p:spPr bwMode="gray">
          <a:xfrm flipH="1">
            <a:off x="5789767" y="1881073"/>
            <a:ext cx="2131647" cy="523220"/>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24 Virtual Machines</a:t>
            </a:r>
          </a:p>
          <a:p>
            <a:pPr>
              <a:lnSpc>
                <a:spcPct val="85000"/>
              </a:lnSpc>
            </a:pPr>
            <a:r>
              <a:rPr lang="en-US" sz="1400" b="1" dirty="0" err="1">
                <a:solidFill>
                  <a:srgbClr val="C00000"/>
                </a:solidFill>
                <a:latin typeface="Calibri" pitchFamily="34" charset="0"/>
                <a:cs typeface="Calibri" pitchFamily="34" charset="0"/>
              </a:rPr>
              <a:t>backuped</a:t>
            </a:r>
            <a:r>
              <a:rPr lang="en-US" sz="1400" b="1" dirty="0">
                <a:solidFill>
                  <a:srgbClr val="C00000"/>
                </a:solidFill>
                <a:latin typeface="Calibri" pitchFamily="34" charset="0"/>
                <a:cs typeface="Calibri" pitchFamily="34" charset="0"/>
              </a:rPr>
              <a:t> by the proxy</a:t>
            </a:r>
          </a:p>
          <a:p>
            <a:pPr>
              <a:lnSpc>
                <a:spcPct val="85000"/>
              </a:lnSpc>
            </a:pPr>
            <a:r>
              <a:rPr lang="en-US" sz="1200" dirty="0">
                <a:solidFill>
                  <a:schemeClr val="bg2"/>
                </a:solidFill>
                <a:latin typeface="Calibri" pitchFamily="34" charset="0"/>
                <a:cs typeface="Calibri" pitchFamily="34" charset="0"/>
              </a:rPr>
              <a:t>1% data transferred</a:t>
            </a:r>
          </a:p>
        </p:txBody>
      </p:sp>
      <p:sp>
        <p:nvSpPr>
          <p:cNvPr id="57" name="Line 61"/>
          <p:cNvSpPr>
            <a:spLocks noChangeShapeType="1"/>
          </p:cNvSpPr>
          <p:nvPr/>
        </p:nvSpPr>
        <p:spPr bwMode="gray">
          <a:xfrm>
            <a:off x="2201410" y="2716336"/>
            <a:ext cx="859031" cy="744682"/>
          </a:xfrm>
          <a:prstGeom prst="line">
            <a:avLst/>
          </a:prstGeom>
          <a:noFill/>
          <a:ln w="63500">
            <a:solidFill>
              <a:srgbClr val="FF0000"/>
            </a:solidFill>
            <a:round/>
            <a:headEnd/>
            <a:tailEnd/>
          </a:ln>
        </p:spPr>
        <p:txBody>
          <a:bodyPr/>
          <a:lstStyle/>
          <a:p>
            <a:endParaRPr lang="en-US" dirty="0">
              <a:solidFill>
                <a:srgbClr val="000000"/>
              </a:solidFill>
            </a:endParaRPr>
          </a:p>
        </p:txBody>
      </p:sp>
      <p:sp>
        <p:nvSpPr>
          <p:cNvPr id="58" name="Line 61"/>
          <p:cNvSpPr>
            <a:spLocks noChangeShapeType="1"/>
          </p:cNvSpPr>
          <p:nvPr/>
        </p:nvSpPr>
        <p:spPr bwMode="gray">
          <a:xfrm flipV="1">
            <a:off x="2198964" y="2666401"/>
            <a:ext cx="859031" cy="744682"/>
          </a:xfrm>
          <a:prstGeom prst="line">
            <a:avLst/>
          </a:prstGeom>
          <a:noFill/>
          <a:ln w="63500">
            <a:solidFill>
              <a:srgbClr val="FF0000"/>
            </a:solidFill>
            <a:round/>
            <a:headEnd/>
            <a:tailEnd/>
          </a:ln>
        </p:spPr>
        <p:txBody>
          <a:bodyPr/>
          <a:lstStyle/>
          <a:p>
            <a:endParaRPr lang="en-US" dirty="0">
              <a:solidFill>
                <a:srgbClr val="000000"/>
              </a:solidFill>
            </a:endParaRPr>
          </a:p>
        </p:txBody>
      </p:sp>
      <p:sp>
        <p:nvSpPr>
          <p:cNvPr id="59" name="Text Box 20"/>
          <p:cNvSpPr txBox="1">
            <a:spLocks noChangeArrowheads="1"/>
          </p:cNvSpPr>
          <p:nvPr/>
        </p:nvSpPr>
        <p:spPr bwMode="gray">
          <a:xfrm flipH="1">
            <a:off x="1841626" y="2520321"/>
            <a:ext cx="1284918" cy="183127"/>
          </a:xfrm>
          <a:prstGeom prst="rect">
            <a:avLst/>
          </a:prstGeom>
          <a:solidFill>
            <a:schemeClr val="tx2"/>
          </a:solid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Failure of </a:t>
            </a:r>
            <a:r>
              <a:rPr lang="en-US" sz="1400" b="1" dirty="0" err="1">
                <a:solidFill>
                  <a:srgbClr val="C00000"/>
                </a:solidFill>
                <a:latin typeface="Calibri" pitchFamily="34" charset="0"/>
                <a:cs typeface="Calibri" pitchFamily="34" charset="0"/>
              </a:rPr>
              <a:t>vProxy</a:t>
            </a:r>
            <a:endParaRPr lang="en-US" sz="14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3344658488"/>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Load balancing</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126544" y="2493491"/>
            <a:ext cx="1363368"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80" name="Group 2"/>
          <p:cNvGrpSpPr>
            <a:grpSpLocks/>
          </p:cNvGrpSpPr>
          <p:nvPr/>
        </p:nvGrpSpPr>
        <p:grpSpPr bwMode="auto">
          <a:xfrm>
            <a:off x="3307783" y="2705117"/>
            <a:ext cx="964409" cy="660929"/>
            <a:chOff x="10275093" y="3566509"/>
            <a:chExt cx="485784" cy="589087"/>
          </a:xfrm>
        </p:grpSpPr>
        <p:pic>
          <p:nvPicPr>
            <p:cNvPr id="81" name="Picture 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111" name="Line 58"/>
          <p:cNvSpPr>
            <a:spLocks noChangeShapeType="1"/>
          </p:cNvSpPr>
          <p:nvPr/>
        </p:nvSpPr>
        <p:spPr bwMode="gray">
          <a:xfrm flipH="1" flipV="1">
            <a:off x="5212716" y="1967186"/>
            <a:ext cx="824688" cy="729805"/>
          </a:xfrm>
          <a:prstGeom prst="line">
            <a:avLst/>
          </a:prstGeom>
          <a:noFill/>
          <a:ln w="28575">
            <a:solidFill>
              <a:srgbClr val="5F5F5F"/>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3" name="AutoShape 17"/>
          <p:cNvSpPr>
            <a:spLocks noChangeArrowheads="1"/>
          </p:cNvSpPr>
          <p:nvPr/>
        </p:nvSpPr>
        <p:spPr bwMode="gray">
          <a:xfrm>
            <a:off x="2103894" y="3614310"/>
            <a:ext cx="3483805" cy="387607"/>
          </a:xfrm>
          <a:prstGeom prst="roundRect">
            <a:avLst>
              <a:gd name="adj" fmla="val 13529"/>
            </a:avLst>
          </a:prstGeom>
          <a:solidFill>
            <a:srgbClr val="600000"/>
          </a:solidFill>
          <a:ln w="9525" algn="ctr">
            <a:noFill/>
            <a:round/>
            <a:headEnd/>
            <a:tailEnd/>
          </a:ln>
        </p:spPr>
        <p:txBody>
          <a:bodyPr wrap="none" lIns="0" tIns="0" rIns="0" bIns="0" anchor="ctr"/>
          <a:lstStyle/>
          <a:p>
            <a:pPr algn="ctr"/>
            <a:r>
              <a:rPr lang="en-US" sz="1200" dirty="0">
                <a:solidFill>
                  <a:srgbClr val="FFFFCC"/>
                </a:solidFill>
                <a:latin typeface="Calibri" pitchFamily="34" charset="0"/>
                <a:cs typeface="Calibri" pitchFamily="34" charset="0"/>
              </a:rPr>
              <a:t>24 Virtual Machines in the environment</a:t>
            </a:r>
          </a:p>
        </p:txBody>
      </p:sp>
      <p:sp>
        <p:nvSpPr>
          <p:cNvPr id="114" name="Text Box 20"/>
          <p:cNvSpPr txBox="1">
            <a:spLocks noChangeArrowheads="1"/>
          </p:cNvSpPr>
          <p:nvPr/>
        </p:nvSpPr>
        <p:spPr bwMode="gray">
          <a:xfrm flipH="1">
            <a:off x="5789767" y="1881073"/>
            <a:ext cx="2131647" cy="523220"/>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24 Virtual Machines</a:t>
            </a:r>
          </a:p>
          <a:p>
            <a:pPr>
              <a:lnSpc>
                <a:spcPct val="85000"/>
              </a:lnSpc>
            </a:pPr>
            <a:r>
              <a:rPr lang="en-US" sz="1400" b="1" dirty="0">
                <a:solidFill>
                  <a:srgbClr val="C00000"/>
                </a:solidFill>
                <a:latin typeface="Calibri" pitchFamily="34" charset="0"/>
                <a:cs typeface="Calibri" pitchFamily="34" charset="0"/>
              </a:rPr>
              <a:t>Backed-up by the proxy</a:t>
            </a:r>
          </a:p>
          <a:p>
            <a:pPr>
              <a:lnSpc>
                <a:spcPct val="85000"/>
              </a:lnSpc>
            </a:pPr>
            <a:r>
              <a:rPr lang="en-US" sz="1200" dirty="0">
                <a:solidFill>
                  <a:schemeClr val="bg2"/>
                </a:solidFill>
                <a:latin typeface="Calibri" pitchFamily="34" charset="0"/>
                <a:cs typeface="Calibri" pitchFamily="34" charset="0"/>
              </a:rPr>
              <a:t>1% data transferred</a:t>
            </a:r>
          </a:p>
        </p:txBody>
      </p:sp>
      <p:sp>
        <p:nvSpPr>
          <p:cNvPr id="57" name="Line 61"/>
          <p:cNvSpPr>
            <a:spLocks noChangeShapeType="1"/>
          </p:cNvSpPr>
          <p:nvPr/>
        </p:nvSpPr>
        <p:spPr bwMode="gray">
          <a:xfrm>
            <a:off x="2201410" y="2716336"/>
            <a:ext cx="859031" cy="744682"/>
          </a:xfrm>
          <a:prstGeom prst="line">
            <a:avLst/>
          </a:prstGeom>
          <a:noFill/>
          <a:ln w="63500">
            <a:solidFill>
              <a:srgbClr val="FF0000"/>
            </a:solidFill>
            <a:round/>
            <a:headEnd/>
            <a:tailEnd/>
          </a:ln>
        </p:spPr>
        <p:txBody>
          <a:bodyPr/>
          <a:lstStyle/>
          <a:p>
            <a:endParaRPr lang="en-US" dirty="0">
              <a:solidFill>
                <a:srgbClr val="000000"/>
              </a:solidFill>
            </a:endParaRPr>
          </a:p>
        </p:txBody>
      </p:sp>
      <p:sp>
        <p:nvSpPr>
          <p:cNvPr id="58" name="Line 61"/>
          <p:cNvSpPr>
            <a:spLocks noChangeShapeType="1"/>
          </p:cNvSpPr>
          <p:nvPr/>
        </p:nvSpPr>
        <p:spPr bwMode="gray">
          <a:xfrm flipV="1">
            <a:off x="2198964" y="2666401"/>
            <a:ext cx="859031" cy="744682"/>
          </a:xfrm>
          <a:prstGeom prst="line">
            <a:avLst/>
          </a:prstGeom>
          <a:noFill/>
          <a:ln w="63500">
            <a:solidFill>
              <a:srgbClr val="FF0000"/>
            </a:solidFill>
            <a:round/>
            <a:headEnd/>
            <a:tailEnd/>
          </a:ln>
        </p:spPr>
        <p:txBody>
          <a:bodyPr/>
          <a:lstStyle/>
          <a:p>
            <a:endParaRPr lang="en-US" dirty="0">
              <a:solidFill>
                <a:srgbClr val="000000"/>
              </a:solidFill>
            </a:endParaRPr>
          </a:p>
        </p:txBody>
      </p:sp>
      <p:sp>
        <p:nvSpPr>
          <p:cNvPr id="59" name="Rounded Rectangle 58"/>
          <p:cNvSpPr/>
          <p:nvPr/>
        </p:nvSpPr>
        <p:spPr>
          <a:xfrm>
            <a:off x="22696" y="3891351"/>
            <a:ext cx="8877956" cy="120803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If any proxies fails, jobs are distributed between available </a:t>
            </a:r>
            <a:r>
              <a:rPr lang="en-US" sz="2800" dirty="0" err="1">
                <a:solidFill>
                  <a:srgbClr val="FFFFCC"/>
                </a:solidFill>
              </a:rPr>
              <a:t>vProxies</a:t>
            </a:r>
            <a:endParaRPr lang="en-US" sz="2800" dirty="0">
              <a:solidFill>
                <a:srgbClr val="FFFFCC"/>
              </a:solidFill>
            </a:endParaRPr>
          </a:p>
        </p:txBody>
      </p:sp>
      <p:sp>
        <p:nvSpPr>
          <p:cNvPr id="60" name="Text Box 20"/>
          <p:cNvSpPr txBox="1">
            <a:spLocks noChangeArrowheads="1"/>
          </p:cNvSpPr>
          <p:nvPr/>
        </p:nvSpPr>
        <p:spPr bwMode="gray">
          <a:xfrm flipH="1">
            <a:off x="1841626" y="2520321"/>
            <a:ext cx="1284918" cy="183127"/>
          </a:xfrm>
          <a:prstGeom prst="rect">
            <a:avLst/>
          </a:prstGeom>
          <a:solidFill>
            <a:schemeClr val="tx2"/>
          </a:solid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Failure of </a:t>
            </a:r>
            <a:r>
              <a:rPr lang="en-US" sz="1400" b="1" dirty="0" err="1">
                <a:solidFill>
                  <a:srgbClr val="C00000"/>
                </a:solidFill>
                <a:latin typeface="Calibri" pitchFamily="34" charset="0"/>
                <a:cs typeface="Calibri" pitchFamily="34" charset="0"/>
              </a:rPr>
              <a:t>vProxy</a:t>
            </a:r>
            <a:endParaRPr lang="en-US" sz="14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3736332725"/>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Flexible / automated</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060441"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sp>
        <p:nvSpPr>
          <p:cNvPr id="114" name="Text Box 20"/>
          <p:cNvSpPr txBox="1">
            <a:spLocks noChangeArrowheads="1"/>
          </p:cNvSpPr>
          <p:nvPr/>
        </p:nvSpPr>
        <p:spPr bwMode="gray">
          <a:xfrm flipH="1">
            <a:off x="678426" y="2054748"/>
            <a:ext cx="1890668" cy="418576"/>
          </a:xfrm>
          <a:prstGeom prst="rect">
            <a:avLst/>
          </a:prstGeom>
          <a:noFill/>
          <a:ln w="9525" algn="ctr">
            <a:noFill/>
            <a:miter lim="800000"/>
            <a:headEnd/>
            <a:tailEnd/>
          </a:ln>
        </p:spPr>
        <p:txBody>
          <a:bodyPr wrap="square" lIns="0" tIns="0" rIns="0" bIns="0">
            <a:spAutoFit/>
          </a:bodyPr>
          <a:lstStyle/>
          <a:p>
            <a:pPr algn="r">
              <a:lnSpc>
                <a:spcPct val="85000"/>
              </a:lnSpc>
            </a:pPr>
            <a:r>
              <a:rPr lang="en-US" sz="1600" b="1" dirty="0">
                <a:solidFill>
                  <a:srgbClr val="C00000"/>
                </a:solidFill>
                <a:latin typeface="Calibri" pitchFamily="34" charset="0"/>
                <a:cs typeface="Calibri" pitchFamily="34" charset="0"/>
              </a:rPr>
              <a:t>Backup</a:t>
            </a:r>
          </a:p>
          <a:p>
            <a:pPr algn="r">
              <a:lnSpc>
                <a:spcPct val="85000"/>
              </a:lnSpc>
            </a:pPr>
            <a:r>
              <a:rPr lang="en-US" sz="1600" b="1" dirty="0">
                <a:solidFill>
                  <a:schemeClr val="bg2"/>
                </a:solidFill>
                <a:latin typeface="Calibri" pitchFamily="34" charset="0"/>
                <a:cs typeface="Calibri" pitchFamily="34" charset="0"/>
              </a:rPr>
              <a:t>1% data transferred</a:t>
            </a:r>
          </a:p>
        </p:txBody>
      </p:sp>
      <p:pic>
        <p:nvPicPr>
          <p:cNvPr id="60" name="Picture 23" descr="VM non-detailed"/>
          <p:cNvPicPr>
            <a:picLocks noChangeAspect="1" noChangeArrowheads="1"/>
          </p:cNvPicPr>
          <p:nvPr/>
        </p:nvPicPr>
        <p:blipFill>
          <a:blip r:embed="rId4" cstate="screen"/>
          <a:srcRect/>
          <a:stretch>
            <a:fillRect/>
          </a:stretch>
        </p:blipFill>
        <p:spPr bwMode="gray">
          <a:xfrm>
            <a:off x="4072600"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3600808"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3158350"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3151023"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3599799"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4063230"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 name="Freeform 2"/>
          <p:cNvSpPr/>
          <p:nvPr/>
        </p:nvSpPr>
        <p:spPr>
          <a:xfrm>
            <a:off x="2544064" y="2007456"/>
            <a:ext cx="166514" cy="2299074"/>
          </a:xfrm>
          <a:custGeom>
            <a:avLst/>
            <a:gdLst>
              <a:gd name="connsiteX0" fmla="*/ 147517 w 147517"/>
              <a:gd name="connsiteY0" fmla="*/ 2234381 h 2234381"/>
              <a:gd name="connsiteX1" fmla="*/ 33 w 147517"/>
              <a:gd name="connsiteY1" fmla="*/ 1260987 h 2234381"/>
              <a:gd name="connsiteX2" fmla="*/ 132768 w 147517"/>
              <a:gd name="connsiteY2" fmla="*/ 0 h 2234381"/>
              <a:gd name="connsiteX3" fmla="*/ 132768 w 147517"/>
              <a:gd name="connsiteY3" fmla="*/ 0 h 2234381"/>
            </a:gdLst>
            <a:ahLst/>
            <a:cxnLst>
              <a:cxn ang="0">
                <a:pos x="connsiteX0" y="connsiteY0"/>
              </a:cxn>
              <a:cxn ang="0">
                <a:pos x="connsiteX1" y="connsiteY1"/>
              </a:cxn>
              <a:cxn ang="0">
                <a:pos x="connsiteX2" y="connsiteY2"/>
              </a:cxn>
              <a:cxn ang="0">
                <a:pos x="connsiteX3" y="connsiteY3"/>
              </a:cxn>
            </a:cxnLst>
            <a:rect l="l" t="t" r="r" b="b"/>
            <a:pathLst>
              <a:path w="147517" h="2234381">
                <a:moveTo>
                  <a:pt x="147517" y="2234381"/>
                </a:moveTo>
                <a:cubicBezTo>
                  <a:pt x="75004" y="1933882"/>
                  <a:pt x="2491" y="1633384"/>
                  <a:pt x="33" y="1260987"/>
                </a:cubicBezTo>
                <a:cubicBezTo>
                  <a:pt x="-2425" y="888590"/>
                  <a:pt x="132768" y="0"/>
                  <a:pt x="132768" y="0"/>
                </a:cubicBezTo>
                <a:lnTo>
                  <a:pt x="132768" y="0"/>
                </a:lnTo>
              </a:path>
            </a:pathLst>
          </a:custGeom>
          <a:noFill/>
          <a:ln w="50800" cmpd="sng">
            <a:solidFill>
              <a:srgbClr val="002060"/>
            </a:solidFill>
            <a:tailEnd type="triangle"/>
          </a:ln>
          <a:effectLst/>
        </p:spPr>
        <p:txBody>
          <a:bodyPr rtlCol="0" anchor="ctr"/>
          <a:lstStyle/>
          <a:p>
            <a:pPr algn="ctr"/>
            <a:endParaRPr lang="en-US" dirty="0"/>
          </a:p>
        </p:txBody>
      </p:sp>
      <p:sp>
        <p:nvSpPr>
          <p:cNvPr id="66" name="AutoShape 19"/>
          <p:cNvSpPr>
            <a:spLocks noChangeArrowheads="1"/>
          </p:cNvSpPr>
          <p:nvPr/>
        </p:nvSpPr>
        <p:spPr bwMode="gray">
          <a:xfrm>
            <a:off x="2556003" y="4354573"/>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67" name="Rectangle 66"/>
          <p:cNvSpPr/>
          <p:nvPr/>
        </p:nvSpPr>
        <p:spPr>
          <a:xfrm>
            <a:off x="3099638" y="2714782"/>
            <a:ext cx="50871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284166857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a:solidFill>
                  <a:srgbClr val="0070C0"/>
                </a:solidFill>
              </a:rPr>
              <a:t>Backup</a:t>
            </a:r>
            <a:r>
              <a:rPr lang="en-US" dirty="0">
                <a:solidFill>
                  <a:srgbClr val="0070C0"/>
                </a:solidFill>
              </a:rPr>
              <a:t> environment</a:t>
            </a:r>
            <a:endParaRPr lang="en-US" sz="2200" dirty="0">
              <a:solidFill>
                <a:srgbClr val="0070C0"/>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0" name="Line 61"/>
          <p:cNvSpPr>
            <a:spLocks noChangeShapeType="1"/>
          </p:cNvSpPr>
          <p:nvPr/>
        </p:nvSpPr>
        <p:spPr bwMode="gray">
          <a:xfrm>
            <a:off x="3639339" y="4068320"/>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1" name="Line 61"/>
          <p:cNvSpPr>
            <a:spLocks noChangeShapeType="1"/>
          </p:cNvSpPr>
          <p:nvPr/>
        </p:nvSpPr>
        <p:spPr bwMode="gray">
          <a:xfrm>
            <a:off x="2893478" y="4058987"/>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2" name="Line 80"/>
          <p:cNvSpPr>
            <a:spLocks noChangeShapeType="1"/>
          </p:cNvSpPr>
          <p:nvPr/>
        </p:nvSpPr>
        <p:spPr bwMode="gray">
          <a:xfrm>
            <a:off x="6477000" y="3114271"/>
            <a:ext cx="26166" cy="1277937"/>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3" name="Line 2"/>
          <p:cNvSpPr>
            <a:spLocks noChangeShapeType="1"/>
          </p:cNvSpPr>
          <p:nvPr/>
        </p:nvSpPr>
        <p:spPr bwMode="gray">
          <a:xfrm flipH="1">
            <a:off x="5638800" y="3122209"/>
            <a:ext cx="719138" cy="121126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4" name="Line 4"/>
          <p:cNvSpPr>
            <a:spLocks noChangeShapeType="1"/>
          </p:cNvSpPr>
          <p:nvPr/>
        </p:nvSpPr>
        <p:spPr bwMode="gray">
          <a:xfrm>
            <a:off x="1085850" y="3167427"/>
            <a:ext cx="209550" cy="26511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5" name="Line 5"/>
          <p:cNvSpPr>
            <a:spLocks noChangeShapeType="1"/>
          </p:cNvSpPr>
          <p:nvPr/>
        </p:nvSpPr>
        <p:spPr bwMode="gray">
          <a:xfrm>
            <a:off x="862013" y="2460222"/>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6" name="Text Box 6"/>
          <p:cNvSpPr txBox="1">
            <a:spLocks noChangeArrowheads="1"/>
          </p:cNvSpPr>
          <p:nvPr/>
        </p:nvSpPr>
        <p:spPr bwMode="gray">
          <a:xfrm>
            <a:off x="2496908" y="1271774"/>
            <a:ext cx="868828" cy="470898"/>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 </a:t>
            </a:r>
          </a:p>
          <a:p>
            <a:pPr algn="ctr">
              <a:lnSpc>
                <a:spcPct val="85000"/>
              </a:lnSpc>
            </a:pPr>
            <a:r>
              <a:rPr lang="en-US" sz="1200" dirty="0">
                <a:solidFill>
                  <a:srgbClr val="000000"/>
                </a:solidFill>
                <a:cs typeface="Times New Roman" pitchFamily="18" charset="0"/>
              </a:rPr>
              <a:t>Mail</a:t>
            </a:r>
          </a:p>
        </p:txBody>
      </p:sp>
      <p:sp>
        <p:nvSpPr>
          <p:cNvPr id="17" name="Line 7"/>
          <p:cNvSpPr>
            <a:spLocks noChangeShapeType="1"/>
          </p:cNvSpPr>
          <p:nvPr/>
        </p:nvSpPr>
        <p:spPr bwMode="gray">
          <a:xfrm>
            <a:off x="1258888" y="2230034"/>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8" name="Group 8"/>
          <p:cNvGrpSpPr>
            <a:grpSpLocks/>
          </p:cNvGrpSpPr>
          <p:nvPr/>
        </p:nvGrpSpPr>
        <p:grpSpPr bwMode="auto">
          <a:xfrm>
            <a:off x="803275" y="1564872"/>
            <a:ext cx="863600" cy="720725"/>
            <a:chOff x="3896" y="636"/>
            <a:chExt cx="653" cy="545"/>
          </a:xfrm>
        </p:grpSpPr>
        <p:grpSp>
          <p:nvGrpSpPr>
            <p:cNvPr id="19" name="Group 9"/>
            <p:cNvGrpSpPr>
              <a:grpSpLocks/>
            </p:cNvGrpSpPr>
            <p:nvPr/>
          </p:nvGrpSpPr>
          <p:grpSpPr bwMode="auto">
            <a:xfrm>
              <a:off x="4128" y="636"/>
              <a:ext cx="421" cy="461"/>
              <a:chOff x="2844" y="27"/>
              <a:chExt cx="1052" cy="1153"/>
            </a:xfrm>
          </p:grpSpPr>
          <p:pic>
            <p:nvPicPr>
              <p:cNvPr id="23" name="Picture 10" descr="serve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24" name="Picture 11" descr="serve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20" name="Group 12"/>
            <p:cNvGrpSpPr>
              <a:grpSpLocks/>
            </p:cNvGrpSpPr>
            <p:nvPr/>
          </p:nvGrpSpPr>
          <p:grpSpPr bwMode="auto">
            <a:xfrm>
              <a:off x="3896" y="720"/>
              <a:ext cx="421" cy="461"/>
              <a:chOff x="2844" y="27"/>
              <a:chExt cx="1052" cy="1153"/>
            </a:xfrm>
          </p:grpSpPr>
          <p:pic>
            <p:nvPicPr>
              <p:cNvPr id="21" name="Picture 13" descr="serve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22" name="Picture 14" descr="serve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25" name="Picture 15" descr="server"/>
          <p:cNvPicPr>
            <a:picLocks noChangeAspect="1" noChangeArrowheads="1"/>
          </p:cNvPicPr>
          <p:nvPr/>
        </p:nvPicPr>
        <p:blipFill>
          <a:blip r:embed="rId2" cstate="print"/>
          <a:srcRect/>
          <a:stretch>
            <a:fillRect/>
          </a:stretch>
        </p:blipFill>
        <p:spPr bwMode="gray">
          <a:xfrm>
            <a:off x="2992438" y="1756959"/>
            <a:ext cx="368300" cy="528638"/>
          </a:xfrm>
          <a:prstGeom prst="rect">
            <a:avLst/>
          </a:prstGeom>
          <a:noFill/>
          <a:ln w="9525">
            <a:noFill/>
            <a:miter lim="800000"/>
            <a:headEnd/>
            <a:tailEnd/>
          </a:ln>
        </p:spPr>
      </p:pic>
      <p:pic>
        <p:nvPicPr>
          <p:cNvPr id="26" name="Picture 16" descr="server"/>
          <p:cNvPicPr>
            <a:picLocks noChangeAspect="1" noChangeArrowheads="1"/>
          </p:cNvPicPr>
          <p:nvPr/>
        </p:nvPicPr>
        <p:blipFill>
          <a:blip r:embed="rId2" cstate="print"/>
          <a:srcRect/>
          <a:stretch>
            <a:fillRect/>
          </a:stretch>
        </p:blipFill>
        <p:spPr bwMode="gray">
          <a:xfrm>
            <a:off x="2474913" y="1756959"/>
            <a:ext cx="368300" cy="528638"/>
          </a:xfrm>
          <a:prstGeom prst="rect">
            <a:avLst/>
          </a:prstGeom>
          <a:noFill/>
          <a:ln w="9525">
            <a:noFill/>
            <a:miter lim="800000"/>
            <a:headEnd/>
            <a:tailEnd/>
          </a:ln>
        </p:spPr>
      </p:pic>
      <p:sp>
        <p:nvSpPr>
          <p:cNvPr id="27" name="Line 17"/>
          <p:cNvSpPr>
            <a:spLocks noChangeShapeType="1"/>
          </p:cNvSpPr>
          <p:nvPr/>
        </p:nvSpPr>
        <p:spPr bwMode="gray">
          <a:xfrm>
            <a:off x="2698750" y="223320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8" name="Line 18"/>
          <p:cNvSpPr>
            <a:spLocks noChangeShapeType="1"/>
          </p:cNvSpPr>
          <p:nvPr/>
        </p:nvSpPr>
        <p:spPr bwMode="gray">
          <a:xfrm>
            <a:off x="3216275" y="223320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9" name="Text Box 19"/>
          <p:cNvSpPr txBox="1">
            <a:spLocks noChangeArrowheads="1"/>
          </p:cNvSpPr>
          <p:nvPr/>
        </p:nvSpPr>
        <p:spPr bwMode="gray">
          <a:xfrm>
            <a:off x="746125" y="1196572"/>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sp>
        <p:nvSpPr>
          <p:cNvPr id="31" name="Line 21"/>
          <p:cNvSpPr>
            <a:spLocks noChangeShapeType="1"/>
          </p:cNvSpPr>
          <p:nvPr/>
        </p:nvSpPr>
        <p:spPr bwMode="gray">
          <a:xfrm>
            <a:off x="1069975" y="248720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 name="Text Box 22"/>
          <p:cNvSpPr txBox="1">
            <a:spLocks noChangeArrowheads="1"/>
          </p:cNvSpPr>
          <p:nvPr/>
        </p:nvSpPr>
        <p:spPr bwMode="gray">
          <a:xfrm>
            <a:off x="280154" y="2809472"/>
            <a:ext cx="511422" cy="313932"/>
          </a:xfrm>
          <a:prstGeom prst="rect">
            <a:avLst/>
          </a:prstGeom>
          <a:noFill/>
          <a:ln w="9525" algn="ctr">
            <a:noFill/>
            <a:miter lim="800000"/>
            <a:headEnd/>
            <a:tailEnd/>
          </a:ln>
        </p:spPr>
        <p:txBody>
          <a:bodyPr wrap="none" lIns="0" tIns="0" rIns="0" bIns="0">
            <a:spAutoFit/>
          </a:bodyPr>
          <a:lstStyle/>
          <a:p>
            <a:pPr algn="r">
              <a:lnSpc>
                <a:spcPct val="85000"/>
              </a:lnSpc>
            </a:pPr>
            <a:r>
              <a:rPr lang="en-US" sz="1200" dirty="0">
                <a:solidFill>
                  <a:srgbClr val="000000"/>
                </a:solidFill>
                <a:cs typeface="Times New Roman" pitchFamily="18" charset="0"/>
              </a:rPr>
              <a:t>Backup</a:t>
            </a:r>
          </a:p>
          <a:p>
            <a:pPr algn="r">
              <a:lnSpc>
                <a:spcPct val="85000"/>
              </a:lnSpc>
            </a:pPr>
            <a:r>
              <a:rPr lang="en-US" sz="1200" dirty="0">
                <a:solidFill>
                  <a:srgbClr val="000000"/>
                </a:solidFill>
                <a:cs typeface="Times New Roman" pitchFamily="18" charset="0"/>
              </a:rPr>
              <a:t>Server</a:t>
            </a:r>
          </a:p>
        </p:txBody>
      </p:sp>
      <p:pic>
        <p:nvPicPr>
          <p:cNvPr id="33" name="Picture 23" descr="server"/>
          <p:cNvPicPr>
            <a:picLocks noChangeAspect="1" noChangeArrowheads="1"/>
          </p:cNvPicPr>
          <p:nvPr/>
        </p:nvPicPr>
        <p:blipFill>
          <a:blip r:embed="rId2" cstate="print"/>
          <a:srcRect/>
          <a:stretch>
            <a:fillRect/>
          </a:stretch>
        </p:blipFill>
        <p:spPr bwMode="gray">
          <a:xfrm>
            <a:off x="2428875" y="2682472"/>
            <a:ext cx="368300" cy="528637"/>
          </a:xfrm>
          <a:prstGeom prst="rect">
            <a:avLst/>
          </a:prstGeom>
          <a:noFill/>
          <a:ln w="9525">
            <a:noFill/>
            <a:miter lim="800000"/>
            <a:headEnd/>
            <a:tailEnd/>
          </a:ln>
        </p:spPr>
      </p:pic>
      <p:sp>
        <p:nvSpPr>
          <p:cNvPr id="34" name="Line 24"/>
          <p:cNvSpPr>
            <a:spLocks noChangeShapeType="1"/>
          </p:cNvSpPr>
          <p:nvPr/>
        </p:nvSpPr>
        <p:spPr bwMode="gray">
          <a:xfrm>
            <a:off x="2614613" y="2482447"/>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5" name="Picture 25" descr="server"/>
          <p:cNvPicPr>
            <a:picLocks noChangeAspect="1" noChangeArrowheads="1"/>
          </p:cNvPicPr>
          <p:nvPr/>
        </p:nvPicPr>
        <p:blipFill>
          <a:blip r:embed="rId2" cstate="print"/>
          <a:srcRect/>
          <a:stretch>
            <a:fillRect/>
          </a:stretch>
        </p:blipFill>
        <p:spPr bwMode="gray">
          <a:xfrm>
            <a:off x="2935288" y="2684059"/>
            <a:ext cx="368300" cy="528638"/>
          </a:xfrm>
          <a:prstGeom prst="rect">
            <a:avLst/>
          </a:prstGeom>
          <a:noFill/>
          <a:ln w="9525">
            <a:noFill/>
            <a:miter lim="800000"/>
            <a:headEnd/>
            <a:tailEnd/>
          </a:ln>
        </p:spPr>
      </p:pic>
      <p:sp>
        <p:nvSpPr>
          <p:cNvPr id="36" name="Line 26"/>
          <p:cNvSpPr>
            <a:spLocks noChangeShapeType="1"/>
          </p:cNvSpPr>
          <p:nvPr/>
        </p:nvSpPr>
        <p:spPr bwMode="gray">
          <a:xfrm>
            <a:off x="3121025" y="2484034"/>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 name="Line 27"/>
          <p:cNvSpPr>
            <a:spLocks noChangeShapeType="1"/>
          </p:cNvSpPr>
          <p:nvPr/>
        </p:nvSpPr>
        <p:spPr bwMode="gray">
          <a:xfrm flipH="1">
            <a:off x="2306652" y="3157134"/>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 name="Line 28"/>
          <p:cNvSpPr>
            <a:spLocks noChangeShapeType="1"/>
          </p:cNvSpPr>
          <p:nvPr/>
        </p:nvSpPr>
        <p:spPr bwMode="gray">
          <a:xfrm flipH="1">
            <a:off x="2657532" y="3122209"/>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9" name="Text Box 29"/>
          <p:cNvSpPr txBox="1">
            <a:spLocks noChangeArrowheads="1"/>
          </p:cNvSpPr>
          <p:nvPr/>
        </p:nvSpPr>
        <p:spPr bwMode="gray">
          <a:xfrm>
            <a:off x="2402865" y="2522134"/>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40" name="Text Box 30"/>
          <p:cNvSpPr txBox="1">
            <a:spLocks noChangeArrowheads="1"/>
          </p:cNvSpPr>
          <p:nvPr/>
        </p:nvSpPr>
        <p:spPr bwMode="gray">
          <a:xfrm>
            <a:off x="3043098" y="2504672"/>
            <a:ext cx="35747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Mails</a:t>
            </a:r>
          </a:p>
        </p:txBody>
      </p:sp>
      <p:sp>
        <p:nvSpPr>
          <p:cNvPr id="41" name="Line 31"/>
          <p:cNvSpPr>
            <a:spLocks noChangeShapeType="1"/>
          </p:cNvSpPr>
          <p:nvPr/>
        </p:nvSpPr>
        <p:spPr bwMode="gray">
          <a:xfrm>
            <a:off x="4990380" y="2518959"/>
            <a:ext cx="317254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2" name="Line 33"/>
          <p:cNvSpPr>
            <a:spLocks noChangeShapeType="1"/>
          </p:cNvSpPr>
          <p:nvPr/>
        </p:nvSpPr>
        <p:spPr bwMode="gray">
          <a:xfrm>
            <a:off x="5737225" y="2288772"/>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43" name="Group 34"/>
          <p:cNvGrpSpPr>
            <a:grpSpLocks/>
          </p:cNvGrpSpPr>
          <p:nvPr/>
        </p:nvGrpSpPr>
        <p:grpSpPr bwMode="auto">
          <a:xfrm>
            <a:off x="5281613" y="1623609"/>
            <a:ext cx="863600" cy="720725"/>
            <a:chOff x="3896" y="636"/>
            <a:chExt cx="653" cy="545"/>
          </a:xfrm>
        </p:grpSpPr>
        <p:grpSp>
          <p:nvGrpSpPr>
            <p:cNvPr id="44" name="Group 35"/>
            <p:cNvGrpSpPr>
              <a:grpSpLocks/>
            </p:cNvGrpSpPr>
            <p:nvPr/>
          </p:nvGrpSpPr>
          <p:grpSpPr bwMode="auto">
            <a:xfrm>
              <a:off x="4128" y="636"/>
              <a:ext cx="421" cy="461"/>
              <a:chOff x="2844" y="27"/>
              <a:chExt cx="1052" cy="1153"/>
            </a:xfrm>
          </p:grpSpPr>
          <p:pic>
            <p:nvPicPr>
              <p:cNvPr id="48" name="Picture 36" descr="serve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49" name="Picture 37" descr="serve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45" name="Group 38"/>
            <p:cNvGrpSpPr>
              <a:grpSpLocks/>
            </p:cNvGrpSpPr>
            <p:nvPr/>
          </p:nvGrpSpPr>
          <p:grpSpPr bwMode="auto">
            <a:xfrm>
              <a:off x="3896" y="720"/>
              <a:ext cx="421" cy="461"/>
              <a:chOff x="2844" y="27"/>
              <a:chExt cx="1052" cy="1153"/>
            </a:xfrm>
          </p:grpSpPr>
          <p:pic>
            <p:nvPicPr>
              <p:cNvPr id="46" name="Picture 39" descr="serve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47" name="Picture 40" descr="serve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50" name="Picture 41" descr="server"/>
          <p:cNvPicPr>
            <a:picLocks noChangeAspect="1" noChangeArrowheads="1"/>
          </p:cNvPicPr>
          <p:nvPr/>
        </p:nvPicPr>
        <p:blipFill>
          <a:blip r:embed="rId2" cstate="print"/>
          <a:srcRect/>
          <a:stretch>
            <a:fillRect/>
          </a:stretch>
        </p:blipFill>
        <p:spPr bwMode="gray">
          <a:xfrm>
            <a:off x="6842125" y="1815697"/>
            <a:ext cx="368300" cy="528637"/>
          </a:xfrm>
          <a:prstGeom prst="rect">
            <a:avLst/>
          </a:prstGeom>
          <a:noFill/>
          <a:ln w="9525">
            <a:noFill/>
            <a:miter lim="800000"/>
            <a:headEnd/>
            <a:tailEnd/>
          </a:ln>
        </p:spPr>
      </p:pic>
      <p:pic>
        <p:nvPicPr>
          <p:cNvPr id="51" name="Picture 42" descr="server"/>
          <p:cNvPicPr>
            <a:picLocks noChangeAspect="1" noChangeArrowheads="1"/>
          </p:cNvPicPr>
          <p:nvPr/>
        </p:nvPicPr>
        <p:blipFill>
          <a:blip r:embed="rId2" cstate="print"/>
          <a:srcRect/>
          <a:stretch>
            <a:fillRect/>
          </a:stretch>
        </p:blipFill>
        <p:spPr bwMode="gray">
          <a:xfrm>
            <a:off x="6324600" y="1815697"/>
            <a:ext cx="368300" cy="528637"/>
          </a:xfrm>
          <a:prstGeom prst="rect">
            <a:avLst/>
          </a:prstGeom>
          <a:noFill/>
          <a:ln w="9525">
            <a:noFill/>
            <a:miter lim="800000"/>
            <a:headEnd/>
            <a:tailEnd/>
          </a:ln>
        </p:spPr>
      </p:pic>
      <p:sp>
        <p:nvSpPr>
          <p:cNvPr id="52" name="Line 43"/>
          <p:cNvSpPr>
            <a:spLocks noChangeShapeType="1"/>
          </p:cNvSpPr>
          <p:nvPr/>
        </p:nvSpPr>
        <p:spPr bwMode="gray">
          <a:xfrm>
            <a:off x="6548438" y="2291947"/>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53" name="Line 44"/>
          <p:cNvSpPr>
            <a:spLocks noChangeShapeType="1"/>
          </p:cNvSpPr>
          <p:nvPr/>
        </p:nvSpPr>
        <p:spPr bwMode="gray">
          <a:xfrm>
            <a:off x="7065963" y="2291947"/>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54" name="Text Box 45"/>
          <p:cNvSpPr txBox="1">
            <a:spLocks noChangeArrowheads="1"/>
          </p:cNvSpPr>
          <p:nvPr/>
        </p:nvSpPr>
        <p:spPr bwMode="gray">
          <a:xfrm>
            <a:off x="5224463" y="1255309"/>
            <a:ext cx="979487"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sp>
        <p:nvSpPr>
          <p:cNvPr id="55" name="Text Box 46"/>
          <p:cNvSpPr txBox="1">
            <a:spLocks noChangeArrowheads="1"/>
          </p:cNvSpPr>
          <p:nvPr/>
        </p:nvSpPr>
        <p:spPr bwMode="gray">
          <a:xfrm>
            <a:off x="1219200" y="749171"/>
            <a:ext cx="1828800" cy="316690"/>
          </a:xfrm>
          <a:prstGeom prst="rect">
            <a:avLst/>
          </a:prstGeom>
          <a:noFill/>
          <a:ln w="9525" algn="ctr">
            <a:noFill/>
            <a:miter lim="800000"/>
            <a:headEnd/>
            <a:tailEnd/>
          </a:ln>
        </p:spPr>
        <p:txBody>
          <a:bodyPr wrap="square" lIns="0" tIns="0" rIns="0" bIns="0">
            <a:spAutoFit/>
          </a:bodyPr>
          <a:lstStyle/>
          <a:p>
            <a:pPr algn="ctr">
              <a:lnSpc>
                <a:spcPct val="85000"/>
              </a:lnSpc>
            </a:pPr>
            <a:r>
              <a:rPr lang="en-US" dirty="0">
                <a:solidFill>
                  <a:srgbClr val="3892D0"/>
                </a:solidFill>
                <a:latin typeface="Calibri" pitchFamily="34" charset="0"/>
                <a:cs typeface="Calibri" pitchFamily="34" charset="0"/>
              </a:rPr>
              <a:t>Site A</a:t>
            </a:r>
          </a:p>
        </p:txBody>
      </p:sp>
      <p:pic>
        <p:nvPicPr>
          <p:cNvPr id="56" name="Picture 48" descr="L40"/>
          <p:cNvPicPr>
            <a:picLocks noChangeAspect="1" noChangeArrowheads="1"/>
          </p:cNvPicPr>
          <p:nvPr/>
        </p:nvPicPr>
        <p:blipFill>
          <a:blip r:embed="rId3" cstate="print"/>
          <a:srcRect/>
          <a:stretch>
            <a:fillRect/>
          </a:stretch>
        </p:blipFill>
        <p:spPr bwMode="auto">
          <a:xfrm>
            <a:off x="262287" y="4198534"/>
            <a:ext cx="485775" cy="474663"/>
          </a:xfrm>
          <a:prstGeom prst="rect">
            <a:avLst/>
          </a:prstGeom>
          <a:noFill/>
          <a:ln w="9525">
            <a:noFill/>
            <a:miter lim="800000"/>
            <a:headEnd/>
            <a:tailEnd/>
          </a:ln>
        </p:spPr>
      </p:pic>
      <p:sp>
        <p:nvSpPr>
          <p:cNvPr id="57" name="Line 49"/>
          <p:cNvSpPr>
            <a:spLocks noChangeShapeType="1"/>
          </p:cNvSpPr>
          <p:nvPr/>
        </p:nvSpPr>
        <p:spPr bwMode="gray">
          <a:xfrm flipH="1">
            <a:off x="597247" y="3838982"/>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58" name="Text Box 50"/>
          <p:cNvSpPr txBox="1">
            <a:spLocks noChangeArrowheads="1"/>
          </p:cNvSpPr>
          <p:nvPr/>
        </p:nvSpPr>
        <p:spPr bwMode="gray">
          <a:xfrm>
            <a:off x="310035" y="4705340"/>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59" name="Group 51"/>
          <p:cNvGrpSpPr>
            <a:grpSpLocks/>
          </p:cNvGrpSpPr>
          <p:nvPr/>
        </p:nvGrpSpPr>
        <p:grpSpPr bwMode="auto">
          <a:xfrm rot="-5400000">
            <a:off x="230538" y="4208059"/>
            <a:ext cx="366712" cy="141287"/>
            <a:chOff x="614" y="1522"/>
            <a:chExt cx="1222" cy="473"/>
          </a:xfrm>
        </p:grpSpPr>
        <p:sp>
          <p:nvSpPr>
            <p:cNvPr id="60" name="Rectangle 52"/>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61" name="Freeform 53"/>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62" name="Freeform 54"/>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63" name="Group 55"/>
          <p:cNvGrpSpPr>
            <a:grpSpLocks/>
          </p:cNvGrpSpPr>
          <p:nvPr/>
        </p:nvGrpSpPr>
        <p:grpSpPr bwMode="auto">
          <a:xfrm rot="-5400000">
            <a:off x="413099" y="4209647"/>
            <a:ext cx="366713" cy="141288"/>
            <a:chOff x="614" y="1522"/>
            <a:chExt cx="1222" cy="473"/>
          </a:xfrm>
        </p:grpSpPr>
        <p:sp>
          <p:nvSpPr>
            <p:cNvPr id="64" name="Rectangle 56"/>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65" name="Freeform 57"/>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66" name="Freeform 58"/>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67" name="AutoShape 59"/>
          <p:cNvSpPr>
            <a:spLocks noChangeArrowheads="1"/>
          </p:cNvSpPr>
          <p:nvPr/>
        </p:nvSpPr>
        <p:spPr bwMode="gray">
          <a:xfrm>
            <a:off x="2761550" y="4227939"/>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68" name="Text Box 60"/>
          <p:cNvSpPr txBox="1">
            <a:spLocks noChangeArrowheads="1"/>
          </p:cNvSpPr>
          <p:nvPr/>
        </p:nvSpPr>
        <p:spPr bwMode="gray">
          <a:xfrm>
            <a:off x="2665560" y="4766378"/>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69" name="Line 61"/>
          <p:cNvSpPr>
            <a:spLocks noChangeShapeType="1"/>
          </p:cNvSpPr>
          <p:nvPr/>
        </p:nvSpPr>
        <p:spPr bwMode="gray">
          <a:xfrm flipH="1">
            <a:off x="1855417" y="3903261"/>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70" name="Picture 65" descr="server"/>
          <p:cNvPicPr>
            <a:picLocks noChangeAspect="1" noChangeArrowheads="1"/>
          </p:cNvPicPr>
          <p:nvPr/>
        </p:nvPicPr>
        <p:blipFill>
          <a:blip r:embed="rId2" cstate="print"/>
          <a:srcRect/>
          <a:stretch>
            <a:fillRect/>
          </a:stretch>
        </p:blipFill>
        <p:spPr bwMode="gray">
          <a:xfrm>
            <a:off x="6264275" y="2707872"/>
            <a:ext cx="368300" cy="528637"/>
          </a:xfrm>
          <a:prstGeom prst="rect">
            <a:avLst/>
          </a:prstGeom>
          <a:noFill/>
          <a:ln w="9525">
            <a:noFill/>
            <a:miter lim="800000"/>
            <a:headEnd/>
            <a:tailEnd/>
          </a:ln>
        </p:spPr>
      </p:pic>
      <p:sp>
        <p:nvSpPr>
          <p:cNvPr id="71" name="Line 66"/>
          <p:cNvSpPr>
            <a:spLocks noChangeShapeType="1"/>
          </p:cNvSpPr>
          <p:nvPr/>
        </p:nvSpPr>
        <p:spPr bwMode="gray">
          <a:xfrm>
            <a:off x="6437313" y="2539597"/>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72" name="Picture 68" descr="L40"/>
          <p:cNvPicPr>
            <a:picLocks noChangeAspect="1" noChangeArrowheads="1"/>
          </p:cNvPicPr>
          <p:nvPr/>
        </p:nvPicPr>
        <p:blipFill>
          <a:blip r:embed="rId3" cstate="print"/>
          <a:srcRect/>
          <a:stretch>
            <a:fillRect/>
          </a:stretch>
        </p:blipFill>
        <p:spPr bwMode="auto">
          <a:xfrm>
            <a:off x="5399088" y="4278188"/>
            <a:ext cx="485775" cy="474662"/>
          </a:xfrm>
          <a:prstGeom prst="rect">
            <a:avLst/>
          </a:prstGeom>
          <a:noFill/>
          <a:ln w="9525">
            <a:noFill/>
            <a:miter lim="800000"/>
            <a:headEnd/>
            <a:tailEnd/>
          </a:ln>
        </p:spPr>
      </p:pic>
      <p:grpSp>
        <p:nvGrpSpPr>
          <p:cNvPr id="73" name="Group 70"/>
          <p:cNvGrpSpPr>
            <a:grpSpLocks/>
          </p:cNvGrpSpPr>
          <p:nvPr/>
        </p:nvGrpSpPr>
        <p:grpSpPr bwMode="auto">
          <a:xfrm rot="-5400000">
            <a:off x="5367337" y="4287713"/>
            <a:ext cx="366713" cy="141288"/>
            <a:chOff x="614" y="1522"/>
            <a:chExt cx="1222" cy="473"/>
          </a:xfrm>
        </p:grpSpPr>
        <p:sp>
          <p:nvSpPr>
            <p:cNvPr id="74" name="Rectangle 71"/>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75" name="Freeform 72"/>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76" name="Freeform 73"/>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77" name="Group 74"/>
          <p:cNvGrpSpPr>
            <a:grpSpLocks/>
          </p:cNvGrpSpPr>
          <p:nvPr/>
        </p:nvGrpSpPr>
        <p:grpSpPr bwMode="auto">
          <a:xfrm rot="-5400000">
            <a:off x="5549901" y="4289300"/>
            <a:ext cx="366712" cy="141287"/>
            <a:chOff x="614" y="1522"/>
            <a:chExt cx="1222" cy="473"/>
          </a:xfrm>
        </p:grpSpPr>
        <p:sp>
          <p:nvSpPr>
            <p:cNvPr id="78" name="Rectangle 75"/>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79" name="Freeform 76"/>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80" name="Freeform 77"/>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81" name="AutoShape 78"/>
          <p:cNvSpPr>
            <a:spLocks noChangeArrowheads="1"/>
          </p:cNvSpPr>
          <p:nvPr/>
        </p:nvSpPr>
        <p:spPr bwMode="gray">
          <a:xfrm>
            <a:off x="6376932" y="4111500"/>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grpSp>
        <p:nvGrpSpPr>
          <p:cNvPr id="82" name="Group 62"/>
          <p:cNvGrpSpPr>
            <a:grpSpLocks/>
          </p:cNvGrpSpPr>
          <p:nvPr/>
        </p:nvGrpSpPr>
        <p:grpSpPr bwMode="auto">
          <a:xfrm>
            <a:off x="1203325" y="3197589"/>
            <a:ext cx="1534298" cy="863600"/>
            <a:chOff x="1501" y="2269"/>
            <a:chExt cx="2544" cy="544"/>
          </a:xfrm>
        </p:grpSpPr>
        <p:pic>
          <p:nvPicPr>
            <p:cNvPr id="83" name="Picture 63"/>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84" name="Rectangle 64"/>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85" name="Text Box 22"/>
          <p:cNvSpPr txBox="1">
            <a:spLocks noChangeArrowheads="1"/>
          </p:cNvSpPr>
          <p:nvPr/>
        </p:nvSpPr>
        <p:spPr bwMode="gray">
          <a:xfrm>
            <a:off x="5784994" y="2809472"/>
            <a:ext cx="416782" cy="313932"/>
          </a:xfrm>
          <a:prstGeom prst="rect">
            <a:avLst/>
          </a:prstGeom>
          <a:noFill/>
          <a:ln w="9525" algn="ctr">
            <a:noFill/>
            <a:miter lim="800000"/>
            <a:headEnd/>
            <a:tailEnd/>
          </a:ln>
        </p:spPr>
        <p:txBody>
          <a:bodyPr wrap="none" lIns="0" tIns="0" rIns="0" bIns="0">
            <a:spAutoFit/>
          </a:bodyPr>
          <a:lstStyle/>
          <a:p>
            <a:pPr algn="r">
              <a:lnSpc>
                <a:spcPct val="85000"/>
              </a:lnSpc>
            </a:pPr>
            <a:r>
              <a:rPr lang="en-US" sz="1200" dirty="0">
                <a:solidFill>
                  <a:srgbClr val="000000"/>
                </a:solidFill>
                <a:cs typeface="Times New Roman" pitchFamily="18" charset="0"/>
              </a:rPr>
              <a:t>Media</a:t>
            </a:r>
          </a:p>
          <a:p>
            <a:pPr algn="r">
              <a:lnSpc>
                <a:spcPct val="85000"/>
              </a:lnSpc>
            </a:pPr>
            <a:r>
              <a:rPr lang="en-US" sz="1200" dirty="0">
                <a:solidFill>
                  <a:srgbClr val="000000"/>
                </a:solidFill>
                <a:cs typeface="Times New Roman" pitchFamily="18" charset="0"/>
              </a:rPr>
              <a:t>agent</a:t>
            </a:r>
          </a:p>
        </p:txBody>
      </p:sp>
      <p:sp>
        <p:nvSpPr>
          <p:cNvPr id="86" name="Text Box 50"/>
          <p:cNvSpPr txBox="1">
            <a:spLocks noChangeArrowheads="1"/>
          </p:cNvSpPr>
          <p:nvPr/>
        </p:nvSpPr>
        <p:spPr bwMode="gray">
          <a:xfrm>
            <a:off x="5445248" y="4711968"/>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sp>
        <p:nvSpPr>
          <p:cNvPr id="87" name="Text Box 60"/>
          <p:cNvSpPr txBox="1">
            <a:spLocks noChangeArrowheads="1"/>
          </p:cNvSpPr>
          <p:nvPr/>
        </p:nvSpPr>
        <p:spPr bwMode="gray">
          <a:xfrm>
            <a:off x="6335709" y="4711968"/>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98" name="Text Box 29"/>
          <p:cNvSpPr txBox="1">
            <a:spLocks noChangeArrowheads="1"/>
          </p:cNvSpPr>
          <p:nvPr/>
        </p:nvSpPr>
        <p:spPr bwMode="gray">
          <a:xfrm>
            <a:off x="1669358" y="2504672"/>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99" name="Line 4"/>
          <p:cNvSpPr>
            <a:spLocks noChangeShapeType="1"/>
          </p:cNvSpPr>
          <p:nvPr/>
        </p:nvSpPr>
        <p:spPr bwMode="gray">
          <a:xfrm>
            <a:off x="1752600" y="3221402"/>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00" name="Line 17"/>
          <p:cNvSpPr>
            <a:spLocks noChangeShapeType="1"/>
          </p:cNvSpPr>
          <p:nvPr/>
        </p:nvSpPr>
        <p:spPr bwMode="gray">
          <a:xfrm>
            <a:off x="1600200" y="250625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01" name="Picture 2" descr="http://t1.gstatic.com/images?q=tbn:ANd9GcSffWrOTvokPqk63W7Fw3P_eYVli47cp77eamHPISMn9aJsq_FZ"/>
          <p:cNvPicPr>
            <a:picLocks noChangeAspect="1" noChangeArrowheads="1"/>
          </p:cNvPicPr>
          <p:nvPr/>
        </p:nvPicPr>
        <p:blipFill>
          <a:blip r:embed="rId5" cstate="print"/>
          <a:srcRect/>
          <a:stretch>
            <a:fillRect/>
          </a:stretch>
        </p:blipFill>
        <p:spPr bwMode="auto">
          <a:xfrm>
            <a:off x="1160846" y="4405641"/>
            <a:ext cx="1267765" cy="227671"/>
          </a:xfrm>
          <a:prstGeom prst="rect">
            <a:avLst/>
          </a:prstGeom>
          <a:noFill/>
        </p:spPr>
      </p:pic>
      <p:sp>
        <p:nvSpPr>
          <p:cNvPr id="102" name="Text Box 60"/>
          <p:cNvSpPr txBox="1">
            <a:spLocks noChangeArrowheads="1"/>
          </p:cNvSpPr>
          <p:nvPr/>
        </p:nvSpPr>
        <p:spPr bwMode="gray">
          <a:xfrm>
            <a:off x="1398624" y="4704946"/>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103" name="Line 61"/>
          <p:cNvSpPr>
            <a:spLocks noChangeShapeType="1"/>
          </p:cNvSpPr>
          <p:nvPr/>
        </p:nvSpPr>
        <p:spPr bwMode="gray">
          <a:xfrm>
            <a:off x="7557742" y="2539598"/>
            <a:ext cx="13694" cy="1749424"/>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04" name="Picture 2" descr="http://t1.gstatic.com/images?q=tbn:ANd9GcSffWrOTvokPqk63W7Fw3P_eYVli47cp77eamHPISMn9aJsq_FZ"/>
          <p:cNvPicPr>
            <a:picLocks noChangeAspect="1" noChangeArrowheads="1"/>
          </p:cNvPicPr>
          <p:nvPr/>
        </p:nvPicPr>
        <p:blipFill>
          <a:blip r:embed="rId5" cstate="print"/>
          <a:srcRect/>
          <a:stretch>
            <a:fillRect/>
          </a:stretch>
        </p:blipFill>
        <p:spPr bwMode="auto">
          <a:xfrm>
            <a:off x="7114235" y="4307413"/>
            <a:ext cx="1267765" cy="227671"/>
          </a:xfrm>
          <a:prstGeom prst="rect">
            <a:avLst/>
          </a:prstGeom>
          <a:noFill/>
        </p:spPr>
      </p:pic>
      <p:sp>
        <p:nvSpPr>
          <p:cNvPr id="105" name="Text Box 60"/>
          <p:cNvSpPr txBox="1">
            <a:spLocks noChangeArrowheads="1"/>
          </p:cNvSpPr>
          <p:nvPr/>
        </p:nvSpPr>
        <p:spPr bwMode="gray">
          <a:xfrm>
            <a:off x="7352013" y="4606718"/>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106" name="AutoShape 7"/>
          <p:cNvSpPr>
            <a:spLocks noChangeArrowheads="1"/>
          </p:cNvSpPr>
          <p:nvPr/>
        </p:nvSpPr>
        <p:spPr bwMode="auto">
          <a:xfrm>
            <a:off x="7467600" y="17426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07" name="Group 2"/>
          <p:cNvGrpSpPr>
            <a:grpSpLocks/>
          </p:cNvGrpSpPr>
          <p:nvPr/>
        </p:nvGrpSpPr>
        <p:grpSpPr bwMode="auto">
          <a:xfrm>
            <a:off x="7557742" y="1845859"/>
            <a:ext cx="485775" cy="322263"/>
            <a:chOff x="10275093" y="3566509"/>
            <a:chExt cx="485784" cy="589087"/>
          </a:xfrm>
        </p:grpSpPr>
        <p:pic>
          <p:nvPicPr>
            <p:cNvPr id="108"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6" name="Text Box 29"/>
          <p:cNvSpPr txBox="1">
            <a:spLocks noChangeArrowheads="1"/>
          </p:cNvSpPr>
          <p:nvPr/>
        </p:nvSpPr>
        <p:spPr bwMode="gray">
          <a:xfrm>
            <a:off x="7703100" y="1514072"/>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117" name="Line 17"/>
          <p:cNvSpPr>
            <a:spLocks noChangeShapeType="1"/>
          </p:cNvSpPr>
          <p:nvPr/>
        </p:nvSpPr>
        <p:spPr bwMode="gray">
          <a:xfrm>
            <a:off x="7710142" y="227765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18" name="Line 61"/>
          <p:cNvSpPr>
            <a:spLocks noChangeShapeType="1"/>
          </p:cNvSpPr>
          <p:nvPr/>
        </p:nvSpPr>
        <p:spPr bwMode="gray">
          <a:xfrm flipH="1">
            <a:off x="3707420" y="2444744"/>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19" name="TextBox 118"/>
          <p:cNvSpPr txBox="1"/>
          <p:nvPr/>
        </p:nvSpPr>
        <p:spPr>
          <a:xfrm>
            <a:off x="3608978" y="2151473"/>
            <a:ext cx="490839" cy="276999"/>
          </a:xfrm>
          <a:prstGeom prst="rect">
            <a:avLst/>
          </a:prstGeom>
          <a:noFill/>
        </p:spPr>
        <p:txBody>
          <a:bodyPr wrap="none" rtlCol="0">
            <a:spAutoFit/>
          </a:bodyPr>
          <a:lstStyle/>
          <a:p>
            <a:pPr algn="ctr"/>
            <a:r>
              <a:rPr lang="en-US" sz="1200" dirty="0">
                <a:solidFill>
                  <a:srgbClr val="000000"/>
                </a:solidFill>
              </a:rPr>
              <a:t>LAN</a:t>
            </a:r>
          </a:p>
        </p:txBody>
      </p:sp>
      <p:sp>
        <p:nvSpPr>
          <p:cNvPr id="120" name="Text Box 46"/>
          <p:cNvSpPr txBox="1">
            <a:spLocks noChangeArrowheads="1"/>
          </p:cNvSpPr>
          <p:nvPr/>
        </p:nvSpPr>
        <p:spPr bwMode="gray">
          <a:xfrm>
            <a:off x="5791200" y="742547"/>
            <a:ext cx="1828800" cy="316690"/>
          </a:xfrm>
          <a:prstGeom prst="rect">
            <a:avLst/>
          </a:prstGeom>
          <a:noFill/>
          <a:ln w="9525" algn="ctr">
            <a:noFill/>
            <a:miter lim="800000"/>
            <a:headEnd/>
            <a:tailEnd/>
          </a:ln>
        </p:spPr>
        <p:txBody>
          <a:bodyPr wrap="square" lIns="0" tIns="0" rIns="0" bIns="0">
            <a:spAutoFit/>
          </a:bodyPr>
          <a:lstStyle/>
          <a:p>
            <a:pPr algn="ctr">
              <a:lnSpc>
                <a:spcPct val="85000"/>
              </a:lnSpc>
            </a:pPr>
            <a:r>
              <a:rPr lang="en-US" dirty="0">
                <a:solidFill>
                  <a:srgbClr val="3892D0"/>
                </a:solidFill>
                <a:latin typeface="Calibri" pitchFamily="34" charset="0"/>
                <a:cs typeface="Calibri" pitchFamily="34" charset="0"/>
              </a:rPr>
              <a:t>Site B</a:t>
            </a:r>
          </a:p>
        </p:txBody>
      </p:sp>
      <p:pic>
        <p:nvPicPr>
          <p:cNvPr id="121" name="Picture 120"/>
          <p:cNvPicPr>
            <a:picLocks noChangeAspect="1"/>
          </p:cNvPicPr>
          <p:nvPr/>
        </p:nvPicPr>
        <p:blipFill>
          <a:blip r:embed="rId7"/>
          <a:stretch>
            <a:fillRect/>
          </a:stretch>
        </p:blipFill>
        <p:spPr>
          <a:xfrm>
            <a:off x="3389073" y="4227939"/>
            <a:ext cx="699940" cy="574951"/>
          </a:xfrm>
          <a:prstGeom prst="rect">
            <a:avLst/>
          </a:prstGeom>
        </p:spPr>
      </p:pic>
      <p:sp>
        <p:nvSpPr>
          <p:cNvPr id="122" name="Line 5"/>
          <p:cNvSpPr>
            <a:spLocks noChangeShapeType="1"/>
          </p:cNvSpPr>
          <p:nvPr/>
        </p:nvSpPr>
        <p:spPr bwMode="gray">
          <a:xfrm>
            <a:off x="2214563" y="4064164"/>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23" name="Picture 122"/>
          <p:cNvPicPr>
            <a:picLocks noChangeAspect="1"/>
          </p:cNvPicPr>
          <p:nvPr/>
        </p:nvPicPr>
        <p:blipFill>
          <a:blip r:embed="rId7"/>
          <a:stretch>
            <a:fillRect/>
          </a:stretch>
        </p:blipFill>
        <p:spPr>
          <a:xfrm>
            <a:off x="4990380" y="3241456"/>
            <a:ext cx="699940" cy="574951"/>
          </a:xfrm>
          <a:prstGeom prst="rect">
            <a:avLst/>
          </a:prstGeom>
        </p:spPr>
      </p:pic>
      <p:sp>
        <p:nvSpPr>
          <p:cNvPr id="124" name="Line 61"/>
          <p:cNvSpPr>
            <a:spLocks noChangeShapeType="1"/>
          </p:cNvSpPr>
          <p:nvPr/>
        </p:nvSpPr>
        <p:spPr bwMode="gray">
          <a:xfrm>
            <a:off x="5281613" y="2513353"/>
            <a:ext cx="0" cy="73744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25" name="Text Box 6"/>
          <p:cNvSpPr txBox="1">
            <a:spLocks noChangeArrowheads="1"/>
          </p:cNvSpPr>
          <p:nvPr/>
        </p:nvSpPr>
        <p:spPr bwMode="gray">
          <a:xfrm>
            <a:off x="6378204" y="1245883"/>
            <a:ext cx="868828" cy="470898"/>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 </a:t>
            </a:r>
          </a:p>
          <a:p>
            <a:pPr algn="ctr">
              <a:lnSpc>
                <a:spcPct val="85000"/>
              </a:lnSpc>
            </a:pPr>
            <a:r>
              <a:rPr lang="en-US" sz="1200" dirty="0">
                <a:solidFill>
                  <a:srgbClr val="000000"/>
                </a:solidFill>
                <a:cs typeface="Times New Roman" pitchFamily="18" charset="0"/>
              </a:rPr>
              <a:t>Mail</a:t>
            </a:r>
          </a:p>
        </p:txBody>
      </p:sp>
      <p:sp>
        <p:nvSpPr>
          <p:cNvPr id="126" name="Line 61"/>
          <p:cNvSpPr>
            <a:spLocks noChangeShapeType="1"/>
          </p:cNvSpPr>
          <p:nvPr/>
        </p:nvSpPr>
        <p:spPr bwMode="gray">
          <a:xfrm>
            <a:off x="2357815" y="4058987"/>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88"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89" name="Group 2"/>
          <p:cNvGrpSpPr>
            <a:grpSpLocks/>
          </p:cNvGrpSpPr>
          <p:nvPr/>
        </p:nvGrpSpPr>
        <p:grpSpPr bwMode="auto">
          <a:xfrm>
            <a:off x="1524000" y="2836459"/>
            <a:ext cx="485775" cy="322263"/>
            <a:chOff x="10275093" y="3566509"/>
            <a:chExt cx="485784" cy="589087"/>
          </a:xfrm>
        </p:grpSpPr>
        <p:pic>
          <p:nvPicPr>
            <p:cNvPr id="90"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20" descr="server"/>
          <p:cNvPicPr>
            <a:picLocks noChangeAspect="1" noChangeArrowheads="1"/>
          </p:cNvPicPr>
          <p:nvPr/>
        </p:nvPicPr>
        <p:blipFill>
          <a:blip r:embed="rId2" cstate="print"/>
          <a:srcRect/>
          <a:stretch>
            <a:fillRect/>
          </a:stretch>
        </p:blipFill>
        <p:spPr bwMode="gray">
          <a:xfrm>
            <a:off x="846138" y="2704697"/>
            <a:ext cx="368300" cy="528637"/>
          </a:xfrm>
          <a:prstGeom prst="rect">
            <a:avLst/>
          </a:prstGeom>
          <a:noFill/>
          <a:ln w="9525">
            <a:noFill/>
            <a:miter lim="800000"/>
            <a:headEnd/>
            <a:tailEnd/>
          </a:ln>
        </p:spPr>
      </p:pic>
    </p:spTree>
    <p:extLst>
      <p:ext uri="{BB962C8B-B14F-4D97-AF65-F5344CB8AC3E}">
        <p14:creationId xmlns:p14="http://schemas.microsoft.com/office/powerpoint/2010/main" val="2593057355"/>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Flexible / automated</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060441"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4072600"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3600808"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3158350"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3151023"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3599799"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4063230"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6" name="AutoShape 19"/>
          <p:cNvSpPr>
            <a:spLocks noChangeArrowheads="1"/>
          </p:cNvSpPr>
          <p:nvPr/>
        </p:nvSpPr>
        <p:spPr bwMode="gray">
          <a:xfrm>
            <a:off x="2556003" y="4354573"/>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67" name="Rectangle 66"/>
          <p:cNvSpPr/>
          <p:nvPr/>
        </p:nvSpPr>
        <p:spPr>
          <a:xfrm>
            <a:off x="3099638" y="2714782"/>
            <a:ext cx="50871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 name="Freeform 1"/>
          <p:cNvSpPr/>
          <p:nvPr/>
        </p:nvSpPr>
        <p:spPr>
          <a:xfrm>
            <a:off x="3075039" y="1983658"/>
            <a:ext cx="3045262" cy="2381865"/>
          </a:xfrm>
          <a:custGeom>
            <a:avLst/>
            <a:gdLst>
              <a:gd name="connsiteX0" fmla="*/ 737419 w 3045262"/>
              <a:gd name="connsiteY0" fmla="*/ 0 h 2381865"/>
              <a:gd name="connsiteX1" fmla="*/ 2064774 w 3045262"/>
              <a:gd name="connsiteY1" fmla="*/ 206477 h 2381865"/>
              <a:gd name="connsiteX2" fmla="*/ 2883309 w 3045262"/>
              <a:gd name="connsiteY2" fmla="*/ 656303 h 2381865"/>
              <a:gd name="connsiteX3" fmla="*/ 2890684 w 3045262"/>
              <a:gd name="connsiteY3" fmla="*/ 1710813 h 2381865"/>
              <a:gd name="connsiteX4" fmla="*/ 1253613 w 3045262"/>
              <a:gd name="connsiteY4" fmla="*/ 2050026 h 2381865"/>
              <a:gd name="connsiteX5" fmla="*/ 0 w 3045262"/>
              <a:gd name="connsiteY5" fmla="*/ 2381865 h 23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262" h="2381865">
                <a:moveTo>
                  <a:pt x="737419" y="0"/>
                </a:moveTo>
                <a:cubicBezTo>
                  <a:pt x="1222272" y="48546"/>
                  <a:pt x="1707126" y="97093"/>
                  <a:pt x="2064774" y="206477"/>
                </a:cubicBezTo>
                <a:cubicBezTo>
                  <a:pt x="2422422" y="315861"/>
                  <a:pt x="2745657" y="405580"/>
                  <a:pt x="2883309" y="656303"/>
                </a:cubicBezTo>
                <a:cubicBezTo>
                  <a:pt x="3020961" y="907026"/>
                  <a:pt x="3162300" y="1478526"/>
                  <a:pt x="2890684" y="1710813"/>
                </a:cubicBezTo>
                <a:cubicBezTo>
                  <a:pt x="2619068" y="1943100"/>
                  <a:pt x="1735394" y="1938184"/>
                  <a:pt x="1253613" y="2050026"/>
                </a:cubicBezTo>
                <a:cubicBezTo>
                  <a:pt x="771832" y="2161868"/>
                  <a:pt x="385916" y="2271866"/>
                  <a:pt x="0" y="2381865"/>
                </a:cubicBezTo>
              </a:path>
            </a:pathLst>
          </a:custGeom>
          <a:noFill/>
          <a:ln w="50800" cmpd="sng">
            <a:solidFill>
              <a:srgbClr val="002060"/>
            </a:solidFill>
            <a:tailEnd type="triangle"/>
          </a:ln>
          <a:effectLst/>
        </p:spPr>
        <p:txBody>
          <a:bodyPr rtlCol="0" anchor="ctr"/>
          <a:lstStyle/>
          <a:p>
            <a:pPr algn="ctr"/>
            <a:endParaRPr lang="en-US" dirty="0"/>
          </a:p>
        </p:txBody>
      </p:sp>
      <p:sp>
        <p:nvSpPr>
          <p:cNvPr id="54" name="Text Box 20"/>
          <p:cNvSpPr txBox="1">
            <a:spLocks noChangeArrowheads="1"/>
          </p:cNvSpPr>
          <p:nvPr/>
        </p:nvSpPr>
        <p:spPr bwMode="gray">
          <a:xfrm flipH="1">
            <a:off x="5492095" y="2000636"/>
            <a:ext cx="1890668" cy="313932"/>
          </a:xfrm>
          <a:prstGeom prst="rect">
            <a:avLst/>
          </a:prstGeom>
          <a:noFill/>
          <a:ln w="9525" algn="ctr">
            <a:noFill/>
            <a:miter lim="800000"/>
            <a:headEnd/>
            <a:tailEnd/>
          </a:ln>
        </p:spPr>
        <p:txBody>
          <a:bodyPr wrap="square" lIns="0" tIns="0" rIns="0" bIns="0">
            <a:spAutoFit/>
          </a:bodyPr>
          <a:lstStyle/>
          <a:p>
            <a:pPr>
              <a:lnSpc>
                <a:spcPct val="85000"/>
              </a:lnSpc>
            </a:pPr>
            <a:r>
              <a:rPr lang="en-US" b="1" dirty="0">
                <a:solidFill>
                  <a:srgbClr val="C00000"/>
                </a:solidFill>
                <a:latin typeface="Calibri" pitchFamily="34" charset="0"/>
                <a:cs typeface="Calibri" pitchFamily="34" charset="0"/>
              </a:rPr>
              <a:t>Restore</a:t>
            </a:r>
            <a:endParaRPr lang="en-US" b="1" dirty="0">
              <a:solidFill>
                <a:schemeClr val="bg2"/>
              </a:solidFill>
              <a:latin typeface="Calibri" pitchFamily="34" charset="0"/>
              <a:cs typeface="Calibri" pitchFamily="34" charset="0"/>
            </a:endParaRPr>
          </a:p>
        </p:txBody>
      </p:sp>
      <p:sp>
        <p:nvSpPr>
          <p:cNvPr id="53" name="Rounded Rectangle 52"/>
          <p:cNvSpPr/>
          <p:nvPr/>
        </p:nvSpPr>
        <p:spPr>
          <a:xfrm>
            <a:off x="22696" y="3904603"/>
            <a:ext cx="8877956" cy="120803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1200"/>
              </a:spcAft>
            </a:pPr>
            <a:r>
              <a:rPr lang="en-US" sz="2800" dirty="0">
                <a:solidFill>
                  <a:srgbClr val="FFFFCC"/>
                </a:solidFill>
              </a:rPr>
              <a:t>Restore is performed through optimal </a:t>
            </a:r>
            <a:r>
              <a:rPr lang="en-US" sz="2800" dirty="0" err="1">
                <a:solidFill>
                  <a:srgbClr val="FFFFCC"/>
                </a:solidFill>
              </a:rPr>
              <a:t>vProxy</a:t>
            </a:r>
            <a:endParaRPr lang="en-US" sz="2800" dirty="0">
              <a:solidFill>
                <a:srgbClr val="FFFFCC"/>
              </a:solidFill>
            </a:endParaRPr>
          </a:p>
          <a:p>
            <a:pPr algn="ctr">
              <a:spcBef>
                <a:spcPts val="0"/>
              </a:spcBef>
              <a:spcAft>
                <a:spcPts val="1200"/>
              </a:spcAft>
            </a:pPr>
            <a:r>
              <a:rPr lang="en-US" sz="2800" dirty="0">
                <a:solidFill>
                  <a:srgbClr val="FFFFCC"/>
                </a:solidFill>
              </a:rPr>
              <a:t>It does need to be the same </a:t>
            </a:r>
            <a:r>
              <a:rPr lang="en-US" sz="2800" dirty="0" err="1">
                <a:solidFill>
                  <a:srgbClr val="FFFFCC"/>
                </a:solidFill>
              </a:rPr>
              <a:t>vProxy</a:t>
            </a:r>
            <a:r>
              <a:rPr lang="en-US" sz="2800" dirty="0">
                <a:solidFill>
                  <a:srgbClr val="FFFFCC"/>
                </a:solidFill>
              </a:rPr>
              <a:t> as backup one</a:t>
            </a:r>
          </a:p>
        </p:txBody>
      </p:sp>
    </p:spTree>
    <p:extLst>
      <p:ext uri="{BB962C8B-B14F-4D97-AF65-F5344CB8AC3E}">
        <p14:creationId xmlns:p14="http://schemas.microsoft.com/office/powerpoint/2010/main" val="3760754883"/>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Flexible / automated</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060441"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4072600"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3600808"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3158350"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3151023"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3599799"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4063230"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6" name="AutoShape 19"/>
          <p:cNvSpPr>
            <a:spLocks noChangeArrowheads="1"/>
          </p:cNvSpPr>
          <p:nvPr/>
        </p:nvSpPr>
        <p:spPr bwMode="gray">
          <a:xfrm>
            <a:off x="2556003" y="4354573"/>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67" name="Rectangle 66"/>
          <p:cNvSpPr/>
          <p:nvPr/>
        </p:nvSpPr>
        <p:spPr>
          <a:xfrm>
            <a:off x="3099638" y="2714782"/>
            <a:ext cx="50871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 name="Freeform 1"/>
          <p:cNvSpPr/>
          <p:nvPr/>
        </p:nvSpPr>
        <p:spPr>
          <a:xfrm>
            <a:off x="3075039" y="1983658"/>
            <a:ext cx="3045262" cy="2381865"/>
          </a:xfrm>
          <a:custGeom>
            <a:avLst/>
            <a:gdLst>
              <a:gd name="connsiteX0" fmla="*/ 737419 w 3045262"/>
              <a:gd name="connsiteY0" fmla="*/ 0 h 2381865"/>
              <a:gd name="connsiteX1" fmla="*/ 2064774 w 3045262"/>
              <a:gd name="connsiteY1" fmla="*/ 206477 h 2381865"/>
              <a:gd name="connsiteX2" fmla="*/ 2883309 w 3045262"/>
              <a:gd name="connsiteY2" fmla="*/ 656303 h 2381865"/>
              <a:gd name="connsiteX3" fmla="*/ 2890684 w 3045262"/>
              <a:gd name="connsiteY3" fmla="*/ 1710813 h 2381865"/>
              <a:gd name="connsiteX4" fmla="*/ 1253613 w 3045262"/>
              <a:gd name="connsiteY4" fmla="*/ 2050026 h 2381865"/>
              <a:gd name="connsiteX5" fmla="*/ 0 w 3045262"/>
              <a:gd name="connsiteY5" fmla="*/ 2381865 h 23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262" h="2381865">
                <a:moveTo>
                  <a:pt x="737419" y="0"/>
                </a:moveTo>
                <a:cubicBezTo>
                  <a:pt x="1222272" y="48546"/>
                  <a:pt x="1707126" y="97093"/>
                  <a:pt x="2064774" y="206477"/>
                </a:cubicBezTo>
                <a:cubicBezTo>
                  <a:pt x="2422422" y="315861"/>
                  <a:pt x="2745657" y="405580"/>
                  <a:pt x="2883309" y="656303"/>
                </a:cubicBezTo>
                <a:cubicBezTo>
                  <a:pt x="3020961" y="907026"/>
                  <a:pt x="3162300" y="1478526"/>
                  <a:pt x="2890684" y="1710813"/>
                </a:cubicBezTo>
                <a:cubicBezTo>
                  <a:pt x="2619068" y="1943100"/>
                  <a:pt x="1735394" y="1938184"/>
                  <a:pt x="1253613" y="2050026"/>
                </a:cubicBezTo>
                <a:cubicBezTo>
                  <a:pt x="771832" y="2161868"/>
                  <a:pt x="385916" y="2271866"/>
                  <a:pt x="0" y="2381865"/>
                </a:cubicBezTo>
              </a:path>
            </a:pathLst>
          </a:custGeom>
          <a:noFill/>
          <a:ln w="50800" cmpd="sng">
            <a:solidFill>
              <a:srgbClr val="002060"/>
            </a:solidFill>
            <a:tailEnd type="triangle"/>
          </a:ln>
          <a:effectLst/>
        </p:spPr>
        <p:txBody>
          <a:bodyPr rtlCol="0" anchor="ctr"/>
          <a:lstStyle/>
          <a:p>
            <a:pPr algn="ctr"/>
            <a:endParaRPr lang="en-US" dirty="0"/>
          </a:p>
        </p:txBody>
      </p:sp>
      <p:sp>
        <p:nvSpPr>
          <p:cNvPr id="54" name="Text Box 20"/>
          <p:cNvSpPr txBox="1">
            <a:spLocks noChangeArrowheads="1"/>
          </p:cNvSpPr>
          <p:nvPr/>
        </p:nvSpPr>
        <p:spPr bwMode="gray">
          <a:xfrm flipH="1">
            <a:off x="5492095" y="2000636"/>
            <a:ext cx="1890668" cy="313932"/>
          </a:xfrm>
          <a:prstGeom prst="rect">
            <a:avLst/>
          </a:prstGeom>
          <a:noFill/>
          <a:ln w="9525" algn="ctr">
            <a:noFill/>
            <a:miter lim="800000"/>
            <a:headEnd/>
            <a:tailEnd/>
          </a:ln>
        </p:spPr>
        <p:txBody>
          <a:bodyPr wrap="square" lIns="0" tIns="0" rIns="0" bIns="0">
            <a:spAutoFit/>
          </a:bodyPr>
          <a:lstStyle/>
          <a:p>
            <a:pPr>
              <a:lnSpc>
                <a:spcPct val="85000"/>
              </a:lnSpc>
            </a:pPr>
            <a:r>
              <a:rPr lang="en-US" b="1" dirty="0">
                <a:solidFill>
                  <a:srgbClr val="C00000"/>
                </a:solidFill>
                <a:latin typeface="Calibri" pitchFamily="34" charset="0"/>
                <a:cs typeface="Calibri" pitchFamily="34" charset="0"/>
              </a:rPr>
              <a:t>Restore</a:t>
            </a:r>
            <a:endParaRPr lang="en-US" b="1" dirty="0">
              <a:solidFill>
                <a:schemeClr val="bg2"/>
              </a:solidFill>
              <a:latin typeface="Calibri" pitchFamily="34" charset="0"/>
              <a:cs typeface="Calibri" pitchFamily="34" charset="0"/>
            </a:endParaRPr>
          </a:p>
        </p:txBody>
      </p:sp>
      <p:sp>
        <p:nvSpPr>
          <p:cNvPr id="55" name="Rounded Rectangle 54"/>
          <p:cNvSpPr/>
          <p:nvPr/>
        </p:nvSpPr>
        <p:spPr>
          <a:xfrm>
            <a:off x="22696" y="545690"/>
            <a:ext cx="8877956" cy="4566947"/>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marL="457200" indent="-457200">
              <a:spcBef>
                <a:spcPts val="0"/>
              </a:spcBef>
              <a:spcAft>
                <a:spcPts val="1200"/>
              </a:spcAft>
              <a:buFont typeface="Arial" panose="020B0604020202020204" pitchFamily="34" charset="0"/>
              <a:buChar char="•"/>
            </a:pPr>
            <a:r>
              <a:rPr lang="en-US" sz="2800" dirty="0" err="1">
                <a:solidFill>
                  <a:srgbClr val="FFFFCC"/>
                </a:solidFill>
              </a:rPr>
              <a:t>NetWorker</a:t>
            </a:r>
            <a:r>
              <a:rPr lang="en-US" sz="2800" dirty="0">
                <a:solidFill>
                  <a:srgbClr val="FFFFCC"/>
                </a:solidFill>
              </a:rPr>
              <a:t> automatically chooses best / fastest proxy for backup / restore</a:t>
            </a:r>
          </a:p>
          <a:p>
            <a:pPr marL="457200" indent="-457200">
              <a:spcBef>
                <a:spcPts val="0"/>
              </a:spcBef>
              <a:spcAft>
                <a:spcPts val="1200"/>
              </a:spcAft>
              <a:buFont typeface="Arial" panose="020B0604020202020204" pitchFamily="34" charset="0"/>
              <a:buChar char="•"/>
            </a:pPr>
            <a:r>
              <a:rPr lang="en-US" sz="2800" dirty="0">
                <a:solidFill>
                  <a:srgbClr val="FFFFCC"/>
                </a:solidFill>
              </a:rPr>
              <a:t>We can add / remove proxies any time -&gt; </a:t>
            </a:r>
            <a:r>
              <a:rPr lang="en-US" sz="2800" dirty="0" err="1">
                <a:solidFill>
                  <a:srgbClr val="FFFFCC"/>
                </a:solidFill>
              </a:rPr>
              <a:t>NetWorker</a:t>
            </a:r>
            <a:r>
              <a:rPr lang="en-US" sz="2800" dirty="0">
                <a:solidFill>
                  <a:srgbClr val="FFFFCC"/>
                </a:solidFill>
              </a:rPr>
              <a:t> will adjust its behavior immediately for the new environment</a:t>
            </a:r>
          </a:p>
          <a:p>
            <a:pPr marL="457200" indent="-457200">
              <a:spcBef>
                <a:spcPts val="0"/>
              </a:spcBef>
              <a:spcAft>
                <a:spcPts val="1200"/>
              </a:spcAft>
              <a:buFont typeface="Arial" panose="020B0604020202020204" pitchFamily="34" charset="0"/>
              <a:buChar char="•"/>
            </a:pPr>
            <a:r>
              <a:rPr lang="en-US" sz="2800" dirty="0">
                <a:solidFill>
                  <a:srgbClr val="FFFFCC"/>
                </a:solidFill>
              </a:rPr>
              <a:t>For example we want to improve performance.</a:t>
            </a:r>
            <a:br>
              <a:rPr lang="en-US" sz="2800" dirty="0">
                <a:solidFill>
                  <a:srgbClr val="FFFFCC"/>
                </a:solidFill>
              </a:rPr>
            </a:br>
            <a:r>
              <a:rPr lang="en-US" sz="2800" dirty="0">
                <a:solidFill>
                  <a:srgbClr val="FFFFCC"/>
                </a:solidFill>
              </a:rPr>
              <a:t>We add </a:t>
            </a:r>
            <a:r>
              <a:rPr lang="en-US" sz="2800" dirty="0" err="1">
                <a:solidFill>
                  <a:srgbClr val="FFFFCC"/>
                </a:solidFill>
              </a:rPr>
              <a:t>vProxy</a:t>
            </a:r>
            <a:r>
              <a:rPr lang="en-US" sz="2800" dirty="0">
                <a:solidFill>
                  <a:srgbClr val="FFFFCC"/>
                </a:solidFill>
              </a:rPr>
              <a:t> and we have more backups simultaneously, the backup windows shortens automatically</a:t>
            </a:r>
          </a:p>
        </p:txBody>
      </p:sp>
    </p:spTree>
    <p:extLst>
      <p:ext uri="{BB962C8B-B14F-4D97-AF65-F5344CB8AC3E}">
        <p14:creationId xmlns:p14="http://schemas.microsoft.com/office/powerpoint/2010/main" val="67852519"/>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Flexible / automated</a:t>
            </a:r>
            <a:endParaRPr lang="en-US" sz="2200" b="1" dirty="0">
              <a:solidFill>
                <a:srgbClr val="0070C0"/>
              </a:solidFill>
            </a:endParaRPr>
          </a:p>
        </p:txBody>
      </p:sp>
      <p:sp>
        <p:nvSpPr>
          <p:cNvPr id="72" name="Line 61"/>
          <p:cNvSpPr>
            <a:spLocks noChangeShapeType="1"/>
          </p:cNvSpPr>
          <p:nvPr/>
        </p:nvSpPr>
        <p:spPr bwMode="gray">
          <a:xfrm>
            <a:off x="1710063"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2739912"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2892310"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2206777" y="3551430"/>
            <a:ext cx="1977511" cy="86481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3919219"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4430119"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46" name="AutoShape 59"/>
          <p:cNvSpPr>
            <a:spLocks noChangeArrowheads="1"/>
          </p:cNvSpPr>
          <p:nvPr/>
        </p:nvSpPr>
        <p:spPr bwMode="gray">
          <a:xfrm>
            <a:off x="211780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71" name="AutoShape 59"/>
          <p:cNvSpPr>
            <a:spLocks noChangeArrowheads="1"/>
          </p:cNvSpPr>
          <p:nvPr/>
        </p:nvSpPr>
        <p:spPr bwMode="gray">
          <a:xfrm>
            <a:off x="3983307"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271702"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1413186"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2221339"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3060441"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4729596"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4871080"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5679233"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1980799" y="1328759"/>
            <a:ext cx="3511296" cy="630574"/>
          </a:xfrm>
          <a:prstGeom prst="rect">
            <a:avLst/>
          </a:prstGeom>
          <a:noFill/>
        </p:spPr>
      </p:pic>
      <p:sp>
        <p:nvSpPr>
          <p:cNvPr id="102" name="AutoShape 19"/>
          <p:cNvSpPr>
            <a:spLocks noChangeArrowheads="1"/>
          </p:cNvSpPr>
          <p:nvPr/>
        </p:nvSpPr>
        <p:spPr bwMode="gray">
          <a:xfrm>
            <a:off x="2106394"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1986798"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2990314"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2870718"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4788634"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4669038"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3753998"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4072600"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3600808"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3158350"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3151023"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3599799"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4063230"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6" name="AutoShape 19"/>
          <p:cNvSpPr>
            <a:spLocks noChangeArrowheads="1"/>
          </p:cNvSpPr>
          <p:nvPr/>
        </p:nvSpPr>
        <p:spPr bwMode="gray">
          <a:xfrm>
            <a:off x="2556003" y="4354573"/>
            <a:ext cx="462700" cy="647700"/>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67" name="Rectangle 66"/>
          <p:cNvSpPr/>
          <p:nvPr/>
        </p:nvSpPr>
        <p:spPr>
          <a:xfrm>
            <a:off x="3099638" y="2714782"/>
            <a:ext cx="50871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 name="Freeform 1"/>
          <p:cNvSpPr/>
          <p:nvPr/>
        </p:nvSpPr>
        <p:spPr>
          <a:xfrm>
            <a:off x="3075039" y="1983658"/>
            <a:ext cx="3045262" cy="2381865"/>
          </a:xfrm>
          <a:custGeom>
            <a:avLst/>
            <a:gdLst>
              <a:gd name="connsiteX0" fmla="*/ 737419 w 3045262"/>
              <a:gd name="connsiteY0" fmla="*/ 0 h 2381865"/>
              <a:gd name="connsiteX1" fmla="*/ 2064774 w 3045262"/>
              <a:gd name="connsiteY1" fmla="*/ 206477 h 2381865"/>
              <a:gd name="connsiteX2" fmla="*/ 2883309 w 3045262"/>
              <a:gd name="connsiteY2" fmla="*/ 656303 h 2381865"/>
              <a:gd name="connsiteX3" fmla="*/ 2890684 w 3045262"/>
              <a:gd name="connsiteY3" fmla="*/ 1710813 h 2381865"/>
              <a:gd name="connsiteX4" fmla="*/ 1253613 w 3045262"/>
              <a:gd name="connsiteY4" fmla="*/ 2050026 h 2381865"/>
              <a:gd name="connsiteX5" fmla="*/ 0 w 3045262"/>
              <a:gd name="connsiteY5" fmla="*/ 2381865 h 23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262" h="2381865">
                <a:moveTo>
                  <a:pt x="737419" y="0"/>
                </a:moveTo>
                <a:cubicBezTo>
                  <a:pt x="1222272" y="48546"/>
                  <a:pt x="1707126" y="97093"/>
                  <a:pt x="2064774" y="206477"/>
                </a:cubicBezTo>
                <a:cubicBezTo>
                  <a:pt x="2422422" y="315861"/>
                  <a:pt x="2745657" y="405580"/>
                  <a:pt x="2883309" y="656303"/>
                </a:cubicBezTo>
                <a:cubicBezTo>
                  <a:pt x="3020961" y="907026"/>
                  <a:pt x="3162300" y="1478526"/>
                  <a:pt x="2890684" y="1710813"/>
                </a:cubicBezTo>
                <a:cubicBezTo>
                  <a:pt x="2619068" y="1943100"/>
                  <a:pt x="1735394" y="1938184"/>
                  <a:pt x="1253613" y="2050026"/>
                </a:cubicBezTo>
                <a:cubicBezTo>
                  <a:pt x="771832" y="2161868"/>
                  <a:pt x="385916" y="2271866"/>
                  <a:pt x="0" y="2381865"/>
                </a:cubicBezTo>
              </a:path>
            </a:pathLst>
          </a:custGeom>
          <a:noFill/>
          <a:ln w="50800" cmpd="sng">
            <a:solidFill>
              <a:srgbClr val="002060"/>
            </a:solidFill>
            <a:tailEnd type="triangle"/>
          </a:ln>
          <a:effectLst/>
        </p:spPr>
        <p:txBody>
          <a:bodyPr rtlCol="0" anchor="ctr"/>
          <a:lstStyle/>
          <a:p>
            <a:pPr algn="ctr"/>
            <a:endParaRPr lang="en-US" dirty="0"/>
          </a:p>
        </p:txBody>
      </p:sp>
      <p:sp>
        <p:nvSpPr>
          <p:cNvPr id="54" name="Text Box 20"/>
          <p:cNvSpPr txBox="1">
            <a:spLocks noChangeArrowheads="1"/>
          </p:cNvSpPr>
          <p:nvPr/>
        </p:nvSpPr>
        <p:spPr bwMode="gray">
          <a:xfrm flipH="1">
            <a:off x="5492095" y="2000636"/>
            <a:ext cx="1890668" cy="313932"/>
          </a:xfrm>
          <a:prstGeom prst="rect">
            <a:avLst/>
          </a:prstGeom>
          <a:noFill/>
          <a:ln w="9525" algn="ctr">
            <a:noFill/>
            <a:miter lim="800000"/>
            <a:headEnd/>
            <a:tailEnd/>
          </a:ln>
        </p:spPr>
        <p:txBody>
          <a:bodyPr wrap="square" lIns="0" tIns="0" rIns="0" bIns="0">
            <a:spAutoFit/>
          </a:bodyPr>
          <a:lstStyle/>
          <a:p>
            <a:pPr>
              <a:lnSpc>
                <a:spcPct val="85000"/>
              </a:lnSpc>
            </a:pPr>
            <a:r>
              <a:rPr lang="en-US" b="1" dirty="0">
                <a:solidFill>
                  <a:srgbClr val="C00000"/>
                </a:solidFill>
                <a:latin typeface="Calibri" pitchFamily="34" charset="0"/>
                <a:cs typeface="Calibri" pitchFamily="34" charset="0"/>
              </a:rPr>
              <a:t>Restore</a:t>
            </a:r>
            <a:endParaRPr lang="en-US" b="1" dirty="0">
              <a:solidFill>
                <a:schemeClr val="bg2"/>
              </a:solidFill>
              <a:latin typeface="Calibri" pitchFamily="34" charset="0"/>
              <a:cs typeface="Calibri" pitchFamily="34" charset="0"/>
            </a:endParaRPr>
          </a:p>
        </p:txBody>
      </p:sp>
      <p:sp>
        <p:nvSpPr>
          <p:cNvPr id="55" name="Rounded Rectangle 54"/>
          <p:cNvSpPr/>
          <p:nvPr/>
        </p:nvSpPr>
        <p:spPr>
          <a:xfrm>
            <a:off x="83410" y="100053"/>
            <a:ext cx="8877956" cy="251409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marL="457200" indent="-457200">
              <a:spcBef>
                <a:spcPts val="0"/>
              </a:spcBef>
              <a:spcAft>
                <a:spcPts val="1200"/>
              </a:spcAft>
              <a:buFont typeface="Arial" panose="020B0604020202020204" pitchFamily="34" charset="0"/>
              <a:buChar char="•"/>
            </a:pPr>
            <a:r>
              <a:rPr lang="en-US" sz="2800" dirty="0">
                <a:solidFill>
                  <a:srgbClr val="FFFFCC"/>
                </a:solidFill>
              </a:rPr>
              <a:t>Adding proxy is 5 minutes process </a:t>
            </a:r>
          </a:p>
          <a:p>
            <a:pPr marL="914400" lvl="1" indent="-457200">
              <a:spcBef>
                <a:spcPts val="0"/>
              </a:spcBef>
              <a:spcAft>
                <a:spcPts val="1200"/>
              </a:spcAft>
              <a:buFont typeface="Arial" panose="020B0604020202020204" pitchFamily="34" charset="0"/>
              <a:buChar char="•"/>
            </a:pPr>
            <a:r>
              <a:rPr lang="en-US" sz="2800" dirty="0">
                <a:solidFill>
                  <a:srgbClr val="FFFFCC"/>
                </a:solidFill>
              </a:rPr>
              <a:t>Import VM in VMware </a:t>
            </a:r>
            <a:r>
              <a:rPr lang="en-US" sz="2800" dirty="0" err="1">
                <a:solidFill>
                  <a:srgbClr val="FFFFCC"/>
                </a:solidFill>
              </a:rPr>
              <a:t>vCenter</a:t>
            </a:r>
            <a:endParaRPr lang="en-US" sz="2800" dirty="0">
              <a:solidFill>
                <a:srgbClr val="FFFFCC"/>
              </a:solidFill>
            </a:endParaRPr>
          </a:p>
          <a:p>
            <a:pPr marL="914400" lvl="1" indent="-457200">
              <a:spcBef>
                <a:spcPts val="0"/>
              </a:spcBef>
              <a:spcAft>
                <a:spcPts val="1200"/>
              </a:spcAft>
              <a:buFont typeface="Arial" panose="020B0604020202020204" pitchFamily="34" charset="0"/>
              <a:buChar char="•"/>
            </a:pPr>
            <a:r>
              <a:rPr lang="en-US" sz="2800" dirty="0">
                <a:solidFill>
                  <a:srgbClr val="FFFFCC"/>
                </a:solidFill>
              </a:rPr>
              <a:t>Add to </a:t>
            </a:r>
            <a:r>
              <a:rPr lang="en-US" sz="2800" dirty="0" err="1">
                <a:solidFill>
                  <a:srgbClr val="FFFFCC"/>
                </a:solidFill>
              </a:rPr>
              <a:t>NetWorker</a:t>
            </a:r>
            <a:r>
              <a:rPr lang="en-US" sz="2800" dirty="0">
                <a:solidFill>
                  <a:srgbClr val="FFFFCC"/>
                </a:solidFill>
              </a:rPr>
              <a:t> Console</a:t>
            </a:r>
          </a:p>
        </p:txBody>
      </p:sp>
    </p:spTree>
    <p:extLst>
      <p:ext uri="{BB962C8B-B14F-4D97-AF65-F5344CB8AC3E}">
        <p14:creationId xmlns:p14="http://schemas.microsoft.com/office/powerpoint/2010/main" val="723158664"/>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696" y="4833336"/>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2" name="Title 1"/>
          <p:cNvSpPr>
            <a:spLocks noGrp="1"/>
          </p:cNvSpPr>
          <p:nvPr>
            <p:ph type="title"/>
          </p:nvPr>
        </p:nvSpPr>
        <p:spPr/>
        <p:txBody>
          <a:bodyPr/>
          <a:lstStyle/>
          <a:p>
            <a:r>
              <a:rPr lang="en-US" dirty="0"/>
              <a:t>NetWorker 18.1: Dynamic Policy for VMware VMs</a:t>
            </a:r>
          </a:p>
        </p:txBody>
      </p:sp>
      <p:sp>
        <p:nvSpPr>
          <p:cNvPr id="3" name="Subtitle 2"/>
          <p:cNvSpPr>
            <a:spLocks noGrp="1"/>
          </p:cNvSpPr>
          <p:nvPr>
            <p:ph type="subTitle" idx="11"/>
          </p:nvPr>
        </p:nvSpPr>
        <p:spPr/>
        <p:txBody>
          <a:bodyPr/>
          <a:lstStyle/>
          <a:p>
            <a:r>
              <a:rPr lang="en-US" dirty="0"/>
              <a:t>Increase Operational Efficiency for VMs Protection</a:t>
            </a:r>
          </a:p>
        </p:txBody>
      </p:sp>
      <p:sp>
        <p:nvSpPr>
          <p:cNvPr id="11" name="TextBox 10"/>
          <p:cNvSpPr txBox="1"/>
          <p:nvPr/>
        </p:nvSpPr>
        <p:spPr>
          <a:xfrm>
            <a:off x="266700" y="1226576"/>
            <a:ext cx="8877300" cy="1231106"/>
          </a:xfrm>
          <a:prstGeom prst="rect">
            <a:avLst/>
          </a:prstGeom>
          <a:noFill/>
        </p:spPr>
        <p:txBody>
          <a:bodyPr wrap="square" lIns="0" tIns="0" rIns="0" bIns="0" rtlCol="0">
            <a:spAutoFit/>
          </a:bodyPr>
          <a:lstStyle/>
          <a:p>
            <a:r>
              <a:rPr lang="en-US" sz="2000" b="1" dirty="0">
                <a:solidFill>
                  <a:srgbClr val="000000"/>
                </a:solidFill>
              </a:rPr>
              <a:t>Dynamic Policy</a:t>
            </a:r>
            <a:r>
              <a:rPr lang="en-US" sz="2000" dirty="0">
                <a:solidFill>
                  <a:srgbClr val="000000"/>
                </a:solidFill>
              </a:rPr>
              <a:t>: Increase </a:t>
            </a:r>
            <a:r>
              <a:rPr lang="en-US" sz="2000" dirty="0">
                <a:solidFill>
                  <a:srgbClr val="0070C0"/>
                </a:solidFill>
              </a:rPr>
              <a:t>Operational efficiency </a:t>
            </a:r>
            <a:r>
              <a:rPr lang="en-US" sz="2000" dirty="0">
                <a:solidFill>
                  <a:srgbClr val="000000"/>
                </a:solidFill>
              </a:rPr>
              <a:t>by applying protection to VMs, </a:t>
            </a:r>
            <a:r>
              <a:rPr lang="en-US" sz="2000" dirty="0" err="1">
                <a:solidFill>
                  <a:srgbClr val="000000"/>
                </a:solidFill>
              </a:rPr>
              <a:t>vApps</a:t>
            </a:r>
            <a:r>
              <a:rPr lang="en-US" sz="2000" dirty="0">
                <a:solidFill>
                  <a:srgbClr val="000000"/>
                </a:solidFill>
              </a:rPr>
              <a:t>, containers with certain properties via NMC</a:t>
            </a:r>
          </a:p>
          <a:p>
            <a:pPr marL="1714500" lvl="3" indent="-342900">
              <a:buFont typeface="Arial" charset="0"/>
              <a:buChar char="•"/>
            </a:pPr>
            <a:r>
              <a:rPr lang="en-US" sz="2000" dirty="0">
                <a:solidFill>
                  <a:srgbClr val="000000"/>
                </a:solidFill>
              </a:rPr>
              <a:t>Tags</a:t>
            </a:r>
          </a:p>
          <a:p>
            <a:pPr marL="1714500" lvl="3" indent="-342900">
              <a:buFont typeface="Arial" charset="0"/>
              <a:buChar char="•"/>
            </a:pPr>
            <a:r>
              <a:rPr lang="en-US" sz="2000" dirty="0" err="1">
                <a:solidFill>
                  <a:srgbClr val="000000"/>
                </a:solidFill>
              </a:rPr>
              <a:t>Vmfolder</a:t>
            </a:r>
            <a:endParaRPr lang="en-US" sz="2000" dirty="0">
              <a:solidFill>
                <a:srgbClr val="000000"/>
              </a:solidFill>
            </a:endParaRPr>
          </a:p>
        </p:txBody>
      </p:sp>
      <p:pic>
        <p:nvPicPr>
          <p:cNvPr id="12" name="Picture 11"/>
          <p:cNvPicPr>
            <a:picLocks noChangeAspect="1"/>
          </p:cNvPicPr>
          <p:nvPr/>
        </p:nvPicPr>
        <p:blipFill>
          <a:blip r:embed="rId3"/>
          <a:stretch>
            <a:fillRect/>
          </a:stretch>
        </p:blipFill>
        <p:spPr>
          <a:xfrm>
            <a:off x="711476" y="2607933"/>
            <a:ext cx="3993874" cy="2144742"/>
          </a:xfrm>
          <a:prstGeom prst="rect">
            <a:avLst/>
          </a:prstGeom>
        </p:spPr>
      </p:pic>
      <p:sp>
        <p:nvSpPr>
          <p:cNvPr id="15" name="Rounded Rectangle 14"/>
          <p:cNvSpPr/>
          <p:nvPr/>
        </p:nvSpPr>
        <p:spPr>
          <a:xfrm>
            <a:off x="6306280" y="2196005"/>
            <a:ext cx="1241687" cy="2415133"/>
          </a:xfrm>
          <a:prstGeom prst="roundRect">
            <a:avLst/>
          </a:prstGeom>
          <a:solidFill>
            <a:schemeClr val="accent1">
              <a:lumMod val="40000"/>
              <a:lumOff val="60000"/>
            </a:schemeClr>
          </a:solidFill>
          <a:ln w="28575" cmpd="sng">
            <a:solidFill>
              <a:schemeClr val="tx2"/>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4444"/>
              </a:solidFill>
            </a:endParaRPr>
          </a:p>
        </p:txBody>
      </p:sp>
      <p:sp>
        <p:nvSpPr>
          <p:cNvPr id="16" name="Rounded Rectangle 15"/>
          <p:cNvSpPr/>
          <p:nvPr/>
        </p:nvSpPr>
        <p:spPr>
          <a:xfrm>
            <a:off x="6585197" y="3546456"/>
            <a:ext cx="631654" cy="668215"/>
          </a:xfrm>
          <a:prstGeom prst="roundRect">
            <a:avLst/>
          </a:prstGeom>
          <a:solidFill>
            <a:srgbClr val="FF0000"/>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4444"/>
              </a:solidFill>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02822" y="2411927"/>
            <a:ext cx="396405" cy="396405"/>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02822" y="3014147"/>
            <a:ext cx="396405" cy="396405"/>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20753" y="3682362"/>
            <a:ext cx="396405" cy="396405"/>
          </a:xfrm>
          <a:prstGeom prst="rect">
            <a:avLst/>
          </a:prstGeom>
        </p:spPr>
      </p:pic>
    </p:spTree>
    <p:extLst>
      <p:ext uri="{BB962C8B-B14F-4D97-AF65-F5344CB8AC3E}">
        <p14:creationId xmlns:p14="http://schemas.microsoft.com/office/powerpoint/2010/main" val="2656964116"/>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696" y="4833336"/>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2" name="Title 1"/>
          <p:cNvSpPr>
            <a:spLocks noGrp="1"/>
          </p:cNvSpPr>
          <p:nvPr>
            <p:ph type="title"/>
          </p:nvPr>
        </p:nvSpPr>
        <p:spPr/>
        <p:txBody>
          <a:bodyPr/>
          <a:lstStyle/>
          <a:p>
            <a:r>
              <a:rPr lang="en-US" dirty="0"/>
              <a:t>NetWorker 18.1: Dynamic Policy</a:t>
            </a:r>
          </a:p>
        </p:txBody>
      </p:sp>
      <p:sp>
        <p:nvSpPr>
          <p:cNvPr id="3" name="Subtitle 2"/>
          <p:cNvSpPr>
            <a:spLocks noGrp="1"/>
          </p:cNvSpPr>
          <p:nvPr>
            <p:ph type="subTitle" idx="11"/>
          </p:nvPr>
        </p:nvSpPr>
        <p:spPr/>
        <p:txBody>
          <a:bodyPr/>
          <a:lstStyle/>
          <a:p>
            <a:r>
              <a:rPr lang="en-US" dirty="0"/>
              <a:t>Manage Data Growth with Dynamic Policy </a:t>
            </a:r>
          </a:p>
        </p:txBody>
      </p:sp>
      <p:pic>
        <p:nvPicPr>
          <p:cNvPr id="5" name="Picture 4"/>
          <p:cNvPicPr>
            <a:picLocks noChangeAspect="1"/>
          </p:cNvPicPr>
          <p:nvPr/>
        </p:nvPicPr>
        <p:blipFill>
          <a:blip r:embed="rId3"/>
          <a:stretch>
            <a:fillRect/>
          </a:stretch>
        </p:blipFill>
        <p:spPr>
          <a:xfrm>
            <a:off x="1030192" y="2180978"/>
            <a:ext cx="3993874" cy="2144742"/>
          </a:xfrm>
          <a:prstGeom prst="rect">
            <a:avLst/>
          </a:prstGeom>
        </p:spPr>
      </p:pic>
      <p:sp>
        <p:nvSpPr>
          <p:cNvPr id="7" name="Right Arrow 6"/>
          <p:cNvSpPr/>
          <p:nvPr/>
        </p:nvSpPr>
        <p:spPr>
          <a:xfrm>
            <a:off x="495333" y="3788217"/>
            <a:ext cx="667265" cy="307975"/>
          </a:xfrm>
          <a:prstGeom prst="rightArrow">
            <a:avLst/>
          </a:prstGeom>
          <a:solidFill>
            <a:schemeClr val="bg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Arial"/>
            </a:endParaRPr>
          </a:p>
        </p:txBody>
      </p:sp>
      <p:pic>
        <p:nvPicPr>
          <p:cNvPr id="10" name="Picture 9"/>
          <p:cNvPicPr>
            <a:picLocks noChangeAspect="1"/>
          </p:cNvPicPr>
          <p:nvPr/>
        </p:nvPicPr>
        <p:blipFill>
          <a:blip r:embed="rId4"/>
          <a:stretch>
            <a:fillRect/>
          </a:stretch>
        </p:blipFill>
        <p:spPr>
          <a:xfrm>
            <a:off x="5024066" y="2046019"/>
            <a:ext cx="3133605" cy="2581932"/>
          </a:xfrm>
          <a:prstGeom prst="rect">
            <a:avLst/>
          </a:prstGeom>
        </p:spPr>
      </p:pic>
      <p:sp>
        <p:nvSpPr>
          <p:cNvPr id="12" name="TextBox 11"/>
          <p:cNvSpPr txBox="1"/>
          <p:nvPr/>
        </p:nvSpPr>
        <p:spPr>
          <a:xfrm>
            <a:off x="266700" y="1263194"/>
            <a:ext cx="8877300" cy="615553"/>
          </a:xfrm>
          <a:prstGeom prst="rect">
            <a:avLst/>
          </a:prstGeom>
          <a:noFill/>
        </p:spPr>
        <p:txBody>
          <a:bodyPr wrap="square" lIns="0" tIns="0" rIns="0" bIns="0" rtlCol="0">
            <a:spAutoFit/>
          </a:bodyPr>
          <a:lstStyle/>
          <a:p>
            <a:r>
              <a:rPr lang="en-US" sz="2000" b="1" dirty="0">
                <a:solidFill>
                  <a:srgbClr val="000000"/>
                </a:solidFill>
              </a:rPr>
              <a:t>Dynamic Policy</a:t>
            </a:r>
            <a:r>
              <a:rPr lang="en-US" sz="2000" dirty="0">
                <a:solidFill>
                  <a:srgbClr val="000000"/>
                </a:solidFill>
              </a:rPr>
              <a:t>: Increase </a:t>
            </a:r>
            <a:r>
              <a:rPr lang="en-US" sz="2000" u="sng" dirty="0">
                <a:solidFill>
                  <a:srgbClr val="000000"/>
                </a:solidFill>
              </a:rPr>
              <a:t>operational efficien</a:t>
            </a:r>
            <a:r>
              <a:rPr lang="en-US" sz="2000" dirty="0">
                <a:solidFill>
                  <a:srgbClr val="000000"/>
                </a:solidFill>
              </a:rPr>
              <a:t>cy by applying data protection rules to certain type of object with certain properties</a:t>
            </a:r>
          </a:p>
        </p:txBody>
      </p:sp>
      <p:sp>
        <p:nvSpPr>
          <p:cNvPr id="13" name="TextBox 12"/>
          <p:cNvSpPr txBox="1"/>
          <p:nvPr/>
        </p:nvSpPr>
        <p:spPr>
          <a:xfrm>
            <a:off x="2361237" y="4762910"/>
            <a:ext cx="3477234" cy="307777"/>
          </a:xfrm>
          <a:prstGeom prst="rect">
            <a:avLst/>
          </a:prstGeom>
          <a:noFill/>
        </p:spPr>
        <p:txBody>
          <a:bodyPr wrap="none" rtlCol="0">
            <a:spAutoFit/>
          </a:bodyPr>
          <a:lstStyle/>
          <a:p>
            <a:pPr>
              <a:spcBef>
                <a:spcPts val="0"/>
              </a:spcBef>
              <a:spcAft>
                <a:spcPts val="0"/>
              </a:spcAft>
              <a:buClr>
                <a:srgbClr val="007DB8"/>
              </a:buClr>
            </a:pPr>
            <a:r>
              <a:rPr lang="en-US" sz="1400" dirty="0">
                <a:solidFill>
                  <a:srgbClr val="0070C0"/>
                </a:solidFill>
                <a:latin typeface="Arial"/>
              </a:rPr>
              <a:t>Rules are created and managed via NMC</a:t>
            </a:r>
          </a:p>
        </p:txBody>
      </p:sp>
    </p:spTree>
    <p:extLst>
      <p:ext uri="{BB962C8B-B14F-4D97-AF65-F5344CB8AC3E}">
        <p14:creationId xmlns:p14="http://schemas.microsoft.com/office/powerpoint/2010/main" val="3895253802"/>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696" y="4833336"/>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2" name="Title 1"/>
          <p:cNvSpPr>
            <a:spLocks noGrp="1"/>
          </p:cNvSpPr>
          <p:nvPr>
            <p:ph type="title"/>
          </p:nvPr>
        </p:nvSpPr>
        <p:spPr/>
        <p:txBody>
          <a:bodyPr/>
          <a:lstStyle/>
          <a:p>
            <a:r>
              <a:rPr lang="en-US" dirty="0"/>
              <a:t>NetWorker 18.1: Dynamic Policy for VMware VMs</a:t>
            </a:r>
          </a:p>
        </p:txBody>
      </p:sp>
      <p:sp>
        <p:nvSpPr>
          <p:cNvPr id="3" name="Subtitle 2"/>
          <p:cNvSpPr>
            <a:spLocks noGrp="1"/>
          </p:cNvSpPr>
          <p:nvPr>
            <p:ph type="subTitle" idx="11"/>
          </p:nvPr>
        </p:nvSpPr>
        <p:spPr/>
        <p:txBody>
          <a:bodyPr/>
          <a:lstStyle/>
          <a:p>
            <a:r>
              <a:rPr lang="en-US" dirty="0"/>
              <a:t>Increase Operational Efficiency for VMs Protection</a:t>
            </a:r>
          </a:p>
        </p:txBody>
      </p:sp>
      <p:sp>
        <p:nvSpPr>
          <p:cNvPr id="9" name="TextBox 8"/>
          <p:cNvSpPr txBox="1"/>
          <p:nvPr/>
        </p:nvSpPr>
        <p:spPr>
          <a:xfrm>
            <a:off x="266700" y="1174960"/>
            <a:ext cx="8877300" cy="615553"/>
          </a:xfrm>
          <a:prstGeom prst="rect">
            <a:avLst/>
          </a:prstGeom>
          <a:noFill/>
        </p:spPr>
        <p:txBody>
          <a:bodyPr wrap="square" lIns="0" tIns="0" rIns="0" bIns="0" rtlCol="0">
            <a:spAutoFit/>
          </a:bodyPr>
          <a:lstStyle/>
          <a:p>
            <a:r>
              <a:rPr lang="en-US" sz="2000" dirty="0">
                <a:solidFill>
                  <a:srgbClr val="000000"/>
                </a:solidFill>
              </a:rPr>
              <a:t>Increase </a:t>
            </a:r>
            <a:r>
              <a:rPr lang="en-US" sz="2000" u="sng" dirty="0">
                <a:solidFill>
                  <a:srgbClr val="000000"/>
                </a:solidFill>
              </a:rPr>
              <a:t>operational efficien</a:t>
            </a:r>
            <a:r>
              <a:rPr lang="en-US" sz="2000" dirty="0">
                <a:solidFill>
                  <a:srgbClr val="000000"/>
                </a:solidFill>
              </a:rPr>
              <a:t>cy by applying data protection rules to various types of vSphere objects with certain properties</a:t>
            </a:r>
          </a:p>
        </p:txBody>
      </p:sp>
      <p:graphicFrame>
        <p:nvGraphicFramePr>
          <p:cNvPr id="4" name="Table 3"/>
          <p:cNvGraphicFramePr>
            <a:graphicFrameLocks noGrp="1"/>
          </p:cNvGraphicFramePr>
          <p:nvPr/>
        </p:nvGraphicFramePr>
        <p:xfrm>
          <a:off x="656622" y="1902183"/>
          <a:ext cx="7931792" cy="2947609"/>
        </p:xfrm>
        <a:graphic>
          <a:graphicData uri="http://schemas.openxmlformats.org/drawingml/2006/table">
            <a:tbl>
              <a:tblPr firstRow="1" bandRow="1">
                <a:tableStyleId>{5C22544A-7EE6-4342-B048-85BDC9FD1C3A}</a:tableStyleId>
              </a:tblPr>
              <a:tblGrid>
                <a:gridCol w="1982948">
                  <a:extLst>
                    <a:ext uri="{9D8B030D-6E8A-4147-A177-3AD203B41FA5}">
                      <a16:colId xmlns:a16="http://schemas.microsoft.com/office/drawing/2014/main" val="20000"/>
                    </a:ext>
                  </a:extLst>
                </a:gridCol>
                <a:gridCol w="1982948">
                  <a:extLst>
                    <a:ext uri="{9D8B030D-6E8A-4147-A177-3AD203B41FA5}">
                      <a16:colId xmlns:a16="http://schemas.microsoft.com/office/drawing/2014/main" val="20001"/>
                    </a:ext>
                  </a:extLst>
                </a:gridCol>
                <a:gridCol w="1982948">
                  <a:extLst>
                    <a:ext uri="{9D8B030D-6E8A-4147-A177-3AD203B41FA5}">
                      <a16:colId xmlns:a16="http://schemas.microsoft.com/office/drawing/2014/main" val="20002"/>
                    </a:ext>
                  </a:extLst>
                </a:gridCol>
                <a:gridCol w="1982948">
                  <a:extLst>
                    <a:ext uri="{9D8B030D-6E8A-4147-A177-3AD203B41FA5}">
                      <a16:colId xmlns:a16="http://schemas.microsoft.com/office/drawing/2014/main" val="20003"/>
                    </a:ext>
                  </a:extLst>
                </a:gridCol>
              </a:tblGrid>
              <a:tr h="421087">
                <a:tc>
                  <a:txBody>
                    <a:bodyPr/>
                    <a:lstStyle/>
                    <a:p>
                      <a:r>
                        <a:rPr lang="en-US" sz="1200" dirty="0"/>
                        <a:t> </a:t>
                      </a:r>
                      <a:r>
                        <a:rPr lang="en-US" sz="1200" baseline="0" dirty="0"/>
                        <a:t>                           </a:t>
                      </a:r>
                      <a:endParaRPr lang="en-US" sz="1200" dirty="0"/>
                    </a:p>
                  </a:txBody>
                  <a:tcPr>
                    <a:lnTlToBr w="12700" cap="flat" cmpd="sng" algn="ctr">
                      <a:solidFill>
                        <a:schemeClr val="tx1"/>
                      </a:solidFill>
                      <a:prstDash val="solid"/>
                      <a:round/>
                      <a:headEnd type="none" w="med" len="med"/>
                      <a:tailEnd type="none" w="med" len="med"/>
                    </a:lnTlToBr>
                  </a:tcPr>
                </a:tc>
                <a:tc>
                  <a:txBody>
                    <a:bodyPr/>
                    <a:lstStyle/>
                    <a:p>
                      <a:r>
                        <a:rPr lang="en-US" sz="1200" dirty="0"/>
                        <a:t>Name</a:t>
                      </a:r>
                    </a:p>
                  </a:txBody>
                  <a:tcPr/>
                </a:tc>
                <a:tc>
                  <a:txBody>
                    <a:bodyPr/>
                    <a:lstStyle/>
                    <a:p>
                      <a:r>
                        <a:rPr lang="en-US" sz="1200" dirty="0"/>
                        <a:t>Tag</a:t>
                      </a:r>
                    </a:p>
                  </a:txBody>
                  <a:tcPr/>
                </a:tc>
                <a:tc>
                  <a:txBody>
                    <a:bodyPr/>
                    <a:lstStyle/>
                    <a:p>
                      <a:r>
                        <a:rPr lang="en-US" sz="1200" dirty="0"/>
                        <a:t>Path</a:t>
                      </a:r>
                    </a:p>
                  </a:txBody>
                  <a:tcPr/>
                </a:tc>
                <a:extLst>
                  <a:ext uri="{0D108BD9-81ED-4DB2-BD59-A6C34878D82A}">
                    <a16:rowId xmlns:a16="http://schemas.microsoft.com/office/drawing/2014/main" val="10000"/>
                  </a:ext>
                </a:extLst>
              </a:tr>
              <a:tr h="421087">
                <a:tc>
                  <a:txBody>
                    <a:bodyPr/>
                    <a:lstStyle/>
                    <a:p>
                      <a:r>
                        <a:rPr lang="en-US" sz="1200" dirty="0"/>
                        <a:t>Datacenter</a:t>
                      </a:r>
                    </a:p>
                  </a:txBody>
                  <a:tcPr/>
                </a:tc>
                <a:tc>
                  <a:txBody>
                    <a:bodyPr/>
                    <a:lstStyle/>
                    <a:p>
                      <a:r>
                        <a:rPr lang="en-US" sz="1400" b="1" dirty="0">
                          <a:solidFill>
                            <a:srgbClr val="00B050"/>
                          </a:solidFill>
                        </a:rPr>
                        <a:t>√</a:t>
                      </a:r>
                    </a:p>
                  </a:txBody>
                  <a:tcPr/>
                </a:tc>
                <a:tc>
                  <a:txBody>
                    <a:bodyPr/>
                    <a:lstStyle/>
                    <a:p>
                      <a:r>
                        <a:rPr lang="en-US" sz="1400" b="1" dirty="0">
                          <a:solidFill>
                            <a:srgbClr val="00B050"/>
                          </a:solidFill>
                        </a:rPr>
                        <a:t>√</a:t>
                      </a:r>
                    </a:p>
                  </a:txBody>
                  <a:tcPr/>
                </a:tc>
                <a:tc>
                  <a:txBody>
                    <a:bodyPr/>
                    <a:lstStyle/>
                    <a:p>
                      <a:r>
                        <a:rPr lang="en-US" sz="1400" b="1" dirty="0">
                          <a:solidFill>
                            <a:srgbClr val="00B050"/>
                          </a:solidFill>
                        </a:rPr>
                        <a:t>√</a:t>
                      </a:r>
                    </a:p>
                  </a:txBody>
                  <a:tcPr/>
                </a:tc>
                <a:extLst>
                  <a:ext uri="{0D108BD9-81ED-4DB2-BD59-A6C34878D82A}">
                    <a16:rowId xmlns:a16="http://schemas.microsoft.com/office/drawing/2014/main" val="10001"/>
                  </a:ext>
                </a:extLst>
              </a:tr>
              <a:tr h="421087">
                <a:tc>
                  <a:txBody>
                    <a:bodyPr/>
                    <a:lstStyle/>
                    <a:p>
                      <a:r>
                        <a:rPr lang="en-US" sz="1200" dirty="0" err="1"/>
                        <a:t>Vmfolder</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extLst>
                  <a:ext uri="{0D108BD9-81ED-4DB2-BD59-A6C34878D82A}">
                    <a16:rowId xmlns:a16="http://schemas.microsoft.com/office/drawing/2014/main" val="10002"/>
                  </a:ext>
                </a:extLst>
              </a:tr>
              <a:tr h="421087">
                <a:tc>
                  <a:txBody>
                    <a:bodyPr/>
                    <a:lstStyle/>
                    <a:p>
                      <a:r>
                        <a:rPr lang="en-US" sz="1200" dirty="0" err="1"/>
                        <a:t>ResourcePool</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extLst>
                  <a:ext uri="{0D108BD9-81ED-4DB2-BD59-A6C34878D82A}">
                    <a16:rowId xmlns:a16="http://schemas.microsoft.com/office/drawing/2014/main" val="10003"/>
                  </a:ext>
                </a:extLst>
              </a:tr>
              <a:tr h="421087">
                <a:tc>
                  <a:txBody>
                    <a:bodyPr/>
                    <a:lstStyle/>
                    <a:p>
                      <a:r>
                        <a:rPr lang="en-US" sz="1200" dirty="0"/>
                        <a:t>Cluster/Host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extLst>
                  <a:ext uri="{0D108BD9-81ED-4DB2-BD59-A6C34878D82A}">
                    <a16:rowId xmlns:a16="http://schemas.microsoft.com/office/drawing/2014/main" val="10004"/>
                  </a:ext>
                </a:extLst>
              </a:tr>
              <a:tr h="421087">
                <a:tc>
                  <a:txBody>
                    <a:bodyPr/>
                    <a:lstStyle/>
                    <a:p>
                      <a:r>
                        <a:rPr lang="en-US" sz="1200" dirty="0" err="1"/>
                        <a:t>vApp</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50"/>
                        </a:solidFill>
                      </a:endParaRPr>
                    </a:p>
                  </a:txBody>
                  <a:tcPr/>
                </a:tc>
                <a:extLst>
                  <a:ext uri="{0D108BD9-81ED-4DB2-BD59-A6C34878D82A}">
                    <a16:rowId xmlns:a16="http://schemas.microsoft.com/office/drawing/2014/main" val="10005"/>
                  </a:ext>
                </a:extLst>
              </a:tr>
              <a:tr h="421087">
                <a:tc>
                  <a:txBody>
                    <a:bodyPr/>
                    <a:lstStyle/>
                    <a:p>
                      <a:r>
                        <a:rPr lang="en-US" sz="1200" dirty="0" err="1"/>
                        <a:t>VirtualMachine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50"/>
                        </a:solidFill>
                      </a:endParaRPr>
                    </a:p>
                  </a:txBody>
                  <a:tcPr/>
                </a:tc>
                <a:extLst>
                  <a:ext uri="{0D108BD9-81ED-4DB2-BD59-A6C34878D82A}">
                    <a16:rowId xmlns:a16="http://schemas.microsoft.com/office/drawing/2014/main" val="10006"/>
                  </a:ext>
                </a:extLst>
              </a:tr>
            </a:tbl>
          </a:graphicData>
        </a:graphic>
      </p:graphicFrame>
      <p:sp>
        <p:nvSpPr>
          <p:cNvPr id="13" name="TextBox 12"/>
          <p:cNvSpPr txBox="1"/>
          <p:nvPr/>
        </p:nvSpPr>
        <p:spPr>
          <a:xfrm>
            <a:off x="656420" y="2040682"/>
            <a:ext cx="532325" cy="276999"/>
          </a:xfrm>
          <a:prstGeom prst="rect">
            <a:avLst/>
          </a:prstGeom>
          <a:noFill/>
        </p:spPr>
        <p:txBody>
          <a:bodyPr wrap="none" rtlCol="0">
            <a:spAutoFit/>
          </a:bodyPr>
          <a:lstStyle/>
          <a:p>
            <a:pPr>
              <a:spcBef>
                <a:spcPts val="0"/>
              </a:spcBef>
              <a:spcAft>
                <a:spcPts val="0"/>
              </a:spcAft>
              <a:buClr>
                <a:srgbClr val="007DB8"/>
              </a:buClr>
            </a:pPr>
            <a:r>
              <a:rPr lang="en-US" sz="1200" b="1" dirty="0">
                <a:solidFill>
                  <a:srgbClr val="444444"/>
                </a:solidFill>
              </a:rPr>
              <a:t>Type</a:t>
            </a:r>
          </a:p>
        </p:txBody>
      </p:sp>
      <p:sp>
        <p:nvSpPr>
          <p:cNvPr id="14" name="TextBox 13"/>
          <p:cNvSpPr txBox="1"/>
          <p:nvPr/>
        </p:nvSpPr>
        <p:spPr>
          <a:xfrm>
            <a:off x="1720868" y="1902183"/>
            <a:ext cx="816249" cy="276999"/>
          </a:xfrm>
          <a:prstGeom prst="rect">
            <a:avLst/>
          </a:prstGeom>
          <a:noFill/>
        </p:spPr>
        <p:txBody>
          <a:bodyPr wrap="none" rtlCol="0">
            <a:spAutoFit/>
          </a:bodyPr>
          <a:lstStyle/>
          <a:p>
            <a:pPr>
              <a:spcBef>
                <a:spcPts val="0"/>
              </a:spcBef>
              <a:spcAft>
                <a:spcPts val="0"/>
              </a:spcAft>
              <a:buClr>
                <a:srgbClr val="007DB8"/>
              </a:buClr>
            </a:pPr>
            <a:r>
              <a:rPr lang="en-US" sz="1200" b="1" dirty="0">
                <a:solidFill>
                  <a:srgbClr val="444444"/>
                </a:solidFill>
              </a:rPr>
              <a:t>Property</a:t>
            </a:r>
          </a:p>
        </p:txBody>
      </p:sp>
    </p:spTree>
    <p:extLst>
      <p:ext uri="{BB962C8B-B14F-4D97-AF65-F5344CB8AC3E}">
        <p14:creationId xmlns:p14="http://schemas.microsoft.com/office/powerpoint/2010/main" val="2084877856"/>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NetWorker 9 Server Scalability – VMware VMs</a:t>
            </a:r>
          </a:p>
        </p:txBody>
      </p:sp>
      <p:sp>
        <p:nvSpPr>
          <p:cNvPr id="3" name="Subtitle 2"/>
          <p:cNvSpPr>
            <a:spLocks noGrp="1"/>
          </p:cNvSpPr>
          <p:nvPr>
            <p:ph type="subTitle" idx="4294967295"/>
          </p:nvPr>
        </p:nvSpPr>
        <p:spPr>
          <a:xfrm>
            <a:off x="232011" y="749940"/>
            <a:ext cx="7959725" cy="312737"/>
          </a:xfrm>
          <a:prstGeom prst="rect">
            <a:avLst/>
          </a:prstGeom>
        </p:spPr>
        <p:txBody>
          <a:bodyPr/>
          <a:lstStyle/>
          <a:p>
            <a:pPr marL="0" indent="0">
              <a:buNone/>
            </a:pPr>
            <a:r>
              <a:rPr lang="en-US" b="1" dirty="0"/>
              <a:t>Software That Grows With Your Business</a:t>
            </a:r>
          </a:p>
        </p:txBody>
      </p:sp>
      <p:graphicFrame>
        <p:nvGraphicFramePr>
          <p:cNvPr id="4" name="Table 3"/>
          <p:cNvGraphicFramePr>
            <a:graphicFrameLocks noGrp="1"/>
          </p:cNvGraphicFramePr>
          <p:nvPr/>
        </p:nvGraphicFramePr>
        <p:xfrm>
          <a:off x="342597" y="1193242"/>
          <a:ext cx="8263734" cy="3505200"/>
        </p:xfrm>
        <a:graphic>
          <a:graphicData uri="http://schemas.openxmlformats.org/drawingml/2006/table">
            <a:tbl>
              <a:tblPr firstRow="1" bandRow="1">
                <a:tableStyleId>{5C22544A-7EE6-4342-B048-85BDC9FD1C3A}</a:tableStyleId>
              </a:tblPr>
              <a:tblGrid>
                <a:gridCol w="2419193">
                  <a:extLst>
                    <a:ext uri="{9D8B030D-6E8A-4147-A177-3AD203B41FA5}">
                      <a16:colId xmlns:a16="http://schemas.microsoft.com/office/drawing/2014/main" val="20000"/>
                    </a:ext>
                  </a:extLst>
                </a:gridCol>
                <a:gridCol w="902222">
                  <a:extLst>
                    <a:ext uri="{9D8B030D-6E8A-4147-A177-3AD203B41FA5}">
                      <a16:colId xmlns:a16="http://schemas.microsoft.com/office/drawing/2014/main" val="20001"/>
                    </a:ext>
                  </a:extLst>
                </a:gridCol>
                <a:gridCol w="716471">
                  <a:extLst>
                    <a:ext uri="{9D8B030D-6E8A-4147-A177-3AD203B41FA5}">
                      <a16:colId xmlns:a16="http://schemas.microsoft.com/office/drawing/2014/main" val="20002"/>
                    </a:ext>
                  </a:extLst>
                </a:gridCol>
                <a:gridCol w="769542">
                  <a:extLst>
                    <a:ext uri="{9D8B030D-6E8A-4147-A177-3AD203B41FA5}">
                      <a16:colId xmlns:a16="http://schemas.microsoft.com/office/drawing/2014/main" val="20003"/>
                    </a:ext>
                  </a:extLst>
                </a:gridCol>
                <a:gridCol w="769542">
                  <a:extLst>
                    <a:ext uri="{9D8B030D-6E8A-4147-A177-3AD203B41FA5}">
                      <a16:colId xmlns:a16="http://schemas.microsoft.com/office/drawing/2014/main" val="20004"/>
                    </a:ext>
                  </a:extLst>
                </a:gridCol>
                <a:gridCol w="2686764">
                  <a:extLst>
                    <a:ext uri="{9D8B030D-6E8A-4147-A177-3AD203B41FA5}">
                      <a16:colId xmlns:a16="http://schemas.microsoft.com/office/drawing/2014/main" val="20005"/>
                    </a:ext>
                  </a:extLst>
                </a:gridCol>
              </a:tblGrid>
              <a:tr h="370840">
                <a:tc>
                  <a:txBody>
                    <a:bodyPr/>
                    <a:lstStyle/>
                    <a:p>
                      <a:r>
                        <a:rPr lang="en-US" sz="1600" dirty="0"/>
                        <a:t>Description</a:t>
                      </a:r>
                    </a:p>
                  </a:txBody>
                  <a:tcPr/>
                </a:tc>
                <a:tc>
                  <a:txBody>
                    <a:bodyPr/>
                    <a:lstStyle/>
                    <a:p>
                      <a:r>
                        <a:rPr lang="en-US" sz="1600" dirty="0"/>
                        <a:t>Pre-9.1</a:t>
                      </a:r>
                    </a:p>
                  </a:txBody>
                  <a:tcPr/>
                </a:tc>
                <a:tc>
                  <a:txBody>
                    <a:bodyPr/>
                    <a:lstStyle/>
                    <a:p>
                      <a:r>
                        <a:rPr lang="en-US" sz="1600" dirty="0"/>
                        <a:t>9.1</a:t>
                      </a:r>
                    </a:p>
                  </a:txBody>
                  <a:tcPr/>
                </a:tc>
                <a:tc>
                  <a:txBody>
                    <a:bodyPr/>
                    <a:lstStyle/>
                    <a:p>
                      <a:r>
                        <a:rPr lang="en-US" sz="1600" dirty="0"/>
                        <a:t>9.2</a:t>
                      </a:r>
                    </a:p>
                  </a:txBody>
                  <a:tcPr/>
                </a:tc>
                <a:tc>
                  <a:txBody>
                    <a:bodyPr/>
                    <a:lstStyle/>
                    <a:p>
                      <a:r>
                        <a:rPr lang="en-US" sz="1600" dirty="0"/>
                        <a:t>18.1</a:t>
                      </a:r>
                    </a:p>
                  </a:txBody>
                  <a:tcPr/>
                </a:tc>
                <a:tc>
                  <a:txBody>
                    <a:bodyPr/>
                    <a:lstStyle/>
                    <a:p>
                      <a:r>
                        <a:rPr lang="en-US" sz="1600" dirty="0"/>
                        <a:t>Comments</a:t>
                      </a:r>
                    </a:p>
                  </a:txBody>
                  <a:tcPr/>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100" dirty="0">
                          <a:solidFill>
                            <a:srgbClr val="1F497D"/>
                          </a:solidFill>
                          <a:effectLst/>
                          <a:latin typeface="Calibri"/>
                          <a:ea typeface="Calibri"/>
                          <a:cs typeface="Times New Roman"/>
                        </a:rPr>
                        <a:t># of VMs total in a single NW server</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1K</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rgbClr val="1F497D"/>
                          </a:solidFill>
                          <a:effectLst/>
                          <a:latin typeface="Calibri"/>
                          <a:ea typeface="Calibri"/>
                          <a:cs typeface="Times New Roman"/>
                        </a:rPr>
                        <a:t>6K</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7500</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10,000</a:t>
                      </a:r>
                    </a:p>
                  </a:txBody>
                  <a:tcPr/>
                </a:tc>
                <a:tc>
                  <a:txBody>
                    <a:bodyPr/>
                    <a:lstStyle/>
                    <a:p>
                      <a:endParaRPr lang="en-US" sz="1000">
                        <a:effectLst/>
                        <a:latin typeface="Times New Roman"/>
                      </a:endParaRPr>
                    </a:p>
                  </a:txBody>
                  <a:tcPr/>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100" dirty="0">
                          <a:solidFill>
                            <a:srgbClr val="1F497D"/>
                          </a:solidFill>
                          <a:effectLst/>
                          <a:latin typeface="Calibri"/>
                          <a:ea typeface="Calibri"/>
                          <a:cs typeface="Times New Roman"/>
                        </a:rPr>
                        <a:t># of VMs total in a single NW policy </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200</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1000</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1500</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endParaRPr lang="en-US" sz="1000">
                        <a:effectLst/>
                        <a:latin typeface="Times New Roman"/>
                      </a:endParaRPr>
                    </a:p>
                  </a:txBody>
                  <a:tcPr/>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100" dirty="0">
                          <a:solidFill>
                            <a:srgbClr val="1F497D"/>
                          </a:solidFill>
                          <a:effectLst/>
                          <a:latin typeface="Calibri"/>
                          <a:ea typeface="Calibri"/>
                          <a:cs typeface="Times New Roman"/>
                        </a:rPr>
                        <a:t># of VMs concurrent/parallel backups with 1 vCenter</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48</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100*</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180</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*Bound by VMware vCenter limitation</a:t>
                      </a:r>
                      <a:endParaRPr lang="en-US" sz="1100">
                        <a:effectLst/>
                        <a:latin typeface="Calibri"/>
                        <a:ea typeface="Calibri"/>
                        <a:cs typeface="Times New Roman"/>
                      </a:endParaRPr>
                    </a:p>
                  </a:txBody>
                  <a:tcPr/>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100" dirty="0">
                          <a:solidFill>
                            <a:srgbClr val="1F497D"/>
                          </a:solidFill>
                          <a:effectLst/>
                          <a:latin typeface="Calibri"/>
                          <a:ea typeface="Calibri"/>
                          <a:cs typeface="Times New Roman"/>
                        </a:rPr>
                        <a:t># of Proxies required per vCenter </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18</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8</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Cuts required number proxies by 1/2</a:t>
                      </a:r>
                      <a:endParaRPr lang="en-US" sz="1100">
                        <a:effectLst/>
                        <a:latin typeface="Calibri"/>
                        <a:ea typeface="Calibri"/>
                        <a:cs typeface="Times New Roman"/>
                      </a:endParaRPr>
                    </a:p>
                  </a:txBody>
                  <a:tcPr/>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100" dirty="0">
                          <a:solidFill>
                            <a:srgbClr val="1F497D"/>
                          </a:solidFill>
                          <a:effectLst/>
                          <a:latin typeface="Calibri"/>
                          <a:ea typeface="Calibri"/>
                          <a:cs typeface="Times New Roman"/>
                        </a:rPr>
                        <a:t># of Concurrent backups per Proxy </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8</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25</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rgbClr val="1F497D"/>
                          </a:solidFill>
                          <a:effectLst/>
                          <a:latin typeface="Calibri"/>
                          <a:ea typeface="Calibri"/>
                          <a:cs typeface="Times New Roman"/>
                        </a:rPr>
                        <a:t>Each proxy can drive 3x more backups; 25 is maximum limit.</a:t>
                      </a:r>
                      <a:r>
                        <a:rPr lang="en-US" sz="1100" baseline="0" dirty="0">
                          <a:solidFill>
                            <a:srgbClr val="1F497D"/>
                          </a:solidFill>
                          <a:effectLst/>
                          <a:latin typeface="Calibri"/>
                          <a:ea typeface="Calibri"/>
                          <a:cs typeface="Times New Roman"/>
                        </a:rPr>
                        <a:t>  </a:t>
                      </a:r>
                      <a:r>
                        <a:rPr lang="en-US" sz="1100" dirty="0">
                          <a:solidFill>
                            <a:srgbClr val="1F497D"/>
                          </a:solidFill>
                          <a:effectLst/>
                          <a:latin typeface="Calibri"/>
                          <a:ea typeface="Calibri"/>
                          <a:cs typeface="Times New Roman"/>
                        </a:rPr>
                        <a:t>Ave</a:t>
                      </a:r>
                      <a:r>
                        <a:rPr lang="en-US" sz="1100" baseline="0" dirty="0">
                          <a:solidFill>
                            <a:srgbClr val="1F497D"/>
                          </a:solidFill>
                          <a:effectLst/>
                          <a:latin typeface="Calibri"/>
                          <a:ea typeface="Calibri"/>
                          <a:cs typeface="Times New Roman"/>
                        </a:rPr>
                        <a:t> industry: 12</a:t>
                      </a:r>
                      <a:endParaRPr lang="en-US" sz="1100" dirty="0">
                        <a:effectLst/>
                        <a:latin typeface="Calibri"/>
                        <a:ea typeface="Calibri"/>
                        <a:cs typeface="Times New Roman"/>
                      </a:endParaRPr>
                    </a:p>
                  </a:txBody>
                  <a:tcPr/>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100" dirty="0">
                          <a:solidFill>
                            <a:srgbClr val="1F497D"/>
                          </a:solidFill>
                          <a:effectLst/>
                          <a:latin typeface="Calibri"/>
                          <a:ea typeface="Calibri"/>
                          <a:cs typeface="Times New Roman"/>
                        </a:rPr>
                        <a:t># of Concurrent IA/IR sessions </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4</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32</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rgbClr val="1F497D"/>
                          </a:solidFill>
                          <a:effectLst/>
                          <a:latin typeface="Calibri"/>
                          <a:ea typeface="Calibri"/>
                          <a:cs typeface="Times New Roman"/>
                        </a:rPr>
                        <a:t>Leveraging DDOS6.0 with SSD and FSS</a:t>
                      </a:r>
                      <a:endParaRPr lang="en-US" sz="1100" dirty="0">
                        <a:effectLst/>
                        <a:latin typeface="Calibri"/>
                        <a:ea typeface="Calibri"/>
                        <a:cs typeface="Times New Roman"/>
                      </a:endParaRPr>
                    </a:p>
                  </a:txBody>
                  <a:tcPr/>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100">
                          <a:solidFill>
                            <a:srgbClr val="1F497D"/>
                          </a:solidFill>
                          <a:effectLst/>
                          <a:latin typeface="Calibri"/>
                          <a:ea typeface="Calibri"/>
                          <a:cs typeface="Times New Roman"/>
                        </a:rPr>
                        <a:t># of Files in Single FLR session </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5K</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20K</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4x more files in single session</a:t>
                      </a:r>
                      <a:endParaRPr lang="en-US" sz="1100">
                        <a:effectLst/>
                        <a:latin typeface="Calibri"/>
                        <a:ea typeface="Calibri"/>
                        <a:cs typeface="Times New Roman"/>
                      </a:endParaRPr>
                    </a:p>
                  </a:txBody>
                  <a:tcPr/>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1100">
                          <a:solidFill>
                            <a:srgbClr val="1F497D"/>
                          </a:solidFill>
                          <a:effectLst/>
                          <a:latin typeface="Calibri"/>
                          <a:ea typeface="Calibri"/>
                          <a:cs typeface="Times New Roman"/>
                        </a:rPr>
                        <a:t># of Concurrent Image Recovery sessions</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16</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solidFill>
                            <a:srgbClr val="1F497D"/>
                          </a:solidFill>
                          <a:effectLst/>
                          <a:latin typeface="Calibri"/>
                          <a:ea typeface="Calibri"/>
                          <a:cs typeface="Times New Roman"/>
                        </a:rPr>
                        <a:t>50</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chemeClr val="bg1">
                              <a:lumMod val="50000"/>
                            </a:schemeClr>
                          </a:solidFill>
                          <a:effectLst/>
                          <a:latin typeface="Calibri"/>
                          <a:ea typeface="Calibri"/>
                          <a:cs typeface="Times New Roman"/>
                        </a:rPr>
                        <a:t>same</a:t>
                      </a:r>
                    </a:p>
                  </a:txBody>
                  <a:tcPr/>
                </a:tc>
                <a:tc>
                  <a:txBody>
                    <a:bodyPr/>
                    <a:lstStyle/>
                    <a:p>
                      <a:pPr marL="0" marR="0">
                        <a:spcBef>
                          <a:spcPts val="0"/>
                        </a:spcBef>
                        <a:spcAft>
                          <a:spcPts val="0"/>
                        </a:spcAft>
                      </a:pPr>
                      <a:r>
                        <a:rPr lang="en-US" sz="1100" dirty="0">
                          <a:solidFill>
                            <a:srgbClr val="1F497D"/>
                          </a:solidFill>
                          <a:effectLst/>
                          <a:latin typeface="Calibri"/>
                          <a:ea typeface="Calibri"/>
                          <a:cs typeface="Times New Roman"/>
                        </a:rPr>
                        <a:t>3x more VMs concurrently recovered</a:t>
                      </a:r>
                      <a:endParaRPr lang="en-US" sz="1100" dirty="0">
                        <a:effectLst/>
                        <a:latin typeface="Calibri"/>
                        <a:ea typeface="Calibri"/>
                        <a:cs typeface="Times New Roman"/>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59812395"/>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60CC96-475B-4930-A1D5-0A1029F435E8}"/>
              </a:ext>
            </a:extLst>
          </p:cNvPr>
          <p:cNvPicPr>
            <a:picLocks noChangeAspect="1"/>
          </p:cNvPicPr>
          <p:nvPr/>
        </p:nvPicPr>
        <p:blipFill>
          <a:blip r:embed="rId2"/>
          <a:stretch>
            <a:fillRect/>
          </a:stretch>
        </p:blipFill>
        <p:spPr>
          <a:xfrm>
            <a:off x="1206327" y="644426"/>
            <a:ext cx="6731346" cy="3854648"/>
          </a:xfrm>
          <a:prstGeom prst="rect">
            <a:avLst/>
          </a:prstGeom>
        </p:spPr>
      </p:pic>
    </p:spTree>
    <p:extLst>
      <p:ext uri="{BB962C8B-B14F-4D97-AF65-F5344CB8AC3E}">
        <p14:creationId xmlns:p14="http://schemas.microsoft.com/office/powerpoint/2010/main" val="617410507"/>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9C225-79F2-46B5-8F97-E79BB42E644B}"/>
              </a:ext>
            </a:extLst>
          </p:cNvPr>
          <p:cNvPicPr>
            <a:picLocks noChangeAspect="1"/>
          </p:cNvPicPr>
          <p:nvPr/>
        </p:nvPicPr>
        <p:blipFill>
          <a:blip r:embed="rId2"/>
          <a:stretch>
            <a:fillRect/>
          </a:stretch>
        </p:blipFill>
        <p:spPr>
          <a:xfrm>
            <a:off x="1180925" y="958767"/>
            <a:ext cx="6782149" cy="3225966"/>
          </a:xfrm>
          <a:prstGeom prst="rect">
            <a:avLst/>
          </a:prstGeom>
        </p:spPr>
      </p:pic>
    </p:spTree>
    <p:extLst>
      <p:ext uri="{BB962C8B-B14F-4D97-AF65-F5344CB8AC3E}">
        <p14:creationId xmlns:p14="http://schemas.microsoft.com/office/powerpoint/2010/main" val="3553634516"/>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2EA77-CBB4-4D7D-998F-8D795DC3AB60}"/>
              </a:ext>
            </a:extLst>
          </p:cNvPr>
          <p:cNvPicPr>
            <a:picLocks noChangeAspect="1"/>
          </p:cNvPicPr>
          <p:nvPr/>
        </p:nvPicPr>
        <p:blipFill>
          <a:blip r:embed="rId2"/>
          <a:stretch>
            <a:fillRect/>
          </a:stretch>
        </p:blipFill>
        <p:spPr>
          <a:xfrm>
            <a:off x="1203152" y="650776"/>
            <a:ext cx="6737696" cy="3841947"/>
          </a:xfrm>
          <a:prstGeom prst="rect">
            <a:avLst/>
          </a:prstGeom>
        </p:spPr>
      </p:pic>
    </p:spTree>
    <p:extLst>
      <p:ext uri="{BB962C8B-B14F-4D97-AF65-F5344CB8AC3E}">
        <p14:creationId xmlns:p14="http://schemas.microsoft.com/office/powerpoint/2010/main" val="426248920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22696" y="4323631"/>
            <a:ext cx="8999384" cy="676811"/>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0" name="Line 61"/>
          <p:cNvSpPr>
            <a:spLocks noChangeShapeType="1"/>
          </p:cNvSpPr>
          <p:nvPr/>
        </p:nvSpPr>
        <p:spPr bwMode="gray">
          <a:xfrm>
            <a:off x="3639339" y="4068320"/>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1" name="Line 61"/>
          <p:cNvSpPr>
            <a:spLocks noChangeShapeType="1"/>
          </p:cNvSpPr>
          <p:nvPr/>
        </p:nvSpPr>
        <p:spPr bwMode="gray">
          <a:xfrm>
            <a:off x="2893478" y="4058987"/>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4" name="Line 4"/>
          <p:cNvSpPr>
            <a:spLocks noChangeShapeType="1"/>
          </p:cNvSpPr>
          <p:nvPr/>
        </p:nvSpPr>
        <p:spPr bwMode="gray">
          <a:xfrm>
            <a:off x="1085850" y="3167427"/>
            <a:ext cx="209550" cy="26511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5" name="Line 5"/>
          <p:cNvSpPr>
            <a:spLocks noChangeShapeType="1"/>
          </p:cNvSpPr>
          <p:nvPr/>
        </p:nvSpPr>
        <p:spPr bwMode="gray">
          <a:xfrm>
            <a:off x="862013" y="2460222"/>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6" name="Text Box 6"/>
          <p:cNvSpPr txBox="1">
            <a:spLocks noChangeArrowheads="1"/>
          </p:cNvSpPr>
          <p:nvPr/>
        </p:nvSpPr>
        <p:spPr bwMode="gray">
          <a:xfrm>
            <a:off x="2496908" y="1271774"/>
            <a:ext cx="868828" cy="470898"/>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 </a:t>
            </a:r>
          </a:p>
          <a:p>
            <a:pPr algn="ctr">
              <a:lnSpc>
                <a:spcPct val="85000"/>
              </a:lnSpc>
            </a:pPr>
            <a:r>
              <a:rPr lang="en-US" sz="1200" dirty="0">
                <a:solidFill>
                  <a:srgbClr val="000000"/>
                </a:solidFill>
                <a:cs typeface="Times New Roman" pitchFamily="18" charset="0"/>
              </a:rPr>
              <a:t>Mail</a:t>
            </a:r>
          </a:p>
        </p:txBody>
      </p:sp>
      <p:sp>
        <p:nvSpPr>
          <p:cNvPr id="17" name="Line 7"/>
          <p:cNvSpPr>
            <a:spLocks noChangeShapeType="1"/>
          </p:cNvSpPr>
          <p:nvPr/>
        </p:nvSpPr>
        <p:spPr bwMode="gray">
          <a:xfrm>
            <a:off x="1258888" y="2230034"/>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8" name="Group 8"/>
          <p:cNvGrpSpPr>
            <a:grpSpLocks/>
          </p:cNvGrpSpPr>
          <p:nvPr/>
        </p:nvGrpSpPr>
        <p:grpSpPr bwMode="auto">
          <a:xfrm>
            <a:off x="803275" y="1564872"/>
            <a:ext cx="863600" cy="720725"/>
            <a:chOff x="3896" y="636"/>
            <a:chExt cx="653" cy="545"/>
          </a:xfrm>
        </p:grpSpPr>
        <p:grpSp>
          <p:nvGrpSpPr>
            <p:cNvPr id="19" name="Group 9"/>
            <p:cNvGrpSpPr>
              <a:grpSpLocks/>
            </p:cNvGrpSpPr>
            <p:nvPr/>
          </p:nvGrpSpPr>
          <p:grpSpPr bwMode="auto">
            <a:xfrm>
              <a:off x="4128" y="636"/>
              <a:ext cx="421" cy="461"/>
              <a:chOff x="2844" y="27"/>
              <a:chExt cx="1052" cy="1153"/>
            </a:xfrm>
          </p:grpSpPr>
          <p:pic>
            <p:nvPicPr>
              <p:cNvPr id="23" name="Picture 10" descr="serve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24" name="Picture 11" descr="serve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20" name="Group 12"/>
            <p:cNvGrpSpPr>
              <a:grpSpLocks/>
            </p:cNvGrpSpPr>
            <p:nvPr/>
          </p:nvGrpSpPr>
          <p:grpSpPr bwMode="auto">
            <a:xfrm>
              <a:off x="3896" y="720"/>
              <a:ext cx="421" cy="461"/>
              <a:chOff x="2844" y="27"/>
              <a:chExt cx="1052" cy="1153"/>
            </a:xfrm>
          </p:grpSpPr>
          <p:pic>
            <p:nvPicPr>
              <p:cNvPr id="21" name="Picture 13" descr="serve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22" name="Picture 14" descr="serve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25" name="Picture 15" descr="server"/>
          <p:cNvPicPr>
            <a:picLocks noChangeAspect="1" noChangeArrowheads="1"/>
          </p:cNvPicPr>
          <p:nvPr/>
        </p:nvPicPr>
        <p:blipFill>
          <a:blip r:embed="rId2" cstate="print"/>
          <a:srcRect/>
          <a:stretch>
            <a:fillRect/>
          </a:stretch>
        </p:blipFill>
        <p:spPr bwMode="gray">
          <a:xfrm>
            <a:off x="2992438" y="1756959"/>
            <a:ext cx="368300" cy="528638"/>
          </a:xfrm>
          <a:prstGeom prst="rect">
            <a:avLst/>
          </a:prstGeom>
          <a:noFill/>
          <a:ln w="9525">
            <a:noFill/>
            <a:miter lim="800000"/>
            <a:headEnd/>
            <a:tailEnd/>
          </a:ln>
        </p:spPr>
      </p:pic>
      <p:pic>
        <p:nvPicPr>
          <p:cNvPr id="26" name="Picture 16" descr="server"/>
          <p:cNvPicPr>
            <a:picLocks noChangeAspect="1" noChangeArrowheads="1"/>
          </p:cNvPicPr>
          <p:nvPr/>
        </p:nvPicPr>
        <p:blipFill>
          <a:blip r:embed="rId2" cstate="print"/>
          <a:srcRect/>
          <a:stretch>
            <a:fillRect/>
          </a:stretch>
        </p:blipFill>
        <p:spPr bwMode="gray">
          <a:xfrm>
            <a:off x="2474913" y="1756959"/>
            <a:ext cx="368300" cy="528638"/>
          </a:xfrm>
          <a:prstGeom prst="rect">
            <a:avLst/>
          </a:prstGeom>
          <a:noFill/>
          <a:ln w="9525">
            <a:noFill/>
            <a:miter lim="800000"/>
            <a:headEnd/>
            <a:tailEnd/>
          </a:ln>
        </p:spPr>
      </p:pic>
      <p:sp>
        <p:nvSpPr>
          <p:cNvPr id="27" name="Line 17"/>
          <p:cNvSpPr>
            <a:spLocks noChangeShapeType="1"/>
          </p:cNvSpPr>
          <p:nvPr/>
        </p:nvSpPr>
        <p:spPr bwMode="gray">
          <a:xfrm>
            <a:off x="2698750" y="223320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8" name="Line 18"/>
          <p:cNvSpPr>
            <a:spLocks noChangeShapeType="1"/>
          </p:cNvSpPr>
          <p:nvPr/>
        </p:nvSpPr>
        <p:spPr bwMode="gray">
          <a:xfrm>
            <a:off x="3216275" y="223320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9" name="Text Box 19"/>
          <p:cNvSpPr txBox="1">
            <a:spLocks noChangeArrowheads="1"/>
          </p:cNvSpPr>
          <p:nvPr/>
        </p:nvSpPr>
        <p:spPr bwMode="gray">
          <a:xfrm>
            <a:off x="746125" y="1196572"/>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0" name="Picture 20" descr="server"/>
          <p:cNvPicPr>
            <a:picLocks noChangeAspect="1" noChangeArrowheads="1"/>
          </p:cNvPicPr>
          <p:nvPr/>
        </p:nvPicPr>
        <p:blipFill>
          <a:blip r:embed="rId2" cstate="print"/>
          <a:srcRect/>
          <a:stretch>
            <a:fillRect/>
          </a:stretch>
        </p:blipFill>
        <p:spPr bwMode="gray">
          <a:xfrm>
            <a:off x="846138" y="2704697"/>
            <a:ext cx="368300" cy="528637"/>
          </a:xfrm>
          <a:prstGeom prst="rect">
            <a:avLst/>
          </a:prstGeom>
          <a:noFill/>
          <a:ln w="9525">
            <a:noFill/>
            <a:miter lim="800000"/>
            <a:headEnd/>
            <a:tailEnd/>
          </a:ln>
        </p:spPr>
      </p:pic>
      <p:sp>
        <p:nvSpPr>
          <p:cNvPr id="31" name="Line 21"/>
          <p:cNvSpPr>
            <a:spLocks noChangeShapeType="1"/>
          </p:cNvSpPr>
          <p:nvPr/>
        </p:nvSpPr>
        <p:spPr bwMode="gray">
          <a:xfrm>
            <a:off x="1069975" y="248720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 name="Text Box 22"/>
          <p:cNvSpPr txBox="1">
            <a:spLocks noChangeArrowheads="1"/>
          </p:cNvSpPr>
          <p:nvPr/>
        </p:nvSpPr>
        <p:spPr bwMode="gray">
          <a:xfrm>
            <a:off x="280154" y="2809472"/>
            <a:ext cx="511422" cy="313932"/>
          </a:xfrm>
          <a:prstGeom prst="rect">
            <a:avLst/>
          </a:prstGeom>
          <a:noFill/>
          <a:ln w="9525" algn="ctr">
            <a:noFill/>
            <a:miter lim="800000"/>
            <a:headEnd/>
            <a:tailEnd/>
          </a:ln>
        </p:spPr>
        <p:txBody>
          <a:bodyPr wrap="none" lIns="0" tIns="0" rIns="0" bIns="0">
            <a:spAutoFit/>
          </a:bodyPr>
          <a:lstStyle/>
          <a:p>
            <a:pPr algn="r">
              <a:lnSpc>
                <a:spcPct val="85000"/>
              </a:lnSpc>
            </a:pPr>
            <a:r>
              <a:rPr lang="en-US" sz="1200" dirty="0">
                <a:solidFill>
                  <a:srgbClr val="000000"/>
                </a:solidFill>
                <a:cs typeface="Times New Roman" pitchFamily="18" charset="0"/>
              </a:rPr>
              <a:t>Backup</a:t>
            </a:r>
          </a:p>
          <a:p>
            <a:pPr algn="r">
              <a:lnSpc>
                <a:spcPct val="85000"/>
              </a:lnSpc>
            </a:pPr>
            <a:r>
              <a:rPr lang="en-US" sz="1200" dirty="0">
                <a:solidFill>
                  <a:srgbClr val="000000"/>
                </a:solidFill>
                <a:cs typeface="Times New Roman" pitchFamily="18" charset="0"/>
              </a:rPr>
              <a:t>Server</a:t>
            </a:r>
          </a:p>
        </p:txBody>
      </p:sp>
      <p:pic>
        <p:nvPicPr>
          <p:cNvPr id="33" name="Picture 23" descr="server"/>
          <p:cNvPicPr>
            <a:picLocks noChangeAspect="1" noChangeArrowheads="1"/>
          </p:cNvPicPr>
          <p:nvPr/>
        </p:nvPicPr>
        <p:blipFill>
          <a:blip r:embed="rId2" cstate="print"/>
          <a:srcRect/>
          <a:stretch>
            <a:fillRect/>
          </a:stretch>
        </p:blipFill>
        <p:spPr bwMode="gray">
          <a:xfrm>
            <a:off x="2428875" y="2682472"/>
            <a:ext cx="368300" cy="528637"/>
          </a:xfrm>
          <a:prstGeom prst="rect">
            <a:avLst/>
          </a:prstGeom>
          <a:noFill/>
          <a:ln w="9525">
            <a:noFill/>
            <a:miter lim="800000"/>
            <a:headEnd/>
            <a:tailEnd/>
          </a:ln>
        </p:spPr>
      </p:pic>
      <p:sp>
        <p:nvSpPr>
          <p:cNvPr id="34" name="Line 24"/>
          <p:cNvSpPr>
            <a:spLocks noChangeShapeType="1"/>
          </p:cNvSpPr>
          <p:nvPr/>
        </p:nvSpPr>
        <p:spPr bwMode="gray">
          <a:xfrm>
            <a:off x="2614613" y="2482447"/>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5" name="Picture 25" descr="server"/>
          <p:cNvPicPr>
            <a:picLocks noChangeAspect="1" noChangeArrowheads="1"/>
          </p:cNvPicPr>
          <p:nvPr/>
        </p:nvPicPr>
        <p:blipFill>
          <a:blip r:embed="rId2" cstate="print"/>
          <a:srcRect/>
          <a:stretch>
            <a:fillRect/>
          </a:stretch>
        </p:blipFill>
        <p:spPr bwMode="gray">
          <a:xfrm>
            <a:off x="2935288" y="2684059"/>
            <a:ext cx="368300" cy="528638"/>
          </a:xfrm>
          <a:prstGeom prst="rect">
            <a:avLst/>
          </a:prstGeom>
          <a:noFill/>
          <a:ln w="9525">
            <a:noFill/>
            <a:miter lim="800000"/>
            <a:headEnd/>
            <a:tailEnd/>
          </a:ln>
        </p:spPr>
      </p:pic>
      <p:sp>
        <p:nvSpPr>
          <p:cNvPr id="36" name="Line 26"/>
          <p:cNvSpPr>
            <a:spLocks noChangeShapeType="1"/>
          </p:cNvSpPr>
          <p:nvPr/>
        </p:nvSpPr>
        <p:spPr bwMode="gray">
          <a:xfrm>
            <a:off x="3121025" y="2484034"/>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 name="Line 27"/>
          <p:cNvSpPr>
            <a:spLocks noChangeShapeType="1"/>
          </p:cNvSpPr>
          <p:nvPr/>
        </p:nvSpPr>
        <p:spPr bwMode="gray">
          <a:xfrm flipH="1">
            <a:off x="2306652" y="3157134"/>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 name="Line 28"/>
          <p:cNvSpPr>
            <a:spLocks noChangeShapeType="1"/>
          </p:cNvSpPr>
          <p:nvPr/>
        </p:nvSpPr>
        <p:spPr bwMode="gray">
          <a:xfrm flipH="1">
            <a:off x="2657532" y="3122209"/>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9" name="Text Box 29"/>
          <p:cNvSpPr txBox="1">
            <a:spLocks noChangeArrowheads="1"/>
          </p:cNvSpPr>
          <p:nvPr/>
        </p:nvSpPr>
        <p:spPr bwMode="gray">
          <a:xfrm>
            <a:off x="2402865" y="2522134"/>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40" name="Text Box 30"/>
          <p:cNvSpPr txBox="1">
            <a:spLocks noChangeArrowheads="1"/>
          </p:cNvSpPr>
          <p:nvPr/>
        </p:nvSpPr>
        <p:spPr bwMode="gray">
          <a:xfrm>
            <a:off x="3043098" y="2504672"/>
            <a:ext cx="35747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Mails</a:t>
            </a:r>
          </a:p>
        </p:txBody>
      </p:sp>
      <p:sp>
        <p:nvSpPr>
          <p:cNvPr id="55" name="Text Box 46"/>
          <p:cNvSpPr txBox="1">
            <a:spLocks noChangeArrowheads="1"/>
          </p:cNvSpPr>
          <p:nvPr/>
        </p:nvSpPr>
        <p:spPr bwMode="gray">
          <a:xfrm>
            <a:off x="1219200" y="749171"/>
            <a:ext cx="1828800" cy="316690"/>
          </a:xfrm>
          <a:prstGeom prst="rect">
            <a:avLst/>
          </a:prstGeom>
          <a:noFill/>
          <a:ln w="9525" algn="ctr">
            <a:noFill/>
            <a:miter lim="800000"/>
            <a:headEnd/>
            <a:tailEnd/>
          </a:ln>
        </p:spPr>
        <p:txBody>
          <a:bodyPr wrap="square" lIns="0" tIns="0" rIns="0" bIns="0">
            <a:spAutoFit/>
          </a:bodyPr>
          <a:lstStyle/>
          <a:p>
            <a:pPr algn="ctr">
              <a:lnSpc>
                <a:spcPct val="85000"/>
              </a:lnSpc>
            </a:pPr>
            <a:r>
              <a:rPr lang="en-US" dirty="0">
                <a:solidFill>
                  <a:srgbClr val="3892D0"/>
                </a:solidFill>
                <a:latin typeface="Calibri" pitchFamily="34" charset="0"/>
                <a:cs typeface="Calibri" pitchFamily="34" charset="0"/>
              </a:rPr>
              <a:t>Site A</a:t>
            </a:r>
          </a:p>
        </p:txBody>
      </p:sp>
      <p:pic>
        <p:nvPicPr>
          <p:cNvPr id="56" name="Picture 48" descr="L40"/>
          <p:cNvPicPr>
            <a:picLocks noChangeAspect="1" noChangeArrowheads="1"/>
          </p:cNvPicPr>
          <p:nvPr/>
        </p:nvPicPr>
        <p:blipFill>
          <a:blip r:embed="rId3" cstate="print"/>
          <a:srcRect/>
          <a:stretch>
            <a:fillRect/>
          </a:stretch>
        </p:blipFill>
        <p:spPr bwMode="auto">
          <a:xfrm>
            <a:off x="262287" y="4198534"/>
            <a:ext cx="485775" cy="474663"/>
          </a:xfrm>
          <a:prstGeom prst="rect">
            <a:avLst/>
          </a:prstGeom>
          <a:noFill/>
          <a:ln w="9525">
            <a:noFill/>
            <a:miter lim="800000"/>
            <a:headEnd/>
            <a:tailEnd/>
          </a:ln>
        </p:spPr>
      </p:pic>
      <p:sp>
        <p:nvSpPr>
          <p:cNvPr id="57" name="Line 49"/>
          <p:cNvSpPr>
            <a:spLocks noChangeShapeType="1"/>
          </p:cNvSpPr>
          <p:nvPr/>
        </p:nvSpPr>
        <p:spPr bwMode="gray">
          <a:xfrm flipH="1">
            <a:off x="597247" y="3838982"/>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58" name="Text Box 50"/>
          <p:cNvSpPr txBox="1">
            <a:spLocks noChangeArrowheads="1"/>
          </p:cNvSpPr>
          <p:nvPr/>
        </p:nvSpPr>
        <p:spPr bwMode="gray">
          <a:xfrm>
            <a:off x="310035" y="4705340"/>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59" name="Group 51"/>
          <p:cNvGrpSpPr>
            <a:grpSpLocks/>
          </p:cNvGrpSpPr>
          <p:nvPr/>
        </p:nvGrpSpPr>
        <p:grpSpPr bwMode="auto">
          <a:xfrm rot="-5400000">
            <a:off x="230538" y="4208059"/>
            <a:ext cx="366712" cy="141287"/>
            <a:chOff x="614" y="1522"/>
            <a:chExt cx="1222" cy="473"/>
          </a:xfrm>
        </p:grpSpPr>
        <p:sp>
          <p:nvSpPr>
            <p:cNvPr id="60" name="Rectangle 52"/>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61" name="Freeform 53"/>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62" name="Freeform 54"/>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63" name="Group 55"/>
          <p:cNvGrpSpPr>
            <a:grpSpLocks/>
          </p:cNvGrpSpPr>
          <p:nvPr/>
        </p:nvGrpSpPr>
        <p:grpSpPr bwMode="auto">
          <a:xfrm rot="-5400000">
            <a:off x="413099" y="4209647"/>
            <a:ext cx="366713" cy="141288"/>
            <a:chOff x="614" y="1522"/>
            <a:chExt cx="1222" cy="473"/>
          </a:xfrm>
        </p:grpSpPr>
        <p:sp>
          <p:nvSpPr>
            <p:cNvPr id="64" name="Rectangle 56"/>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65" name="Freeform 57"/>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66" name="Freeform 58"/>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67" name="AutoShape 59"/>
          <p:cNvSpPr>
            <a:spLocks noChangeArrowheads="1"/>
          </p:cNvSpPr>
          <p:nvPr/>
        </p:nvSpPr>
        <p:spPr bwMode="gray">
          <a:xfrm>
            <a:off x="2706783" y="4207578"/>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68" name="Text Box 60"/>
          <p:cNvSpPr txBox="1">
            <a:spLocks noChangeArrowheads="1"/>
          </p:cNvSpPr>
          <p:nvPr/>
        </p:nvSpPr>
        <p:spPr bwMode="gray">
          <a:xfrm>
            <a:off x="2665560" y="4766378"/>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69" name="Line 61"/>
          <p:cNvSpPr>
            <a:spLocks noChangeShapeType="1"/>
          </p:cNvSpPr>
          <p:nvPr/>
        </p:nvSpPr>
        <p:spPr bwMode="gray">
          <a:xfrm flipH="1">
            <a:off x="1855417" y="3903261"/>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82" name="Group 62"/>
          <p:cNvGrpSpPr>
            <a:grpSpLocks/>
          </p:cNvGrpSpPr>
          <p:nvPr/>
        </p:nvGrpSpPr>
        <p:grpSpPr bwMode="auto">
          <a:xfrm>
            <a:off x="1203325" y="3197589"/>
            <a:ext cx="1534298" cy="863600"/>
            <a:chOff x="1501" y="2269"/>
            <a:chExt cx="2544" cy="544"/>
          </a:xfrm>
        </p:grpSpPr>
        <p:pic>
          <p:nvPicPr>
            <p:cNvPr id="83" name="Picture 63"/>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84" name="Rectangle 64"/>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98" name="Text Box 29"/>
          <p:cNvSpPr txBox="1">
            <a:spLocks noChangeArrowheads="1"/>
          </p:cNvSpPr>
          <p:nvPr/>
        </p:nvSpPr>
        <p:spPr bwMode="gray">
          <a:xfrm>
            <a:off x="1669358" y="2504672"/>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99" name="Line 4"/>
          <p:cNvSpPr>
            <a:spLocks noChangeShapeType="1"/>
          </p:cNvSpPr>
          <p:nvPr/>
        </p:nvSpPr>
        <p:spPr bwMode="gray">
          <a:xfrm>
            <a:off x="1752600" y="3221402"/>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00" name="Line 17"/>
          <p:cNvSpPr>
            <a:spLocks noChangeShapeType="1"/>
          </p:cNvSpPr>
          <p:nvPr/>
        </p:nvSpPr>
        <p:spPr bwMode="gray">
          <a:xfrm>
            <a:off x="1600200" y="2506259"/>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01" name="Picture 2" descr="http://t1.gstatic.com/images?q=tbn:ANd9GcSffWrOTvokPqk63W7Fw3P_eYVli47cp77eamHPISMn9aJsq_FZ"/>
          <p:cNvPicPr>
            <a:picLocks noChangeAspect="1" noChangeArrowheads="1"/>
          </p:cNvPicPr>
          <p:nvPr/>
        </p:nvPicPr>
        <p:blipFill>
          <a:blip r:embed="rId5" cstate="print"/>
          <a:srcRect/>
          <a:stretch>
            <a:fillRect/>
          </a:stretch>
        </p:blipFill>
        <p:spPr bwMode="auto">
          <a:xfrm>
            <a:off x="1160846" y="4405641"/>
            <a:ext cx="1267765" cy="227671"/>
          </a:xfrm>
          <a:prstGeom prst="rect">
            <a:avLst/>
          </a:prstGeom>
          <a:noFill/>
        </p:spPr>
      </p:pic>
      <p:sp>
        <p:nvSpPr>
          <p:cNvPr id="102" name="Text Box 60"/>
          <p:cNvSpPr txBox="1">
            <a:spLocks noChangeArrowheads="1"/>
          </p:cNvSpPr>
          <p:nvPr/>
        </p:nvSpPr>
        <p:spPr bwMode="gray">
          <a:xfrm>
            <a:off x="1398624" y="4704946"/>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118" name="Line 61"/>
          <p:cNvSpPr>
            <a:spLocks noChangeShapeType="1"/>
          </p:cNvSpPr>
          <p:nvPr/>
        </p:nvSpPr>
        <p:spPr bwMode="gray">
          <a:xfrm flipH="1">
            <a:off x="3707420" y="2444744"/>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19" name="TextBox 118"/>
          <p:cNvSpPr txBox="1"/>
          <p:nvPr/>
        </p:nvSpPr>
        <p:spPr>
          <a:xfrm>
            <a:off x="3608978" y="2151473"/>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121" name="Picture 120"/>
          <p:cNvPicPr>
            <a:picLocks noChangeAspect="1"/>
          </p:cNvPicPr>
          <p:nvPr/>
        </p:nvPicPr>
        <p:blipFill>
          <a:blip r:embed="rId6"/>
          <a:stretch>
            <a:fillRect/>
          </a:stretch>
        </p:blipFill>
        <p:spPr>
          <a:xfrm>
            <a:off x="3389073" y="4227939"/>
            <a:ext cx="699940" cy="574951"/>
          </a:xfrm>
          <a:prstGeom prst="rect">
            <a:avLst/>
          </a:prstGeom>
        </p:spPr>
      </p:pic>
      <p:sp>
        <p:nvSpPr>
          <p:cNvPr id="122" name="Line 5"/>
          <p:cNvSpPr>
            <a:spLocks noChangeShapeType="1"/>
          </p:cNvSpPr>
          <p:nvPr/>
        </p:nvSpPr>
        <p:spPr bwMode="gray">
          <a:xfrm>
            <a:off x="2214563" y="4064164"/>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26" name="Line 61"/>
          <p:cNvSpPr>
            <a:spLocks noChangeShapeType="1"/>
          </p:cNvSpPr>
          <p:nvPr/>
        </p:nvSpPr>
        <p:spPr bwMode="gray">
          <a:xfrm>
            <a:off x="2357815" y="4058987"/>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88"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89" name="Group 2"/>
          <p:cNvGrpSpPr>
            <a:grpSpLocks/>
          </p:cNvGrpSpPr>
          <p:nvPr/>
        </p:nvGrpSpPr>
        <p:grpSpPr bwMode="auto">
          <a:xfrm>
            <a:off x="1524000" y="2836459"/>
            <a:ext cx="485775" cy="322263"/>
            <a:chOff x="10275093" y="3566509"/>
            <a:chExt cx="485784" cy="589087"/>
          </a:xfrm>
        </p:grpSpPr>
        <p:pic>
          <p:nvPicPr>
            <p:cNvPr id="90"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7" name="Rectangle 126"/>
          <p:cNvSpPr/>
          <p:nvPr/>
        </p:nvSpPr>
        <p:spPr>
          <a:xfrm>
            <a:off x="1281725" y="2280955"/>
            <a:ext cx="1054488" cy="1073004"/>
          </a:xfrm>
          <a:prstGeom prst="rect">
            <a:avLst/>
          </a:prstGeom>
          <a:solidFill>
            <a:srgbClr val="FF99CC">
              <a:alpha val="4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28" name="Title 1"/>
          <p:cNvSpPr>
            <a:spLocks noGrp="1"/>
          </p:cNvSpPr>
          <p:nvPr>
            <p:ph type="title"/>
          </p:nvPr>
        </p:nvSpPr>
        <p:spPr>
          <a:xfrm>
            <a:off x="366715" y="152401"/>
            <a:ext cx="8410575" cy="690563"/>
          </a:xfrm>
        </p:spPr>
        <p:txBody>
          <a:bodyPr/>
          <a:lstStyle/>
          <a:p>
            <a:r>
              <a:rPr lang="en-US" dirty="0">
                <a:solidFill>
                  <a:srgbClr val="0070C0"/>
                </a:solidFill>
              </a:rPr>
              <a:t>What do we talk about?</a:t>
            </a:r>
            <a:endParaRPr lang="en-US" sz="2200" dirty="0">
              <a:solidFill>
                <a:srgbClr val="0070C0"/>
              </a:solidFill>
            </a:endParaRPr>
          </a:p>
        </p:txBody>
      </p:sp>
      <p:sp>
        <p:nvSpPr>
          <p:cNvPr id="4" name="Rounded Rectangle 3"/>
          <p:cNvSpPr/>
          <p:nvPr/>
        </p:nvSpPr>
        <p:spPr>
          <a:xfrm>
            <a:off x="51017" y="601526"/>
            <a:ext cx="4327092" cy="1644725"/>
          </a:xfrm>
          <a:prstGeom prst="roundRect">
            <a:avLst/>
          </a:prstGeom>
          <a:solidFill>
            <a:schemeClr val="tx2"/>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2800" b="1" dirty="0">
                <a:solidFill>
                  <a:srgbClr val="C00000"/>
                </a:solidFill>
              </a:rPr>
              <a:t>Backup / Restore VMware environments</a:t>
            </a:r>
          </a:p>
        </p:txBody>
      </p:sp>
    </p:spTree>
    <p:extLst>
      <p:ext uri="{BB962C8B-B14F-4D97-AF65-F5344CB8AC3E}">
        <p14:creationId xmlns:p14="http://schemas.microsoft.com/office/powerpoint/2010/main" val="1364889619"/>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F7816-2489-457B-B96B-B9B0CF2A8CB3}"/>
              </a:ext>
            </a:extLst>
          </p:cNvPr>
          <p:cNvPicPr>
            <a:picLocks noChangeAspect="1"/>
          </p:cNvPicPr>
          <p:nvPr/>
        </p:nvPicPr>
        <p:blipFill>
          <a:blip r:embed="rId2"/>
          <a:stretch>
            <a:fillRect/>
          </a:stretch>
        </p:blipFill>
        <p:spPr>
          <a:xfrm>
            <a:off x="1203152" y="650776"/>
            <a:ext cx="6737696" cy="3841947"/>
          </a:xfrm>
          <a:prstGeom prst="rect">
            <a:avLst/>
          </a:prstGeom>
        </p:spPr>
      </p:pic>
    </p:spTree>
    <p:extLst>
      <p:ext uri="{BB962C8B-B14F-4D97-AF65-F5344CB8AC3E}">
        <p14:creationId xmlns:p14="http://schemas.microsoft.com/office/powerpoint/2010/main" val="2105302767"/>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7ECE3-E2FE-4009-AD19-E7EB0196A097}"/>
              </a:ext>
            </a:extLst>
          </p:cNvPr>
          <p:cNvPicPr>
            <a:picLocks noChangeAspect="1"/>
          </p:cNvPicPr>
          <p:nvPr/>
        </p:nvPicPr>
        <p:blipFill>
          <a:blip r:embed="rId2"/>
          <a:stretch>
            <a:fillRect/>
          </a:stretch>
        </p:blipFill>
        <p:spPr>
          <a:xfrm>
            <a:off x="1177750" y="79247"/>
            <a:ext cx="6788499" cy="4985006"/>
          </a:xfrm>
          <a:prstGeom prst="rect">
            <a:avLst/>
          </a:prstGeom>
        </p:spPr>
      </p:pic>
    </p:spTree>
    <p:extLst>
      <p:ext uri="{BB962C8B-B14F-4D97-AF65-F5344CB8AC3E}">
        <p14:creationId xmlns:p14="http://schemas.microsoft.com/office/powerpoint/2010/main" val="4194680530"/>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repairing</a:t>
            </a:r>
            <a:endParaRPr lang="en-US" sz="2200" b="1" dirty="0">
              <a:solidFill>
                <a:srgbClr val="0070C0"/>
              </a:solidFill>
            </a:endParaRPr>
          </a:p>
        </p:txBody>
      </p:sp>
      <p:sp>
        <p:nvSpPr>
          <p:cNvPr id="72" name="Line 61"/>
          <p:cNvSpPr>
            <a:spLocks noChangeShapeType="1"/>
          </p:cNvSpPr>
          <p:nvPr/>
        </p:nvSpPr>
        <p:spPr bwMode="gray">
          <a:xfrm>
            <a:off x="618688"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1648537"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1800935"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1648537" y="3528642"/>
            <a:ext cx="1444376" cy="88760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2827844"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3338744"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1" name="AutoShape 59"/>
          <p:cNvSpPr>
            <a:spLocks noChangeArrowheads="1"/>
          </p:cNvSpPr>
          <p:nvPr/>
        </p:nvSpPr>
        <p:spPr bwMode="gray">
          <a:xfrm>
            <a:off x="289193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895423"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1779343"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3577663"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2662623"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714782"/>
            <a:ext cx="50871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54" name="Text Box 20"/>
          <p:cNvSpPr txBox="1">
            <a:spLocks noChangeArrowheads="1"/>
          </p:cNvSpPr>
          <p:nvPr/>
        </p:nvSpPr>
        <p:spPr bwMode="gray">
          <a:xfrm flipH="1">
            <a:off x="5157363" y="2287080"/>
            <a:ext cx="2428993" cy="1569660"/>
          </a:xfrm>
          <a:prstGeom prst="rect">
            <a:avLst/>
          </a:prstGeom>
          <a:noFill/>
          <a:ln w="9525" algn="ctr">
            <a:noFill/>
            <a:miter lim="800000"/>
            <a:headEnd/>
            <a:tailEnd/>
          </a:ln>
        </p:spPr>
        <p:txBody>
          <a:bodyPr wrap="square" lIns="0" tIns="0" rIns="0" bIns="0">
            <a:spAutoFit/>
          </a:bodyPr>
          <a:lstStyle/>
          <a:p>
            <a:pPr>
              <a:lnSpc>
                <a:spcPct val="85000"/>
              </a:lnSpc>
            </a:pPr>
            <a:r>
              <a:rPr lang="en-US" b="1" dirty="0">
                <a:solidFill>
                  <a:srgbClr val="C00000"/>
                </a:solidFill>
                <a:latin typeface="Calibri" pitchFamily="34" charset="0"/>
                <a:cs typeface="Calibri" pitchFamily="34" charset="0"/>
              </a:rPr>
              <a:t>Restore to </a:t>
            </a:r>
            <a:r>
              <a:rPr lang="en-US" b="1" dirty="0" err="1">
                <a:solidFill>
                  <a:srgbClr val="C00000"/>
                </a:solidFill>
                <a:latin typeface="Calibri" pitchFamily="34" charset="0"/>
                <a:cs typeface="Calibri" pitchFamily="34" charset="0"/>
              </a:rPr>
              <a:t>exisiting</a:t>
            </a:r>
            <a:r>
              <a:rPr lang="en-US" b="1" dirty="0">
                <a:solidFill>
                  <a:srgbClr val="C00000"/>
                </a:solidFill>
                <a:latin typeface="Calibri" pitchFamily="34" charset="0"/>
                <a:cs typeface="Calibri" pitchFamily="34" charset="0"/>
              </a:rPr>
              <a:t> Virtual Machine</a:t>
            </a:r>
          </a:p>
          <a:p>
            <a:pPr>
              <a:lnSpc>
                <a:spcPct val="85000"/>
              </a:lnSpc>
            </a:pPr>
            <a:endParaRPr lang="en-US" b="1" dirty="0">
              <a:solidFill>
                <a:srgbClr val="C00000"/>
              </a:solidFill>
              <a:latin typeface="Calibri" pitchFamily="34" charset="0"/>
              <a:cs typeface="Calibri" pitchFamily="34" charset="0"/>
            </a:endParaRPr>
          </a:p>
          <a:p>
            <a:pPr>
              <a:lnSpc>
                <a:spcPct val="85000"/>
              </a:lnSpc>
            </a:pPr>
            <a:r>
              <a:rPr lang="en-US" b="1" dirty="0">
                <a:solidFill>
                  <a:srgbClr val="C00000"/>
                </a:solidFill>
                <a:latin typeface="Calibri" pitchFamily="34" charset="0"/>
                <a:cs typeface="Calibri" pitchFamily="34" charset="0"/>
              </a:rPr>
              <a:t>1% data transferred</a:t>
            </a:r>
            <a:endParaRPr lang="en-US" b="1" dirty="0">
              <a:solidFill>
                <a:schemeClr val="bg2"/>
              </a:solidFill>
              <a:latin typeface="Calibri" pitchFamily="34" charset="0"/>
              <a:cs typeface="Calibri" pitchFamily="34" charset="0"/>
            </a:endParaRPr>
          </a:p>
        </p:txBody>
      </p:sp>
      <p:sp>
        <p:nvSpPr>
          <p:cNvPr id="53" name="AutoShape 19"/>
          <p:cNvSpPr>
            <a:spLocks noChangeArrowheads="1"/>
          </p:cNvSpPr>
          <p:nvPr/>
        </p:nvSpPr>
        <p:spPr bwMode="gray">
          <a:xfrm>
            <a:off x="1015019" y="3990292"/>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810148" y="471323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57" name="AutoShape 19"/>
          <p:cNvSpPr>
            <a:spLocks noChangeArrowheads="1"/>
          </p:cNvSpPr>
          <p:nvPr/>
        </p:nvSpPr>
        <p:spPr bwMode="gray">
          <a:xfrm>
            <a:off x="1274801" y="4262200"/>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9" name="Text Box 20"/>
          <p:cNvSpPr txBox="1">
            <a:spLocks noChangeArrowheads="1"/>
          </p:cNvSpPr>
          <p:nvPr/>
        </p:nvSpPr>
        <p:spPr bwMode="gray">
          <a:xfrm flipH="1">
            <a:off x="3459283" y="193837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3" name="Freeform 2"/>
          <p:cNvSpPr/>
          <p:nvPr/>
        </p:nvSpPr>
        <p:spPr>
          <a:xfrm>
            <a:off x="1836175" y="1909916"/>
            <a:ext cx="3261022" cy="2337619"/>
          </a:xfrm>
          <a:custGeom>
            <a:avLst/>
            <a:gdLst>
              <a:gd name="connsiteX0" fmla="*/ 2293375 w 3261022"/>
              <a:gd name="connsiteY0" fmla="*/ 0 h 2337619"/>
              <a:gd name="connsiteX1" fmla="*/ 2912807 w 3261022"/>
              <a:gd name="connsiteY1" fmla="*/ 368710 h 2337619"/>
              <a:gd name="connsiteX2" fmla="*/ 3207775 w 3261022"/>
              <a:gd name="connsiteY2" fmla="*/ 693174 h 2337619"/>
              <a:gd name="connsiteX3" fmla="*/ 3229897 w 3261022"/>
              <a:gd name="connsiteY3" fmla="*/ 980768 h 2337619"/>
              <a:gd name="connsiteX4" fmla="*/ 3252020 w 3261022"/>
              <a:gd name="connsiteY4" fmla="*/ 1334729 h 2337619"/>
              <a:gd name="connsiteX5" fmla="*/ 3067665 w 3261022"/>
              <a:gd name="connsiteY5" fmla="*/ 1703439 h 2337619"/>
              <a:gd name="connsiteX6" fmla="*/ 2079523 w 3261022"/>
              <a:gd name="connsiteY6" fmla="*/ 1887794 h 2337619"/>
              <a:gd name="connsiteX7" fmla="*/ 538316 w 3261022"/>
              <a:gd name="connsiteY7" fmla="*/ 1939413 h 2337619"/>
              <a:gd name="connsiteX8" fmla="*/ 0 w 3261022"/>
              <a:gd name="connsiteY8" fmla="*/ 2337619 h 233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022" h="2337619">
                <a:moveTo>
                  <a:pt x="2293375" y="0"/>
                </a:moveTo>
                <a:cubicBezTo>
                  <a:pt x="2526891" y="126590"/>
                  <a:pt x="2760407" y="253181"/>
                  <a:pt x="2912807" y="368710"/>
                </a:cubicBezTo>
                <a:cubicBezTo>
                  <a:pt x="3065207" y="484239"/>
                  <a:pt x="3154927" y="591164"/>
                  <a:pt x="3207775" y="693174"/>
                </a:cubicBezTo>
                <a:cubicBezTo>
                  <a:pt x="3260623" y="795184"/>
                  <a:pt x="3222523" y="873842"/>
                  <a:pt x="3229897" y="980768"/>
                </a:cubicBezTo>
                <a:cubicBezTo>
                  <a:pt x="3237271" y="1087694"/>
                  <a:pt x="3279059" y="1214284"/>
                  <a:pt x="3252020" y="1334729"/>
                </a:cubicBezTo>
                <a:cubicBezTo>
                  <a:pt x="3224981" y="1455174"/>
                  <a:pt x="3263081" y="1611262"/>
                  <a:pt x="3067665" y="1703439"/>
                </a:cubicBezTo>
                <a:cubicBezTo>
                  <a:pt x="2872249" y="1795617"/>
                  <a:pt x="2501081" y="1848465"/>
                  <a:pt x="2079523" y="1887794"/>
                </a:cubicBezTo>
                <a:cubicBezTo>
                  <a:pt x="1657965" y="1927123"/>
                  <a:pt x="884903" y="1864442"/>
                  <a:pt x="538316" y="1939413"/>
                </a:cubicBezTo>
                <a:cubicBezTo>
                  <a:pt x="191729" y="2014384"/>
                  <a:pt x="95864" y="2176001"/>
                  <a:pt x="0" y="2337619"/>
                </a:cubicBezTo>
              </a:path>
            </a:pathLst>
          </a:custGeom>
          <a:noFill/>
          <a:ln w="50800" cmpd="sng">
            <a:solidFill>
              <a:srgbClr val="002060"/>
            </a:solidFill>
            <a:tailEnd type="triangle"/>
          </a:ln>
          <a:effectLst/>
        </p:spPr>
        <p:txBody>
          <a:bodyPr rtlCol="0" anchor="ctr"/>
          <a:lstStyle/>
          <a:p>
            <a:pPr algn="ctr"/>
            <a:endParaRPr lang="en-US" dirty="0"/>
          </a:p>
        </p:txBody>
      </p:sp>
    </p:spTree>
    <p:extLst>
      <p:ext uri="{BB962C8B-B14F-4D97-AF65-F5344CB8AC3E}">
        <p14:creationId xmlns:p14="http://schemas.microsoft.com/office/powerpoint/2010/main" val="911820074"/>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repairing</a:t>
            </a:r>
            <a:endParaRPr lang="en-US" sz="2200" b="1" dirty="0">
              <a:solidFill>
                <a:srgbClr val="0070C0"/>
              </a:solidFill>
            </a:endParaRPr>
          </a:p>
        </p:txBody>
      </p:sp>
      <p:sp>
        <p:nvSpPr>
          <p:cNvPr id="72" name="Line 61"/>
          <p:cNvSpPr>
            <a:spLocks noChangeShapeType="1"/>
          </p:cNvSpPr>
          <p:nvPr/>
        </p:nvSpPr>
        <p:spPr bwMode="gray">
          <a:xfrm>
            <a:off x="618688"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1648537"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1800935"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1648537" y="3528642"/>
            <a:ext cx="1444376" cy="88760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2827844"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3338744"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1" name="AutoShape 59"/>
          <p:cNvSpPr>
            <a:spLocks noChangeArrowheads="1"/>
          </p:cNvSpPr>
          <p:nvPr/>
        </p:nvSpPr>
        <p:spPr bwMode="gray">
          <a:xfrm>
            <a:off x="289193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895423"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1779343"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3577663"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2662623"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714782"/>
            <a:ext cx="50871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54" name="Text Box 20"/>
          <p:cNvSpPr txBox="1">
            <a:spLocks noChangeArrowheads="1"/>
          </p:cNvSpPr>
          <p:nvPr/>
        </p:nvSpPr>
        <p:spPr bwMode="gray">
          <a:xfrm flipH="1">
            <a:off x="5157363" y="2287080"/>
            <a:ext cx="2428993" cy="1569660"/>
          </a:xfrm>
          <a:prstGeom prst="rect">
            <a:avLst/>
          </a:prstGeom>
          <a:noFill/>
          <a:ln w="9525" algn="ctr">
            <a:noFill/>
            <a:miter lim="800000"/>
            <a:headEnd/>
            <a:tailEnd/>
          </a:ln>
        </p:spPr>
        <p:txBody>
          <a:bodyPr wrap="square" lIns="0" tIns="0" rIns="0" bIns="0">
            <a:spAutoFit/>
          </a:bodyPr>
          <a:lstStyle/>
          <a:p>
            <a:pPr>
              <a:lnSpc>
                <a:spcPct val="85000"/>
              </a:lnSpc>
            </a:pPr>
            <a:r>
              <a:rPr lang="en-US" b="1" dirty="0">
                <a:solidFill>
                  <a:srgbClr val="C00000"/>
                </a:solidFill>
                <a:latin typeface="Calibri" pitchFamily="34" charset="0"/>
                <a:cs typeface="Calibri" pitchFamily="34" charset="0"/>
              </a:rPr>
              <a:t>Restore to </a:t>
            </a:r>
            <a:r>
              <a:rPr lang="en-US" b="1" dirty="0" err="1">
                <a:solidFill>
                  <a:srgbClr val="C00000"/>
                </a:solidFill>
                <a:latin typeface="Calibri" pitchFamily="34" charset="0"/>
                <a:cs typeface="Calibri" pitchFamily="34" charset="0"/>
              </a:rPr>
              <a:t>exisiting</a:t>
            </a:r>
            <a:r>
              <a:rPr lang="en-US" b="1" dirty="0">
                <a:solidFill>
                  <a:srgbClr val="C00000"/>
                </a:solidFill>
                <a:latin typeface="Calibri" pitchFamily="34" charset="0"/>
                <a:cs typeface="Calibri" pitchFamily="34" charset="0"/>
              </a:rPr>
              <a:t> Virtual Machine</a:t>
            </a:r>
          </a:p>
          <a:p>
            <a:pPr>
              <a:lnSpc>
                <a:spcPct val="85000"/>
              </a:lnSpc>
            </a:pPr>
            <a:endParaRPr lang="en-US" b="1" dirty="0">
              <a:solidFill>
                <a:srgbClr val="C00000"/>
              </a:solidFill>
              <a:latin typeface="Calibri" pitchFamily="34" charset="0"/>
              <a:cs typeface="Calibri" pitchFamily="34" charset="0"/>
            </a:endParaRPr>
          </a:p>
          <a:p>
            <a:pPr>
              <a:lnSpc>
                <a:spcPct val="85000"/>
              </a:lnSpc>
            </a:pPr>
            <a:r>
              <a:rPr lang="en-US" b="1" dirty="0">
                <a:solidFill>
                  <a:srgbClr val="C00000"/>
                </a:solidFill>
                <a:latin typeface="Calibri" pitchFamily="34" charset="0"/>
                <a:cs typeface="Calibri" pitchFamily="34" charset="0"/>
              </a:rPr>
              <a:t>1% data transferred</a:t>
            </a:r>
            <a:endParaRPr lang="en-US" b="1" dirty="0">
              <a:solidFill>
                <a:schemeClr val="bg2"/>
              </a:solidFill>
              <a:latin typeface="Calibri" pitchFamily="34" charset="0"/>
              <a:cs typeface="Calibri" pitchFamily="34" charset="0"/>
            </a:endParaRPr>
          </a:p>
        </p:txBody>
      </p:sp>
      <p:sp>
        <p:nvSpPr>
          <p:cNvPr id="53" name="AutoShape 19"/>
          <p:cNvSpPr>
            <a:spLocks noChangeArrowheads="1"/>
          </p:cNvSpPr>
          <p:nvPr/>
        </p:nvSpPr>
        <p:spPr bwMode="gray">
          <a:xfrm>
            <a:off x="1015019" y="3990292"/>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810148" y="471323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57" name="AutoShape 19"/>
          <p:cNvSpPr>
            <a:spLocks noChangeArrowheads="1"/>
          </p:cNvSpPr>
          <p:nvPr/>
        </p:nvSpPr>
        <p:spPr bwMode="gray">
          <a:xfrm>
            <a:off x="1274801" y="4262200"/>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9" name="Text Box 20"/>
          <p:cNvSpPr txBox="1">
            <a:spLocks noChangeArrowheads="1"/>
          </p:cNvSpPr>
          <p:nvPr/>
        </p:nvSpPr>
        <p:spPr bwMode="gray">
          <a:xfrm flipH="1">
            <a:off x="3459283" y="193837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3" name="Freeform 2"/>
          <p:cNvSpPr/>
          <p:nvPr/>
        </p:nvSpPr>
        <p:spPr>
          <a:xfrm>
            <a:off x="1836175" y="1909916"/>
            <a:ext cx="3261022" cy="2337619"/>
          </a:xfrm>
          <a:custGeom>
            <a:avLst/>
            <a:gdLst>
              <a:gd name="connsiteX0" fmla="*/ 2293375 w 3261022"/>
              <a:gd name="connsiteY0" fmla="*/ 0 h 2337619"/>
              <a:gd name="connsiteX1" fmla="*/ 2912807 w 3261022"/>
              <a:gd name="connsiteY1" fmla="*/ 368710 h 2337619"/>
              <a:gd name="connsiteX2" fmla="*/ 3207775 w 3261022"/>
              <a:gd name="connsiteY2" fmla="*/ 693174 h 2337619"/>
              <a:gd name="connsiteX3" fmla="*/ 3229897 w 3261022"/>
              <a:gd name="connsiteY3" fmla="*/ 980768 h 2337619"/>
              <a:gd name="connsiteX4" fmla="*/ 3252020 w 3261022"/>
              <a:gd name="connsiteY4" fmla="*/ 1334729 h 2337619"/>
              <a:gd name="connsiteX5" fmla="*/ 3067665 w 3261022"/>
              <a:gd name="connsiteY5" fmla="*/ 1703439 h 2337619"/>
              <a:gd name="connsiteX6" fmla="*/ 2079523 w 3261022"/>
              <a:gd name="connsiteY6" fmla="*/ 1887794 h 2337619"/>
              <a:gd name="connsiteX7" fmla="*/ 538316 w 3261022"/>
              <a:gd name="connsiteY7" fmla="*/ 1939413 h 2337619"/>
              <a:gd name="connsiteX8" fmla="*/ 0 w 3261022"/>
              <a:gd name="connsiteY8" fmla="*/ 2337619 h 233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022" h="2337619">
                <a:moveTo>
                  <a:pt x="2293375" y="0"/>
                </a:moveTo>
                <a:cubicBezTo>
                  <a:pt x="2526891" y="126590"/>
                  <a:pt x="2760407" y="253181"/>
                  <a:pt x="2912807" y="368710"/>
                </a:cubicBezTo>
                <a:cubicBezTo>
                  <a:pt x="3065207" y="484239"/>
                  <a:pt x="3154927" y="591164"/>
                  <a:pt x="3207775" y="693174"/>
                </a:cubicBezTo>
                <a:cubicBezTo>
                  <a:pt x="3260623" y="795184"/>
                  <a:pt x="3222523" y="873842"/>
                  <a:pt x="3229897" y="980768"/>
                </a:cubicBezTo>
                <a:cubicBezTo>
                  <a:pt x="3237271" y="1087694"/>
                  <a:pt x="3279059" y="1214284"/>
                  <a:pt x="3252020" y="1334729"/>
                </a:cubicBezTo>
                <a:cubicBezTo>
                  <a:pt x="3224981" y="1455174"/>
                  <a:pt x="3263081" y="1611262"/>
                  <a:pt x="3067665" y="1703439"/>
                </a:cubicBezTo>
                <a:cubicBezTo>
                  <a:pt x="2872249" y="1795617"/>
                  <a:pt x="2501081" y="1848465"/>
                  <a:pt x="2079523" y="1887794"/>
                </a:cubicBezTo>
                <a:cubicBezTo>
                  <a:pt x="1657965" y="1927123"/>
                  <a:pt x="884903" y="1864442"/>
                  <a:pt x="538316" y="1939413"/>
                </a:cubicBezTo>
                <a:cubicBezTo>
                  <a:pt x="191729" y="2014384"/>
                  <a:pt x="95864" y="2176001"/>
                  <a:pt x="0" y="2337619"/>
                </a:cubicBezTo>
              </a:path>
            </a:pathLst>
          </a:custGeom>
          <a:noFill/>
          <a:ln w="50800" cmpd="sng">
            <a:solidFill>
              <a:srgbClr val="002060"/>
            </a:solidFill>
            <a:tailEnd type="triangle"/>
          </a:ln>
          <a:effectLst/>
        </p:spPr>
        <p:txBody>
          <a:bodyPr rtlCol="0" anchor="ctr"/>
          <a:lstStyle/>
          <a:p>
            <a:pPr algn="ctr"/>
            <a:endParaRPr lang="en-US" dirty="0"/>
          </a:p>
        </p:txBody>
      </p:sp>
      <p:sp>
        <p:nvSpPr>
          <p:cNvPr id="58" name="Rounded Rectangle 57"/>
          <p:cNvSpPr/>
          <p:nvPr/>
        </p:nvSpPr>
        <p:spPr>
          <a:xfrm>
            <a:off x="22696" y="298175"/>
            <a:ext cx="8877956" cy="4651512"/>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0"/>
              </a:spcAft>
            </a:pPr>
            <a:r>
              <a:rPr lang="en-US" sz="2000" dirty="0">
                <a:solidFill>
                  <a:srgbClr val="FFFFCC"/>
                </a:solidFill>
              </a:rPr>
              <a:t>We upgrade 1TB VM with SQL.</a:t>
            </a:r>
          </a:p>
          <a:p>
            <a:pPr>
              <a:spcBef>
                <a:spcPts val="0"/>
              </a:spcBef>
              <a:spcAft>
                <a:spcPts val="0"/>
              </a:spcAft>
            </a:pPr>
            <a:r>
              <a:rPr lang="en-US" sz="2000" dirty="0" err="1">
                <a:solidFill>
                  <a:srgbClr val="FFFFCC"/>
                </a:solidFill>
              </a:rPr>
              <a:t>NetWorker</a:t>
            </a:r>
            <a:r>
              <a:rPr lang="en-US" sz="2000" dirty="0">
                <a:solidFill>
                  <a:srgbClr val="FFFFCC"/>
                </a:solidFill>
              </a:rPr>
              <a:t> performs full backup in  2 minutes, so before upgrade we backup this VM via </a:t>
            </a:r>
            <a:r>
              <a:rPr lang="en-US" sz="2000" dirty="0" err="1">
                <a:solidFill>
                  <a:srgbClr val="FFFFCC"/>
                </a:solidFill>
              </a:rPr>
              <a:t>NetWorker</a:t>
            </a:r>
            <a:r>
              <a:rPr lang="en-US" sz="2000" dirty="0">
                <a:solidFill>
                  <a:srgbClr val="FFFFCC"/>
                </a:solidFill>
              </a:rPr>
              <a:t>.</a:t>
            </a:r>
          </a:p>
          <a:p>
            <a:pPr>
              <a:spcBef>
                <a:spcPts val="0"/>
              </a:spcBef>
              <a:spcAft>
                <a:spcPts val="0"/>
              </a:spcAft>
            </a:pPr>
            <a:endParaRPr lang="en-US" sz="2000" dirty="0">
              <a:solidFill>
                <a:srgbClr val="FFFFCC"/>
              </a:solidFill>
            </a:endParaRPr>
          </a:p>
          <a:p>
            <a:pPr>
              <a:spcBef>
                <a:spcPts val="0"/>
              </a:spcBef>
              <a:spcAft>
                <a:spcPts val="0"/>
              </a:spcAft>
            </a:pPr>
            <a:r>
              <a:rPr lang="en-US" sz="2000" dirty="0">
                <a:solidFill>
                  <a:srgbClr val="FFFFCC"/>
                </a:solidFill>
              </a:rPr>
              <a:t>The upgrade fails.</a:t>
            </a:r>
          </a:p>
          <a:p>
            <a:pPr>
              <a:spcBef>
                <a:spcPts val="0"/>
              </a:spcBef>
              <a:spcAft>
                <a:spcPts val="0"/>
              </a:spcAft>
            </a:pPr>
            <a:r>
              <a:rPr lang="en-US" sz="2000" dirty="0">
                <a:solidFill>
                  <a:srgbClr val="FFFFCC"/>
                </a:solidFill>
              </a:rPr>
              <a:t>No problem.</a:t>
            </a:r>
          </a:p>
          <a:p>
            <a:pPr>
              <a:spcBef>
                <a:spcPts val="0"/>
              </a:spcBef>
              <a:spcAft>
                <a:spcPts val="0"/>
              </a:spcAft>
            </a:pPr>
            <a:r>
              <a:rPr lang="en-US" sz="2000" b="1" dirty="0" err="1">
                <a:solidFill>
                  <a:srgbClr val="FFFF00"/>
                </a:solidFill>
              </a:rPr>
              <a:t>NetWorker</a:t>
            </a:r>
            <a:r>
              <a:rPr lang="en-US" sz="2000" b="1" dirty="0">
                <a:solidFill>
                  <a:srgbClr val="FFFF00"/>
                </a:solidFill>
              </a:rPr>
              <a:t> restores (more accurate: repairs) just destroyed blocks (data) on the Virtual Machine. It will takes about 2 minutes!</a:t>
            </a:r>
            <a:endParaRPr lang="en-US" sz="2000" dirty="0">
              <a:solidFill>
                <a:srgbClr val="FFFFCC"/>
              </a:solidFill>
            </a:endParaRPr>
          </a:p>
          <a:p>
            <a:pPr>
              <a:spcBef>
                <a:spcPts val="0"/>
              </a:spcBef>
              <a:spcAft>
                <a:spcPts val="0"/>
              </a:spcAft>
            </a:pPr>
            <a:endParaRPr lang="en-US" sz="2000" dirty="0">
              <a:solidFill>
                <a:srgbClr val="FFFFCC"/>
              </a:solidFill>
            </a:endParaRPr>
          </a:p>
          <a:p>
            <a:pPr>
              <a:spcBef>
                <a:spcPts val="0"/>
              </a:spcBef>
              <a:spcAft>
                <a:spcPts val="0"/>
              </a:spcAft>
            </a:pPr>
            <a:r>
              <a:rPr lang="en-US" sz="2000" dirty="0">
                <a:solidFill>
                  <a:srgbClr val="FFFFCC"/>
                </a:solidFill>
              </a:rPr>
              <a:t>We will not restore the whole 1TB Virtual Machine that can take a long time…</a:t>
            </a:r>
          </a:p>
        </p:txBody>
      </p:sp>
    </p:spTree>
    <p:extLst>
      <p:ext uri="{BB962C8B-B14F-4D97-AF65-F5344CB8AC3E}">
        <p14:creationId xmlns:p14="http://schemas.microsoft.com/office/powerpoint/2010/main" val="3734829545"/>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the power</a:t>
            </a:r>
            <a:br>
              <a:rPr lang="en-US" dirty="0">
                <a:solidFill>
                  <a:srgbClr val="0070C0"/>
                </a:solidFill>
              </a:rPr>
            </a:br>
            <a:r>
              <a:rPr lang="en-US" sz="2200" b="1" dirty="0">
                <a:solidFill>
                  <a:srgbClr val="0070C0"/>
                </a:solidFill>
              </a:rPr>
              <a:t>Repairing (reverting) Virtual Machines </a:t>
            </a:r>
          </a:p>
        </p:txBody>
      </p:sp>
      <p:pic>
        <p:nvPicPr>
          <p:cNvPr id="9" name="Picture 8"/>
          <p:cNvPicPr>
            <a:picLocks noChangeAspect="1"/>
          </p:cNvPicPr>
          <p:nvPr/>
        </p:nvPicPr>
        <p:blipFill>
          <a:blip r:embed="rId2"/>
          <a:stretch>
            <a:fillRect/>
          </a:stretch>
        </p:blipFill>
        <p:spPr>
          <a:xfrm>
            <a:off x="152542" y="1545256"/>
            <a:ext cx="8789520" cy="1648516"/>
          </a:xfrm>
          <a:prstGeom prst="rect">
            <a:avLst/>
          </a:prstGeom>
        </p:spPr>
      </p:pic>
      <p:sp>
        <p:nvSpPr>
          <p:cNvPr id="10" name="Rectangle 9"/>
          <p:cNvSpPr/>
          <p:nvPr/>
        </p:nvSpPr>
        <p:spPr>
          <a:xfrm>
            <a:off x="209527" y="2715738"/>
            <a:ext cx="6250267"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1015988551"/>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Backup as production!</a:t>
            </a:r>
            <a:endParaRPr lang="en-US" sz="2200" b="1" dirty="0">
              <a:solidFill>
                <a:srgbClr val="0070C0"/>
              </a:solidFill>
            </a:endParaRPr>
          </a:p>
        </p:txBody>
      </p:sp>
      <p:sp>
        <p:nvSpPr>
          <p:cNvPr id="72" name="Line 61"/>
          <p:cNvSpPr>
            <a:spLocks noChangeShapeType="1"/>
          </p:cNvSpPr>
          <p:nvPr/>
        </p:nvSpPr>
        <p:spPr bwMode="gray">
          <a:xfrm>
            <a:off x="618688"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1648537"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1800935"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1648537" y="3528642"/>
            <a:ext cx="1444376" cy="88760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2827844"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3338744"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1" name="AutoShape 59"/>
          <p:cNvSpPr>
            <a:spLocks noChangeArrowheads="1"/>
          </p:cNvSpPr>
          <p:nvPr/>
        </p:nvSpPr>
        <p:spPr bwMode="gray">
          <a:xfrm>
            <a:off x="289193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895423"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1779343"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3577663"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2662623"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707408"/>
            <a:ext cx="508717" cy="517094"/>
          </a:xfrm>
          <a:prstGeom prst="rect">
            <a:avLst/>
          </a:prstGeom>
          <a:noFill/>
          <a:ln w="762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53" name="AutoShape 19"/>
          <p:cNvSpPr>
            <a:spLocks noChangeArrowheads="1"/>
          </p:cNvSpPr>
          <p:nvPr/>
        </p:nvSpPr>
        <p:spPr bwMode="gray">
          <a:xfrm>
            <a:off x="1015019" y="3990292"/>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810148" y="471323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57" name="AutoShape 19"/>
          <p:cNvSpPr>
            <a:spLocks noChangeArrowheads="1"/>
          </p:cNvSpPr>
          <p:nvPr/>
        </p:nvSpPr>
        <p:spPr bwMode="gray">
          <a:xfrm>
            <a:off x="1274801" y="4262200"/>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9" name="Text Box 20"/>
          <p:cNvSpPr txBox="1">
            <a:spLocks noChangeArrowheads="1"/>
          </p:cNvSpPr>
          <p:nvPr/>
        </p:nvSpPr>
        <p:spPr bwMode="gray">
          <a:xfrm flipH="1">
            <a:off x="3459283" y="193837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3" name="Freeform 2"/>
          <p:cNvSpPr/>
          <p:nvPr/>
        </p:nvSpPr>
        <p:spPr>
          <a:xfrm>
            <a:off x="1836175" y="1909916"/>
            <a:ext cx="3261022" cy="2337619"/>
          </a:xfrm>
          <a:custGeom>
            <a:avLst/>
            <a:gdLst>
              <a:gd name="connsiteX0" fmla="*/ 2293375 w 3261022"/>
              <a:gd name="connsiteY0" fmla="*/ 0 h 2337619"/>
              <a:gd name="connsiteX1" fmla="*/ 2912807 w 3261022"/>
              <a:gd name="connsiteY1" fmla="*/ 368710 h 2337619"/>
              <a:gd name="connsiteX2" fmla="*/ 3207775 w 3261022"/>
              <a:gd name="connsiteY2" fmla="*/ 693174 h 2337619"/>
              <a:gd name="connsiteX3" fmla="*/ 3229897 w 3261022"/>
              <a:gd name="connsiteY3" fmla="*/ 980768 h 2337619"/>
              <a:gd name="connsiteX4" fmla="*/ 3252020 w 3261022"/>
              <a:gd name="connsiteY4" fmla="*/ 1334729 h 2337619"/>
              <a:gd name="connsiteX5" fmla="*/ 3067665 w 3261022"/>
              <a:gd name="connsiteY5" fmla="*/ 1703439 h 2337619"/>
              <a:gd name="connsiteX6" fmla="*/ 2079523 w 3261022"/>
              <a:gd name="connsiteY6" fmla="*/ 1887794 h 2337619"/>
              <a:gd name="connsiteX7" fmla="*/ 538316 w 3261022"/>
              <a:gd name="connsiteY7" fmla="*/ 1939413 h 2337619"/>
              <a:gd name="connsiteX8" fmla="*/ 0 w 3261022"/>
              <a:gd name="connsiteY8" fmla="*/ 2337619 h 233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022" h="2337619">
                <a:moveTo>
                  <a:pt x="2293375" y="0"/>
                </a:moveTo>
                <a:cubicBezTo>
                  <a:pt x="2526891" y="126590"/>
                  <a:pt x="2760407" y="253181"/>
                  <a:pt x="2912807" y="368710"/>
                </a:cubicBezTo>
                <a:cubicBezTo>
                  <a:pt x="3065207" y="484239"/>
                  <a:pt x="3154927" y="591164"/>
                  <a:pt x="3207775" y="693174"/>
                </a:cubicBezTo>
                <a:cubicBezTo>
                  <a:pt x="3260623" y="795184"/>
                  <a:pt x="3222523" y="873842"/>
                  <a:pt x="3229897" y="980768"/>
                </a:cubicBezTo>
                <a:cubicBezTo>
                  <a:pt x="3237271" y="1087694"/>
                  <a:pt x="3279059" y="1214284"/>
                  <a:pt x="3252020" y="1334729"/>
                </a:cubicBezTo>
                <a:cubicBezTo>
                  <a:pt x="3224981" y="1455174"/>
                  <a:pt x="3263081" y="1611262"/>
                  <a:pt x="3067665" y="1703439"/>
                </a:cubicBezTo>
                <a:cubicBezTo>
                  <a:pt x="2872249" y="1795617"/>
                  <a:pt x="2501081" y="1848465"/>
                  <a:pt x="2079523" y="1887794"/>
                </a:cubicBezTo>
                <a:cubicBezTo>
                  <a:pt x="1657965" y="1927123"/>
                  <a:pt x="884903" y="1864442"/>
                  <a:pt x="538316" y="1939413"/>
                </a:cubicBezTo>
                <a:cubicBezTo>
                  <a:pt x="191729" y="2014384"/>
                  <a:pt x="95864" y="2176001"/>
                  <a:pt x="0" y="2337619"/>
                </a:cubicBezTo>
              </a:path>
            </a:pathLst>
          </a:custGeom>
          <a:noFill/>
          <a:ln w="50800" cmpd="sng">
            <a:solidFill>
              <a:srgbClr val="002060"/>
            </a:solidFill>
            <a:tailEnd type="triangle"/>
          </a:ln>
          <a:effectLst/>
        </p:spPr>
        <p:txBody>
          <a:bodyPr rtlCol="0" anchor="ctr"/>
          <a:lstStyle/>
          <a:p>
            <a:pPr algn="ctr"/>
            <a:endParaRPr lang="en-US" dirty="0"/>
          </a:p>
        </p:txBody>
      </p:sp>
      <p:sp>
        <p:nvSpPr>
          <p:cNvPr id="54" name="Text Box 20"/>
          <p:cNvSpPr txBox="1">
            <a:spLocks noChangeArrowheads="1"/>
          </p:cNvSpPr>
          <p:nvPr/>
        </p:nvSpPr>
        <p:spPr bwMode="gray">
          <a:xfrm flipH="1">
            <a:off x="4562041" y="3253491"/>
            <a:ext cx="485143" cy="837152"/>
          </a:xfrm>
          <a:prstGeom prst="rect">
            <a:avLst/>
          </a:prstGeom>
          <a:noFill/>
          <a:ln w="9525" algn="ctr">
            <a:noFill/>
            <a:miter lim="800000"/>
            <a:headEnd/>
            <a:tailEnd/>
          </a:ln>
        </p:spPr>
        <p:txBody>
          <a:bodyPr wrap="square" lIns="0" tIns="0" rIns="0" bIns="0">
            <a:spAutoFit/>
          </a:bodyPr>
          <a:lstStyle/>
          <a:p>
            <a:pPr>
              <a:lnSpc>
                <a:spcPct val="85000"/>
              </a:lnSpc>
            </a:pPr>
            <a:r>
              <a:rPr lang="en-US" sz="6400" b="1" dirty="0">
                <a:solidFill>
                  <a:srgbClr val="C00000"/>
                </a:solidFill>
                <a:latin typeface="Calibri" pitchFamily="34" charset="0"/>
                <a:cs typeface="Calibri" pitchFamily="34" charset="0"/>
              </a:rPr>
              <a:t>?</a:t>
            </a:r>
            <a:endParaRPr lang="en-US" sz="6400" b="1" dirty="0">
              <a:solidFill>
                <a:schemeClr val="bg2"/>
              </a:solidFill>
              <a:latin typeface="Calibri" pitchFamily="34" charset="0"/>
              <a:cs typeface="Calibri" pitchFamily="34" charset="0"/>
            </a:endParaRPr>
          </a:p>
        </p:txBody>
      </p:sp>
      <p:sp>
        <p:nvSpPr>
          <p:cNvPr id="58" name="Rounded Rectangle 57"/>
          <p:cNvSpPr/>
          <p:nvPr/>
        </p:nvSpPr>
        <p:spPr>
          <a:xfrm>
            <a:off x="5347471" y="331304"/>
            <a:ext cx="3634690" cy="474287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dirty="0">
                <a:solidFill>
                  <a:srgbClr val="FFFFCC"/>
                </a:solidFill>
              </a:rPr>
              <a:t>We need to immediately access some Virtual Machines backed-up to Data Domain from 2pm last Tuesday. We can need to run those VMs for reasons like:</a:t>
            </a:r>
          </a:p>
          <a:p>
            <a:pPr marL="342900" indent="-342900">
              <a:spcBef>
                <a:spcPts val="0"/>
              </a:spcBef>
              <a:spcAft>
                <a:spcPts val="300"/>
              </a:spcAft>
              <a:buFont typeface="Arial" panose="020B0604020202020204" pitchFamily="34" charset="0"/>
              <a:buChar char="•"/>
            </a:pPr>
            <a:r>
              <a:rPr lang="en-US" sz="1800" dirty="0">
                <a:solidFill>
                  <a:srgbClr val="FFFFCC"/>
                </a:solidFill>
              </a:rPr>
              <a:t>Tests</a:t>
            </a:r>
          </a:p>
          <a:p>
            <a:pPr marL="342900" indent="-342900">
              <a:spcBef>
                <a:spcPts val="0"/>
              </a:spcBef>
              <a:spcAft>
                <a:spcPts val="300"/>
              </a:spcAft>
              <a:buFont typeface="Arial" panose="020B0604020202020204" pitchFamily="34" charset="0"/>
              <a:buChar char="•"/>
            </a:pPr>
            <a:r>
              <a:rPr lang="en-US" sz="1800" dirty="0">
                <a:solidFill>
                  <a:srgbClr val="FFFFCC"/>
                </a:solidFill>
              </a:rPr>
              <a:t>Disaster Recovery</a:t>
            </a:r>
          </a:p>
          <a:p>
            <a:pPr>
              <a:spcBef>
                <a:spcPts val="0"/>
              </a:spcBef>
              <a:spcAft>
                <a:spcPts val="300"/>
              </a:spcAft>
            </a:pPr>
            <a:endParaRPr lang="en-US" sz="1800" dirty="0">
              <a:solidFill>
                <a:srgbClr val="FFFFCC"/>
              </a:solidFill>
            </a:endParaRPr>
          </a:p>
          <a:p>
            <a:pPr>
              <a:spcBef>
                <a:spcPts val="0"/>
              </a:spcBef>
              <a:spcAft>
                <a:spcPts val="300"/>
              </a:spcAft>
            </a:pPr>
            <a:r>
              <a:rPr lang="en-US" sz="1800" dirty="0">
                <a:solidFill>
                  <a:srgbClr val="FFFF00"/>
                </a:solidFill>
              </a:rPr>
              <a:t>Do we need to restore the VMs? Restoring consumes: </a:t>
            </a:r>
          </a:p>
          <a:p>
            <a:pPr marL="342900" indent="-342900">
              <a:spcBef>
                <a:spcPts val="0"/>
              </a:spcBef>
              <a:spcAft>
                <a:spcPts val="300"/>
              </a:spcAft>
              <a:buFont typeface="Arial" panose="020B0604020202020204" pitchFamily="34" charset="0"/>
              <a:buChar char="•"/>
            </a:pPr>
            <a:r>
              <a:rPr lang="en-US" sz="1800" dirty="0">
                <a:solidFill>
                  <a:srgbClr val="FFFF00"/>
                </a:solidFill>
              </a:rPr>
              <a:t>Time</a:t>
            </a:r>
          </a:p>
          <a:p>
            <a:pPr marL="342900" indent="-342900">
              <a:spcBef>
                <a:spcPts val="0"/>
              </a:spcBef>
              <a:spcAft>
                <a:spcPts val="300"/>
              </a:spcAft>
              <a:buFont typeface="Arial" panose="020B0604020202020204" pitchFamily="34" charset="0"/>
              <a:buChar char="•"/>
            </a:pPr>
            <a:r>
              <a:rPr lang="en-US" sz="1800" dirty="0">
                <a:solidFill>
                  <a:srgbClr val="FFFF00"/>
                </a:solidFill>
              </a:rPr>
              <a:t>Resources (disk / network)</a:t>
            </a:r>
          </a:p>
        </p:txBody>
      </p:sp>
    </p:spTree>
    <p:extLst>
      <p:ext uri="{BB962C8B-B14F-4D97-AF65-F5344CB8AC3E}">
        <p14:creationId xmlns:p14="http://schemas.microsoft.com/office/powerpoint/2010/main" val="254677787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Backup as production!</a:t>
            </a:r>
            <a:endParaRPr lang="en-US" sz="2200" b="1" dirty="0">
              <a:solidFill>
                <a:srgbClr val="0070C0"/>
              </a:solidFill>
            </a:endParaRPr>
          </a:p>
        </p:txBody>
      </p:sp>
      <p:sp>
        <p:nvSpPr>
          <p:cNvPr id="72" name="Line 61"/>
          <p:cNvSpPr>
            <a:spLocks noChangeShapeType="1"/>
          </p:cNvSpPr>
          <p:nvPr/>
        </p:nvSpPr>
        <p:spPr bwMode="gray">
          <a:xfrm>
            <a:off x="618688"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1648537"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1800935"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1648537" y="3528642"/>
            <a:ext cx="1444376" cy="88760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2827844"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3338744"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1" name="AutoShape 59"/>
          <p:cNvSpPr>
            <a:spLocks noChangeArrowheads="1"/>
          </p:cNvSpPr>
          <p:nvPr/>
        </p:nvSpPr>
        <p:spPr bwMode="gray">
          <a:xfrm>
            <a:off x="289193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895423"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1779343"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3577663"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sp>
        <p:nvSpPr>
          <p:cNvPr id="108" name="Text Box 20"/>
          <p:cNvSpPr txBox="1">
            <a:spLocks noChangeArrowheads="1"/>
          </p:cNvSpPr>
          <p:nvPr/>
        </p:nvSpPr>
        <p:spPr bwMode="gray">
          <a:xfrm flipH="1">
            <a:off x="2662623"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707408"/>
            <a:ext cx="508717" cy="517094"/>
          </a:xfrm>
          <a:prstGeom prst="rect">
            <a:avLst/>
          </a:prstGeom>
          <a:noFill/>
          <a:ln w="762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53" name="AutoShape 19"/>
          <p:cNvSpPr>
            <a:spLocks noChangeArrowheads="1"/>
          </p:cNvSpPr>
          <p:nvPr/>
        </p:nvSpPr>
        <p:spPr bwMode="gray">
          <a:xfrm>
            <a:off x="1015019" y="3990292"/>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810148" y="471323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57" name="AutoShape 19"/>
          <p:cNvSpPr>
            <a:spLocks noChangeArrowheads="1"/>
          </p:cNvSpPr>
          <p:nvPr/>
        </p:nvSpPr>
        <p:spPr bwMode="gray">
          <a:xfrm>
            <a:off x="1274801" y="4262200"/>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9" name="Text Box 20"/>
          <p:cNvSpPr txBox="1">
            <a:spLocks noChangeArrowheads="1"/>
          </p:cNvSpPr>
          <p:nvPr/>
        </p:nvSpPr>
        <p:spPr bwMode="gray">
          <a:xfrm flipH="1">
            <a:off x="3459283" y="193837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3" name="Freeform 2"/>
          <p:cNvSpPr/>
          <p:nvPr/>
        </p:nvSpPr>
        <p:spPr>
          <a:xfrm>
            <a:off x="1836175" y="1909916"/>
            <a:ext cx="3261022" cy="2337619"/>
          </a:xfrm>
          <a:custGeom>
            <a:avLst/>
            <a:gdLst>
              <a:gd name="connsiteX0" fmla="*/ 2293375 w 3261022"/>
              <a:gd name="connsiteY0" fmla="*/ 0 h 2337619"/>
              <a:gd name="connsiteX1" fmla="*/ 2912807 w 3261022"/>
              <a:gd name="connsiteY1" fmla="*/ 368710 h 2337619"/>
              <a:gd name="connsiteX2" fmla="*/ 3207775 w 3261022"/>
              <a:gd name="connsiteY2" fmla="*/ 693174 h 2337619"/>
              <a:gd name="connsiteX3" fmla="*/ 3229897 w 3261022"/>
              <a:gd name="connsiteY3" fmla="*/ 980768 h 2337619"/>
              <a:gd name="connsiteX4" fmla="*/ 3252020 w 3261022"/>
              <a:gd name="connsiteY4" fmla="*/ 1334729 h 2337619"/>
              <a:gd name="connsiteX5" fmla="*/ 3067665 w 3261022"/>
              <a:gd name="connsiteY5" fmla="*/ 1703439 h 2337619"/>
              <a:gd name="connsiteX6" fmla="*/ 2079523 w 3261022"/>
              <a:gd name="connsiteY6" fmla="*/ 1887794 h 2337619"/>
              <a:gd name="connsiteX7" fmla="*/ 538316 w 3261022"/>
              <a:gd name="connsiteY7" fmla="*/ 1939413 h 2337619"/>
              <a:gd name="connsiteX8" fmla="*/ 0 w 3261022"/>
              <a:gd name="connsiteY8" fmla="*/ 2337619 h 233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022" h="2337619">
                <a:moveTo>
                  <a:pt x="2293375" y="0"/>
                </a:moveTo>
                <a:cubicBezTo>
                  <a:pt x="2526891" y="126590"/>
                  <a:pt x="2760407" y="253181"/>
                  <a:pt x="2912807" y="368710"/>
                </a:cubicBezTo>
                <a:cubicBezTo>
                  <a:pt x="3065207" y="484239"/>
                  <a:pt x="3154927" y="591164"/>
                  <a:pt x="3207775" y="693174"/>
                </a:cubicBezTo>
                <a:cubicBezTo>
                  <a:pt x="3260623" y="795184"/>
                  <a:pt x="3222523" y="873842"/>
                  <a:pt x="3229897" y="980768"/>
                </a:cubicBezTo>
                <a:cubicBezTo>
                  <a:pt x="3237271" y="1087694"/>
                  <a:pt x="3279059" y="1214284"/>
                  <a:pt x="3252020" y="1334729"/>
                </a:cubicBezTo>
                <a:cubicBezTo>
                  <a:pt x="3224981" y="1455174"/>
                  <a:pt x="3263081" y="1611262"/>
                  <a:pt x="3067665" y="1703439"/>
                </a:cubicBezTo>
                <a:cubicBezTo>
                  <a:pt x="2872249" y="1795617"/>
                  <a:pt x="2501081" y="1848465"/>
                  <a:pt x="2079523" y="1887794"/>
                </a:cubicBezTo>
                <a:cubicBezTo>
                  <a:pt x="1657965" y="1927123"/>
                  <a:pt x="884903" y="1864442"/>
                  <a:pt x="538316" y="1939413"/>
                </a:cubicBezTo>
                <a:cubicBezTo>
                  <a:pt x="191729" y="2014384"/>
                  <a:pt x="95864" y="2176001"/>
                  <a:pt x="0" y="2337619"/>
                </a:cubicBezTo>
              </a:path>
            </a:pathLst>
          </a:custGeom>
          <a:noFill/>
          <a:ln w="50800" cmpd="sng">
            <a:solidFill>
              <a:srgbClr val="002060"/>
            </a:solidFill>
            <a:tailEnd type="triangle"/>
          </a:ln>
          <a:effectLst/>
        </p:spPr>
        <p:txBody>
          <a:bodyPr rtlCol="0" anchor="ctr"/>
          <a:lstStyle/>
          <a:p>
            <a:pPr algn="ctr"/>
            <a:endParaRPr lang="en-US" dirty="0"/>
          </a:p>
        </p:txBody>
      </p:sp>
      <p:sp>
        <p:nvSpPr>
          <p:cNvPr id="54" name="Text Box 20"/>
          <p:cNvSpPr txBox="1">
            <a:spLocks noChangeArrowheads="1"/>
          </p:cNvSpPr>
          <p:nvPr/>
        </p:nvSpPr>
        <p:spPr bwMode="gray">
          <a:xfrm flipH="1">
            <a:off x="4562041" y="3253491"/>
            <a:ext cx="485143" cy="837152"/>
          </a:xfrm>
          <a:prstGeom prst="rect">
            <a:avLst/>
          </a:prstGeom>
          <a:noFill/>
          <a:ln w="9525" algn="ctr">
            <a:noFill/>
            <a:miter lim="800000"/>
            <a:headEnd/>
            <a:tailEnd/>
          </a:ln>
        </p:spPr>
        <p:txBody>
          <a:bodyPr wrap="square" lIns="0" tIns="0" rIns="0" bIns="0">
            <a:spAutoFit/>
          </a:bodyPr>
          <a:lstStyle/>
          <a:p>
            <a:pPr>
              <a:lnSpc>
                <a:spcPct val="85000"/>
              </a:lnSpc>
            </a:pPr>
            <a:r>
              <a:rPr lang="en-US" sz="6400" b="1" dirty="0">
                <a:solidFill>
                  <a:srgbClr val="C00000"/>
                </a:solidFill>
                <a:latin typeface="Calibri" pitchFamily="34" charset="0"/>
                <a:cs typeface="Calibri" pitchFamily="34" charset="0"/>
              </a:rPr>
              <a:t>?</a:t>
            </a:r>
            <a:endParaRPr lang="en-US" sz="6400" b="1" dirty="0">
              <a:solidFill>
                <a:schemeClr val="bg2"/>
              </a:solidFill>
              <a:latin typeface="Calibri" pitchFamily="34" charset="0"/>
              <a:cs typeface="Calibri" pitchFamily="34" charset="0"/>
            </a:endParaRPr>
          </a:p>
        </p:txBody>
      </p:sp>
      <p:sp>
        <p:nvSpPr>
          <p:cNvPr id="58" name="Rounded Rectangle 57"/>
          <p:cNvSpPr/>
          <p:nvPr/>
        </p:nvSpPr>
        <p:spPr>
          <a:xfrm>
            <a:off x="492629" y="331304"/>
            <a:ext cx="8489532" cy="474287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dirty="0">
                <a:solidFill>
                  <a:srgbClr val="FFFFCC"/>
                </a:solidFill>
              </a:rPr>
              <a:t>A classical situation when we need starting Virtual Machines directly from backup is described below.</a:t>
            </a:r>
          </a:p>
          <a:p>
            <a:pPr>
              <a:spcBef>
                <a:spcPts val="0"/>
              </a:spcBef>
              <a:spcAft>
                <a:spcPts val="300"/>
              </a:spcAft>
            </a:pPr>
            <a:endParaRPr lang="en-US" sz="1800" dirty="0">
              <a:solidFill>
                <a:srgbClr val="FFFFCC"/>
              </a:solidFill>
            </a:endParaRPr>
          </a:p>
          <a:p>
            <a:pPr>
              <a:spcBef>
                <a:spcPts val="0"/>
              </a:spcBef>
              <a:spcAft>
                <a:spcPts val="300"/>
              </a:spcAft>
            </a:pPr>
            <a:r>
              <a:rPr lang="en-US" sz="1800" dirty="0">
                <a:solidFill>
                  <a:srgbClr val="FFFFCC"/>
                </a:solidFill>
              </a:rPr>
              <a:t>Application guy wants to run the database A sitting VM_A from last Tuesday 2:00pm. This is because users claim that Tuesday 2:00pm databases behaved in strange way.</a:t>
            </a:r>
          </a:p>
          <a:p>
            <a:pPr>
              <a:spcBef>
                <a:spcPts val="0"/>
              </a:spcBef>
              <a:spcAft>
                <a:spcPts val="300"/>
              </a:spcAft>
            </a:pPr>
            <a:endParaRPr lang="en-US" sz="1800" dirty="0">
              <a:solidFill>
                <a:srgbClr val="FFFFCC"/>
              </a:solidFill>
            </a:endParaRPr>
          </a:p>
          <a:p>
            <a:pPr>
              <a:spcBef>
                <a:spcPts val="0"/>
              </a:spcBef>
              <a:spcAft>
                <a:spcPts val="300"/>
              </a:spcAft>
            </a:pPr>
            <a:r>
              <a:rPr lang="en-US" sz="1800" dirty="0">
                <a:solidFill>
                  <a:srgbClr val="FFFFCC"/>
                </a:solidFill>
              </a:rPr>
              <a:t>With </a:t>
            </a:r>
            <a:r>
              <a:rPr lang="en-US" sz="1800" dirty="0" err="1">
                <a:solidFill>
                  <a:srgbClr val="FFFFCC"/>
                </a:solidFill>
              </a:rPr>
              <a:t>NetWorker</a:t>
            </a:r>
            <a:r>
              <a:rPr lang="en-US" sz="1800" dirty="0">
                <a:solidFill>
                  <a:srgbClr val="FFFFCC"/>
                </a:solidFill>
              </a:rPr>
              <a:t> / DD it is not problem. With one click we start the VM on Data Domain from a backup of last Tuesday 2:00pm.</a:t>
            </a:r>
          </a:p>
          <a:p>
            <a:pPr>
              <a:spcBef>
                <a:spcPts val="0"/>
              </a:spcBef>
              <a:spcAft>
                <a:spcPts val="300"/>
              </a:spcAft>
            </a:pPr>
            <a:r>
              <a:rPr lang="en-US" sz="1800" dirty="0">
                <a:solidFill>
                  <a:srgbClr val="FFFFCC"/>
                </a:solidFill>
              </a:rPr>
              <a:t>Application guys has this VM at the specified time with SSD disks immediately.</a:t>
            </a:r>
          </a:p>
          <a:p>
            <a:pPr>
              <a:spcBef>
                <a:spcPts val="0"/>
              </a:spcBef>
              <a:spcAft>
                <a:spcPts val="300"/>
              </a:spcAft>
            </a:pPr>
            <a:r>
              <a:rPr lang="en-US" sz="1800" b="1" dirty="0">
                <a:solidFill>
                  <a:srgbClr val="FFFF00"/>
                </a:solidFill>
              </a:rPr>
              <a:t>No restore time, no additional resources (disks)!!! Just Data Domain.</a:t>
            </a:r>
          </a:p>
          <a:p>
            <a:pPr>
              <a:spcBef>
                <a:spcPts val="0"/>
              </a:spcBef>
              <a:spcAft>
                <a:spcPts val="300"/>
              </a:spcAft>
            </a:pPr>
            <a:endParaRPr lang="en-US" sz="1800" dirty="0">
              <a:solidFill>
                <a:srgbClr val="FFFFCC"/>
              </a:solidFill>
            </a:endParaRPr>
          </a:p>
          <a:p>
            <a:pPr>
              <a:spcBef>
                <a:spcPts val="0"/>
              </a:spcBef>
              <a:spcAft>
                <a:spcPts val="300"/>
              </a:spcAft>
            </a:pPr>
            <a:r>
              <a:rPr lang="en-US" sz="1800" dirty="0">
                <a:solidFill>
                  <a:srgbClr val="FFFFCC"/>
                </a:solidFill>
              </a:rPr>
              <a:t>If he missed the data and it was Monday, no problem! We can start from DD another VM with from Monday backup!!! And so on…</a:t>
            </a:r>
          </a:p>
        </p:txBody>
      </p:sp>
    </p:spTree>
    <p:extLst>
      <p:ext uri="{BB962C8B-B14F-4D97-AF65-F5344CB8AC3E}">
        <p14:creationId xmlns:p14="http://schemas.microsoft.com/office/powerpoint/2010/main" val="3007938006"/>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895423"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1779343"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3577663"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698955"/>
            <a:ext cx="508717" cy="532921"/>
          </a:xfrm>
          <a:prstGeom prst="rect">
            <a:avLst/>
          </a:prstGeom>
          <a:noFill/>
          <a:ln w="762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58" name="Rounded Rectangle 57"/>
          <p:cNvSpPr/>
          <p:nvPr/>
        </p:nvSpPr>
        <p:spPr>
          <a:xfrm>
            <a:off x="582561" y="3974690"/>
            <a:ext cx="8399600" cy="102575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200" dirty="0">
                <a:solidFill>
                  <a:srgbClr val="FFFFCC"/>
                </a:solidFill>
              </a:rPr>
              <a:t>We can start our Virtual Machines directly from Data Domain with 1000 IOPS up to 10 000 IOPS </a:t>
            </a:r>
            <a:endParaRPr lang="en-US" sz="2200" dirty="0">
              <a:solidFill>
                <a:srgbClr val="FFFF00"/>
              </a:solidFill>
            </a:endParaRPr>
          </a:p>
        </p:txBody>
      </p:sp>
      <p:sp>
        <p:nvSpPr>
          <p:cNvPr id="66" name="Title 1"/>
          <p:cNvSpPr txBox="1">
            <a:spLocks/>
          </p:cNvSpPr>
          <p:nvPr/>
        </p:nvSpPr>
        <p:spPr>
          <a:xfrm>
            <a:off x="366715" y="152401"/>
            <a:ext cx="8410575"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err="1">
                <a:solidFill>
                  <a:srgbClr val="0070C0"/>
                </a:solidFill>
              </a:rPr>
              <a:t>NetWorker</a:t>
            </a:r>
            <a:r>
              <a:rPr lang="en-US" kern="0" dirty="0">
                <a:solidFill>
                  <a:srgbClr val="0070C0"/>
                </a:solidFill>
              </a:rPr>
              <a:t> VMware – </a:t>
            </a:r>
            <a:r>
              <a:rPr lang="en-US" b="1" kern="0" dirty="0">
                <a:solidFill>
                  <a:srgbClr val="0070C0"/>
                </a:solidFill>
              </a:rPr>
              <a:t>Backup as production!</a:t>
            </a:r>
            <a:endParaRPr lang="en-US" sz="2200" b="1" kern="0" dirty="0">
              <a:solidFill>
                <a:srgbClr val="0070C0"/>
              </a:solidFill>
            </a:endParaRPr>
          </a:p>
        </p:txBody>
      </p:sp>
      <p:pic>
        <p:nvPicPr>
          <p:cNvPr id="2" name="Picture 1"/>
          <p:cNvPicPr>
            <a:picLocks noChangeAspect="1"/>
          </p:cNvPicPr>
          <p:nvPr/>
        </p:nvPicPr>
        <p:blipFill>
          <a:blip r:embed="rId5"/>
          <a:stretch>
            <a:fillRect/>
          </a:stretch>
        </p:blipFill>
        <p:spPr>
          <a:xfrm>
            <a:off x="897938" y="1707977"/>
            <a:ext cx="579781" cy="780475"/>
          </a:xfrm>
          <a:prstGeom prst="rect">
            <a:avLst/>
          </a:prstGeom>
        </p:spPr>
      </p:pic>
      <p:pic>
        <p:nvPicPr>
          <p:cNvPr id="50" name="Picture 49"/>
          <p:cNvPicPr>
            <a:picLocks noChangeAspect="1"/>
          </p:cNvPicPr>
          <p:nvPr/>
        </p:nvPicPr>
        <p:blipFill>
          <a:blip r:embed="rId5"/>
          <a:stretch>
            <a:fillRect/>
          </a:stretch>
        </p:blipFill>
        <p:spPr>
          <a:xfrm>
            <a:off x="1481029" y="1714605"/>
            <a:ext cx="579781" cy="780475"/>
          </a:xfrm>
          <a:prstGeom prst="rect">
            <a:avLst/>
          </a:prstGeom>
        </p:spPr>
      </p:pic>
      <p:pic>
        <p:nvPicPr>
          <p:cNvPr id="51" name="Picture 50"/>
          <p:cNvPicPr>
            <a:picLocks noChangeAspect="1"/>
          </p:cNvPicPr>
          <p:nvPr/>
        </p:nvPicPr>
        <p:blipFill>
          <a:blip r:embed="rId5"/>
          <a:stretch>
            <a:fillRect/>
          </a:stretch>
        </p:blipFill>
        <p:spPr>
          <a:xfrm>
            <a:off x="2064120" y="1721233"/>
            <a:ext cx="579781" cy="780475"/>
          </a:xfrm>
          <a:prstGeom prst="rect">
            <a:avLst/>
          </a:prstGeom>
        </p:spPr>
      </p:pic>
      <p:pic>
        <p:nvPicPr>
          <p:cNvPr id="54" name="Picture 53"/>
          <p:cNvPicPr>
            <a:picLocks noChangeAspect="1"/>
          </p:cNvPicPr>
          <p:nvPr/>
        </p:nvPicPr>
        <p:blipFill>
          <a:blip r:embed="rId5"/>
          <a:stretch>
            <a:fillRect/>
          </a:stretch>
        </p:blipFill>
        <p:spPr>
          <a:xfrm>
            <a:off x="3230302" y="1734489"/>
            <a:ext cx="579781" cy="780475"/>
          </a:xfrm>
          <a:prstGeom prst="rect">
            <a:avLst/>
          </a:prstGeom>
        </p:spPr>
      </p:pic>
      <p:pic>
        <p:nvPicPr>
          <p:cNvPr id="56" name="Picture 55"/>
          <p:cNvPicPr>
            <a:picLocks noChangeAspect="1"/>
          </p:cNvPicPr>
          <p:nvPr/>
        </p:nvPicPr>
        <p:blipFill>
          <a:blip r:embed="rId5"/>
          <a:stretch>
            <a:fillRect/>
          </a:stretch>
        </p:blipFill>
        <p:spPr>
          <a:xfrm>
            <a:off x="3813393" y="1741117"/>
            <a:ext cx="579781" cy="780475"/>
          </a:xfrm>
          <a:prstGeom prst="rect">
            <a:avLst/>
          </a:prstGeom>
        </p:spPr>
      </p:pic>
      <p:sp>
        <p:nvSpPr>
          <p:cNvPr id="108" name="Text Box 20"/>
          <p:cNvSpPr txBox="1">
            <a:spLocks noChangeArrowheads="1"/>
          </p:cNvSpPr>
          <p:nvPr/>
        </p:nvSpPr>
        <p:spPr bwMode="gray">
          <a:xfrm flipH="1">
            <a:off x="2662623"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52" name="Picture 51"/>
          <p:cNvPicPr>
            <a:picLocks noChangeAspect="1"/>
          </p:cNvPicPr>
          <p:nvPr/>
        </p:nvPicPr>
        <p:blipFill>
          <a:blip r:embed="rId5"/>
          <a:stretch>
            <a:fillRect/>
          </a:stretch>
        </p:blipFill>
        <p:spPr>
          <a:xfrm>
            <a:off x="2647211" y="1727861"/>
            <a:ext cx="579781" cy="780475"/>
          </a:xfrm>
          <a:prstGeom prst="rect">
            <a:avLst/>
          </a:prstGeom>
        </p:spPr>
      </p:pic>
      <p:sp>
        <p:nvSpPr>
          <p:cNvPr id="53" name="AutoShape 19"/>
          <p:cNvSpPr>
            <a:spLocks noChangeArrowheads="1"/>
          </p:cNvSpPr>
          <p:nvPr/>
        </p:nvSpPr>
        <p:spPr bwMode="gray">
          <a:xfrm>
            <a:off x="2424470" y="781799"/>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7" name="AutoShape 19"/>
          <p:cNvSpPr>
            <a:spLocks noChangeArrowheads="1"/>
          </p:cNvSpPr>
          <p:nvPr/>
        </p:nvSpPr>
        <p:spPr bwMode="gray">
          <a:xfrm>
            <a:off x="2684252" y="1053707"/>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2219599" y="1504739"/>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Tree>
    <p:extLst>
      <p:ext uri="{BB962C8B-B14F-4D97-AF65-F5344CB8AC3E}">
        <p14:creationId xmlns:p14="http://schemas.microsoft.com/office/powerpoint/2010/main" val="1587802736"/>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3" name="Text Box 20"/>
          <p:cNvSpPr txBox="1">
            <a:spLocks noChangeArrowheads="1"/>
          </p:cNvSpPr>
          <p:nvPr/>
        </p:nvSpPr>
        <p:spPr bwMode="gray">
          <a:xfrm flipH="1">
            <a:off x="895423" y="708702"/>
            <a:ext cx="717132" cy="55098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Monday</a:t>
            </a: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5" name="Text Box 20"/>
          <p:cNvSpPr txBox="1">
            <a:spLocks noChangeArrowheads="1"/>
          </p:cNvSpPr>
          <p:nvPr/>
        </p:nvSpPr>
        <p:spPr bwMode="gray">
          <a:xfrm flipH="1">
            <a:off x="1779343" y="70108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Tuesday</a:t>
            </a: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7" name="Text Box 20"/>
          <p:cNvSpPr txBox="1">
            <a:spLocks noChangeArrowheads="1"/>
          </p:cNvSpPr>
          <p:nvPr/>
        </p:nvSpPr>
        <p:spPr bwMode="gray">
          <a:xfrm flipH="1">
            <a:off x="3577663" y="693462"/>
            <a:ext cx="717132"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Full</a:t>
            </a:r>
          </a:p>
          <a:p>
            <a:pPr algn="ctr">
              <a:lnSpc>
                <a:spcPct val="85000"/>
              </a:lnSpc>
            </a:pPr>
            <a:r>
              <a:rPr lang="en-US" sz="1400" b="1" dirty="0">
                <a:solidFill>
                  <a:srgbClr val="C00000"/>
                </a:solidFill>
                <a:latin typeface="Calibri" pitchFamily="34" charset="0"/>
                <a:cs typeface="Calibri" pitchFamily="34" charset="0"/>
              </a:rPr>
              <a:t>Backup xxx</a:t>
            </a: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698955"/>
            <a:ext cx="508717" cy="532921"/>
          </a:xfrm>
          <a:prstGeom prst="rect">
            <a:avLst/>
          </a:prstGeom>
          <a:noFill/>
          <a:ln w="762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58" name="Rounded Rectangle 57"/>
          <p:cNvSpPr/>
          <p:nvPr/>
        </p:nvSpPr>
        <p:spPr>
          <a:xfrm>
            <a:off x="582561" y="3974690"/>
            <a:ext cx="8399600" cy="102575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200" dirty="0">
                <a:solidFill>
                  <a:srgbClr val="FFFFCC"/>
                </a:solidFill>
              </a:rPr>
              <a:t>We can start our Virtual Machines directly from Data Domain with 1000 IOPS up to 10 000 IOPS </a:t>
            </a:r>
            <a:endParaRPr lang="en-US" sz="2200" dirty="0">
              <a:solidFill>
                <a:srgbClr val="FFFF00"/>
              </a:solidFill>
            </a:endParaRPr>
          </a:p>
        </p:txBody>
      </p:sp>
      <p:sp>
        <p:nvSpPr>
          <p:cNvPr id="66" name="Title 1"/>
          <p:cNvSpPr txBox="1">
            <a:spLocks/>
          </p:cNvSpPr>
          <p:nvPr/>
        </p:nvSpPr>
        <p:spPr>
          <a:xfrm>
            <a:off x="366715" y="152401"/>
            <a:ext cx="8410575"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err="1">
                <a:solidFill>
                  <a:srgbClr val="0070C0"/>
                </a:solidFill>
              </a:rPr>
              <a:t>NetWorker</a:t>
            </a:r>
            <a:r>
              <a:rPr lang="en-US" kern="0" dirty="0">
                <a:solidFill>
                  <a:srgbClr val="0070C0"/>
                </a:solidFill>
              </a:rPr>
              <a:t> VMware – </a:t>
            </a:r>
            <a:r>
              <a:rPr lang="en-US" b="1" kern="0" dirty="0">
                <a:solidFill>
                  <a:srgbClr val="0070C0"/>
                </a:solidFill>
              </a:rPr>
              <a:t>Backup as production!</a:t>
            </a:r>
            <a:endParaRPr lang="en-US" sz="2200" b="1" kern="0" dirty="0">
              <a:solidFill>
                <a:srgbClr val="0070C0"/>
              </a:solidFill>
            </a:endParaRPr>
          </a:p>
        </p:txBody>
      </p:sp>
      <p:pic>
        <p:nvPicPr>
          <p:cNvPr id="2" name="Picture 1"/>
          <p:cNvPicPr>
            <a:picLocks noChangeAspect="1"/>
          </p:cNvPicPr>
          <p:nvPr/>
        </p:nvPicPr>
        <p:blipFill>
          <a:blip r:embed="rId5"/>
          <a:stretch>
            <a:fillRect/>
          </a:stretch>
        </p:blipFill>
        <p:spPr>
          <a:xfrm>
            <a:off x="897938" y="1707977"/>
            <a:ext cx="579781" cy="780475"/>
          </a:xfrm>
          <a:prstGeom prst="rect">
            <a:avLst/>
          </a:prstGeom>
        </p:spPr>
      </p:pic>
      <p:pic>
        <p:nvPicPr>
          <p:cNvPr id="50" name="Picture 49"/>
          <p:cNvPicPr>
            <a:picLocks noChangeAspect="1"/>
          </p:cNvPicPr>
          <p:nvPr/>
        </p:nvPicPr>
        <p:blipFill>
          <a:blip r:embed="rId5"/>
          <a:stretch>
            <a:fillRect/>
          </a:stretch>
        </p:blipFill>
        <p:spPr>
          <a:xfrm>
            <a:off x="1481029" y="1714605"/>
            <a:ext cx="579781" cy="780475"/>
          </a:xfrm>
          <a:prstGeom prst="rect">
            <a:avLst/>
          </a:prstGeom>
        </p:spPr>
      </p:pic>
      <p:pic>
        <p:nvPicPr>
          <p:cNvPr id="51" name="Picture 50"/>
          <p:cNvPicPr>
            <a:picLocks noChangeAspect="1"/>
          </p:cNvPicPr>
          <p:nvPr/>
        </p:nvPicPr>
        <p:blipFill>
          <a:blip r:embed="rId5"/>
          <a:stretch>
            <a:fillRect/>
          </a:stretch>
        </p:blipFill>
        <p:spPr>
          <a:xfrm>
            <a:off x="2064120" y="1721233"/>
            <a:ext cx="579781" cy="780475"/>
          </a:xfrm>
          <a:prstGeom prst="rect">
            <a:avLst/>
          </a:prstGeom>
        </p:spPr>
      </p:pic>
      <p:pic>
        <p:nvPicPr>
          <p:cNvPr id="54" name="Picture 53"/>
          <p:cNvPicPr>
            <a:picLocks noChangeAspect="1"/>
          </p:cNvPicPr>
          <p:nvPr/>
        </p:nvPicPr>
        <p:blipFill>
          <a:blip r:embed="rId5"/>
          <a:stretch>
            <a:fillRect/>
          </a:stretch>
        </p:blipFill>
        <p:spPr>
          <a:xfrm>
            <a:off x="3230302" y="1734489"/>
            <a:ext cx="579781" cy="780475"/>
          </a:xfrm>
          <a:prstGeom prst="rect">
            <a:avLst/>
          </a:prstGeom>
        </p:spPr>
      </p:pic>
      <p:pic>
        <p:nvPicPr>
          <p:cNvPr id="56" name="Picture 55"/>
          <p:cNvPicPr>
            <a:picLocks noChangeAspect="1"/>
          </p:cNvPicPr>
          <p:nvPr/>
        </p:nvPicPr>
        <p:blipFill>
          <a:blip r:embed="rId5"/>
          <a:stretch>
            <a:fillRect/>
          </a:stretch>
        </p:blipFill>
        <p:spPr>
          <a:xfrm>
            <a:off x="3813393" y="1741117"/>
            <a:ext cx="579781" cy="780475"/>
          </a:xfrm>
          <a:prstGeom prst="rect">
            <a:avLst/>
          </a:prstGeom>
        </p:spPr>
      </p:pic>
      <p:sp>
        <p:nvSpPr>
          <p:cNvPr id="108" name="Text Box 20"/>
          <p:cNvSpPr txBox="1">
            <a:spLocks noChangeArrowheads="1"/>
          </p:cNvSpPr>
          <p:nvPr/>
        </p:nvSpPr>
        <p:spPr bwMode="gray">
          <a:xfrm flipH="1">
            <a:off x="2662623" y="898918"/>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C00000"/>
                </a:solidFill>
                <a:latin typeface="Calibri" pitchFamily="34" charset="0"/>
                <a:cs typeface="Calibri" pitchFamily="34" charset="0"/>
              </a:rPr>
              <a:t>. . .</a:t>
            </a:r>
          </a:p>
        </p:txBody>
      </p:sp>
      <p:pic>
        <p:nvPicPr>
          <p:cNvPr id="52" name="Picture 51"/>
          <p:cNvPicPr>
            <a:picLocks noChangeAspect="1"/>
          </p:cNvPicPr>
          <p:nvPr/>
        </p:nvPicPr>
        <p:blipFill>
          <a:blip r:embed="rId5"/>
          <a:stretch>
            <a:fillRect/>
          </a:stretch>
        </p:blipFill>
        <p:spPr>
          <a:xfrm>
            <a:off x="2647211" y="1727861"/>
            <a:ext cx="579781" cy="780475"/>
          </a:xfrm>
          <a:prstGeom prst="rect">
            <a:avLst/>
          </a:prstGeom>
        </p:spPr>
      </p:pic>
      <p:sp>
        <p:nvSpPr>
          <p:cNvPr id="53" name="AutoShape 19"/>
          <p:cNvSpPr>
            <a:spLocks noChangeArrowheads="1"/>
          </p:cNvSpPr>
          <p:nvPr/>
        </p:nvSpPr>
        <p:spPr bwMode="gray">
          <a:xfrm>
            <a:off x="2424470" y="781799"/>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7" name="AutoShape 19"/>
          <p:cNvSpPr>
            <a:spLocks noChangeArrowheads="1"/>
          </p:cNvSpPr>
          <p:nvPr/>
        </p:nvSpPr>
        <p:spPr bwMode="gray">
          <a:xfrm>
            <a:off x="2684252" y="1053707"/>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2219599" y="1504739"/>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59" name="Rounded Rectangle 58"/>
          <p:cNvSpPr/>
          <p:nvPr/>
        </p:nvSpPr>
        <p:spPr>
          <a:xfrm>
            <a:off x="5347471" y="767202"/>
            <a:ext cx="3634690" cy="4306981"/>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200" dirty="0">
                <a:solidFill>
                  <a:srgbClr val="FFFFCC"/>
                </a:solidFill>
              </a:rPr>
              <a:t>SSD disks only for starting production (Instant Access)</a:t>
            </a:r>
          </a:p>
          <a:p>
            <a:pPr algn="ctr">
              <a:spcBef>
                <a:spcPts val="0"/>
              </a:spcBef>
              <a:spcAft>
                <a:spcPts val="300"/>
              </a:spcAft>
            </a:pPr>
            <a:endParaRPr lang="en-US" sz="2200" dirty="0">
              <a:solidFill>
                <a:srgbClr val="FFFFCC"/>
              </a:solidFill>
            </a:endParaRPr>
          </a:p>
          <a:p>
            <a:pPr algn="ctr">
              <a:spcBef>
                <a:spcPts val="0"/>
              </a:spcBef>
              <a:spcAft>
                <a:spcPts val="300"/>
              </a:spcAft>
            </a:pPr>
            <a:r>
              <a:rPr lang="en-US" sz="2200" dirty="0">
                <a:solidFill>
                  <a:srgbClr val="FFFFCC"/>
                </a:solidFill>
              </a:rPr>
              <a:t>Backup/restore operations do NOT need them!</a:t>
            </a:r>
            <a:endParaRPr lang="en-US" sz="2200" dirty="0">
              <a:solidFill>
                <a:srgbClr val="FFFF00"/>
              </a:solidFill>
            </a:endParaRPr>
          </a:p>
        </p:txBody>
      </p:sp>
    </p:spTree>
    <p:extLst>
      <p:ext uri="{BB962C8B-B14F-4D97-AF65-F5344CB8AC3E}">
        <p14:creationId xmlns:p14="http://schemas.microsoft.com/office/powerpoint/2010/main" val="645120227"/>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2FF617-F960-4EA1-A737-D72CE750E699}"/>
              </a:ext>
            </a:extLst>
          </p:cNvPr>
          <p:cNvPicPr>
            <a:picLocks noChangeAspect="1"/>
          </p:cNvPicPr>
          <p:nvPr/>
        </p:nvPicPr>
        <p:blipFill>
          <a:blip r:embed="rId2"/>
          <a:stretch>
            <a:fillRect/>
          </a:stretch>
        </p:blipFill>
        <p:spPr>
          <a:xfrm>
            <a:off x="132646" y="1283858"/>
            <a:ext cx="8906430" cy="3175499"/>
          </a:xfrm>
          <a:prstGeom prst="rect">
            <a:avLst/>
          </a:prstGeom>
        </p:spPr>
      </p:pic>
      <p:sp>
        <p:nvSpPr>
          <p:cNvPr id="5" name="Rectangle 4">
            <a:extLst>
              <a:ext uri="{FF2B5EF4-FFF2-40B4-BE49-F238E27FC236}">
                <a16:creationId xmlns:a16="http://schemas.microsoft.com/office/drawing/2014/main" id="{1C7F590A-DE2D-4CC5-A645-61B882EC9390}"/>
              </a:ext>
            </a:extLst>
          </p:cNvPr>
          <p:cNvSpPr/>
          <p:nvPr/>
        </p:nvSpPr>
        <p:spPr>
          <a:xfrm>
            <a:off x="178905" y="4804946"/>
            <a:ext cx="4572000" cy="33855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444444"/>
                </a:solidFill>
                <a:effectLst/>
                <a:uLnTx/>
                <a:uFillTx/>
                <a:latin typeface="Arial" charset="0"/>
                <a:ea typeface="+mn-ea"/>
                <a:cs typeface="+mn-cs"/>
                <a:hlinkClick r:id="rId3"/>
              </a:rPr>
              <a:t>https://inside.dell.com/people/almeih/blog/2018/09/06/random-io-performance-ddos-612-update#comment-261036</a:t>
            </a:r>
            <a:endParaRPr kumimoji="0" lang="pl-PL" sz="800" b="0" i="0" u="none" strike="noStrike" kern="1200" cap="none" spc="0" normalizeH="0" baseline="0" noProof="0" dirty="0">
              <a:ln>
                <a:noFill/>
              </a:ln>
              <a:solidFill>
                <a:srgbClr val="444444"/>
              </a:solidFill>
              <a:effectLst/>
              <a:uLnTx/>
              <a:uFillTx/>
              <a:latin typeface="Arial" charset="0"/>
              <a:ea typeface="+mn-ea"/>
              <a:cs typeface="+mn-cs"/>
            </a:endParaRPr>
          </a:p>
        </p:txBody>
      </p:sp>
    </p:spTree>
    <p:extLst>
      <p:ext uri="{BB962C8B-B14F-4D97-AF65-F5344CB8AC3E}">
        <p14:creationId xmlns:p14="http://schemas.microsoft.com/office/powerpoint/2010/main" val="3112464378"/>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954875"/>
            <a:ext cx="6850901" cy="3305700"/>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en-US" sz="4800" kern="0" dirty="0" err="1">
                <a:solidFill>
                  <a:srgbClr val="3DC6EF"/>
                </a:solidFill>
              </a:rPr>
              <a:t>NetWorker</a:t>
            </a:r>
            <a:r>
              <a:rPr lang="en-US" sz="4800" kern="0" dirty="0">
                <a:solidFill>
                  <a:srgbClr val="3DC6EF"/>
                </a:solidFill>
              </a:rPr>
              <a:t> </a:t>
            </a:r>
            <a:br>
              <a:rPr lang="en-US" sz="4800" kern="0" dirty="0">
                <a:solidFill>
                  <a:srgbClr val="3DC6EF"/>
                </a:solidFill>
              </a:rPr>
            </a:br>
            <a:r>
              <a:rPr lang="en-US" sz="4800" kern="0" dirty="0">
                <a:solidFill>
                  <a:srgbClr val="3DC6EF"/>
                </a:solidFill>
              </a:rPr>
              <a:t>VMware Backup</a:t>
            </a:r>
            <a:br>
              <a:rPr lang="en-US" sz="4800" kern="0" dirty="0">
                <a:solidFill>
                  <a:srgbClr val="3DC6EF"/>
                </a:solidFill>
              </a:rPr>
            </a:br>
            <a:br>
              <a:rPr lang="en-US" sz="4800" kern="0" dirty="0">
                <a:solidFill>
                  <a:srgbClr val="FFFF00"/>
                </a:solidFill>
              </a:rPr>
            </a:br>
            <a:r>
              <a:rPr lang="en-US" sz="4800" kern="0" dirty="0">
                <a:solidFill>
                  <a:srgbClr val="B5E9F9"/>
                </a:solidFill>
              </a:rPr>
              <a:t>What do we expect?</a:t>
            </a:r>
          </a:p>
        </p:txBody>
      </p:sp>
    </p:spTree>
    <p:extLst>
      <p:ext uri="{BB962C8B-B14F-4D97-AF65-F5344CB8AC3E}">
        <p14:creationId xmlns:p14="http://schemas.microsoft.com/office/powerpoint/2010/main" val="312863692"/>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2FF617-F960-4EA1-A737-D72CE750E699}"/>
              </a:ext>
            </a:extLst>
          </p:cNvPr>
          <p:cNvPicPr>
            <a:picLocks noChangeAspect="1"/>
          </p:cNvPicPr>
          <p:nvPr/>
        </p:nvPicPr>
        <p:blipFill>
          <a:blip r:embed="rId2"/>
          <a:stretch>
            <a:fillRect/>
          </a:stretch>
        </p:blipFill>
        <p:spPr>
          <a:xfrm>
            <a:off x="132646" y="1283858"/>
            <a:ext cx="8906430" cy="3175499"/>
          </a:xfrm>
          <a:prstGeom prst="rect">
            <a:avLst/>
          </a:prstGeom>
        </p:spPr>
      </p:pic>
      <p:sp>
        <p:nvSpPr>
          <p:cNvPr id="5" name="Rectangle 4">
            <a:extLst>
              <a:ext uri="{FF2B5EF4-FFF2-40B4-BE49-F238E27FC236}">
                <a16:creationId xmlns:a16="http://schemas.microsoft.com/office/drawing/2014/main" id="{1C7F590A-DE2D-4CC5-A645-61B882EC9390}"/>
              </a:ext>
            </a:extLst>
          </p:cNvPr>
          <p:cNvSpPr/>
          <p:nvPr/>
        </p:nvSpPr>
        <p:spPr>
          <a:xfrm>
            <a:off x="178905" y="4804946"/>
            <a:ext cx="4572000" cy="33855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444444"/>
                </a:solidFill>
                <a:effectLst/>
                <a:uLnTx/>
                <a:uFillTx/>
                <a:latin typeface="Arial" charset="0"/>
                <a:ea typeface="+mn-ea"/>
                <a:cs typeface="+mn-cs"/>
                <a:hlinkClick r:id="rId3"/>
              </a:rPr>
              <a:t>https://inside.dell.com/people/almeih/blog/2018/09/06/random-io-performance-ddos-612-update#comment-261036</a:t>
            </a:r>
            <a:endParaRPr kumimoji="0" lang="pl-PL" sz="800" b="0" i="0" u="none" strike="noStrike" kern="1200" cap="none" spc="0" normalizeH="0" baseline="0" noProof="0" dirty="0">
              <a:ln>
                <a:noFill/>
              </a:ln>
              <a:solidFill>
                <a:srgbClr val="444444"/>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B59B9F2D-8E58-4A09-9D9C-ABC185346D7C}"/>
              </a:ext>
            </a:extLst>
          </p:cNvPr>
          <p:cNvPicPr>
            <a:picLocks noChangeAspect="1"/>
          </p:cNvPicPr>
          <p:nvPr/>
        </p:nvPicPr>
        <p:blipFill>
          <a:blip r:embed="rId4"/>
          <a:stretch>
            <a:fillRect/>
          </a:stretch>
        </p:blipFill>
        <p:spPr>
          <a:xfrm>
            <a:off x="103313" y="664265"/>
            <a:ext cx="8965095" cy="910284"/>
          </a:xfrm>
          <a:prstGeom prst="rect">
            <a:avLst/>
          </a:prstGeom>
        </p:spPr>
      </p:pic>
    </p:spTree>
    <p:extLst>
      <p:ext uri="{BB962C8B-B14F-4D97-AF65-F5344CB8AC3E}">
        <p14:creationId xmlns:p14="http://schemas.microsoft.com/office/powerpoint/2010/main" val="4051440733"/>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Content Placeholder 1"/>
          <p:cNvSpPr txBox="1">
            <a:spLocks/>
          </p:cNvSpPr>
          <p:nvPr/>
        </p:nvSpPr>
        <p:spPr>
          <a:xfrm>
            <a:off x="274316" y="904710"/>
            <a:ext cx="8747763" cy="3810000"/>
          </a:xfrm>
          <a:prstGeom prst="rect">
            <a:avLst/>
          </a:prstGeom>
        </p:spPr>
        <p:txBody>
          <a:bodyPr/>
          <a:lstStyle>
            <a:lvl1pPr marL="0" marR="0" indent="0" algn="l" defTabSz="914400" rtl="0" latinLnBrk="0">
              <a:lnSpc>
                <a:spcPct val="100000"/>
              </a:lnSpc>
              <a:spcBef>
                <a:spcPts val="120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1pPr>
            <a:lvl2pPr marL="611717" marR="0" indent="-27040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2pPr>
            <a:lvl3pPr marL="997903" marR="0" indent="-308928"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3pPr>
            <a:lvl4pPr marL="1335087" marR="0" indent="-311150" algn="l" defTabSz="914400" rtl="0" latinLnBrk="0">
              <a:lnSpc>
                <a:spcPct val="100000"/>
              </a:lnSpc>
              <a:spcBef>
                <a:spcPts val="1200"/>
              </a:spcBef>
              <a:spcAft>
                <a:spcPts val="0"/>
              </a:spcAft>
              <a:buClrTx/>
              <a:buSzPct val="100000"/>
              <a:buFontTx/>
              <a:buChar char="o"/>
              <a:tabLst/>
              <a:defRPr sz="1400" b="0" i="0" u="none" strike="noStrike" cap="none" spc="0" baseline="0">
                <a:ln>
                  <a:noFill/>
                </a:ln>
                <a:solidFill>
                  <a:srgbClr val="000000"/>
                </a:solidFill>
                <a:uFillTx/>
                <a:latin typeface="Arial"/>
                <a:ea typeface="Arial"/>
                <a:cs typeface="Arial"/>
                <a:sym typeface="Arial"/>
              </a:defRPr>
            </a:lvl4pPr>
            <a:lvl5pPr marL="1647561" marR="0" indent="-27596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5pPr>
            <a:lvl6pPr marL="20127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6pPr>
            <a:lvl7pPr marL="24699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7pPr>
            <a:lvl8pPr marL="29271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8pPr>
            <a:lvl9pPr marL="33843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cs typeface="Arial"/>
                <a:sym typeface="Arial"/>
              </a:rPr>
              <a:t>Data Domain: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cs typeface="Arial"/>
                <a:sym typeface="Arial"/>
              </a:rPr>
              <a:t>	system show performance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cs typeface="Arial"/>
                <a:sym typeface="Arial"/>
              </a:rPr>
              <a:t>Reporting sequential/random read/write throughput/latency/IOPS and stream type.</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Time Stamp         |Throughput                     |IOPS                           |Protocol Latency                    |Streams           </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                   |read   write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repl</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-in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repl-out|total</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read         write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avg</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read          write    |   read     write</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Date       Time    |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YYYY-MM-DD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HH:MM:SS|MiB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s|ops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ops/s        ops/s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    #         #  </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06:08:00 110.2    5.9    82.45      0.44   503    205/7698      19/146     62.5    75.2/95.3       8.9/22.4      0/301     6/1  </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06:18:00 112.7    1.8    84.13      0.40   494     83/11482      3/60      34.7    53.9/65.1       3.0/7.8      39/249     0/42</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06:28:00 114.2    5.6    65.46      0.36  1034    182/8876     280/357     18.7    54.5/61.0       0.5/2.7      49/231     0/91</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06:38:00 113.1    4.1    84.81      0.45   732    202/8175     213/71      27.6    56.6/61.7       0.5/4.2      15/286     1/0</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06:48:00 115.7    4.4    82.03      0.39   585     93/11558     69/206     31.7    55.7/69.8       0.7/7.9      39/248     2/31</a:t>
            </a:r>
          </a:p>
        </p:txBody>
      </p:sp>
      <p:sp>
        <p:nvSpPr>
          <p:cNvPr id="7" name="Rectangle 6"/>
          <p:cNvSpPr/>
          <p:nvPr/>
        </p:nvSpPr>
        <p:spPr>
          <a:xfrm>
            <a:off x="3948244" y="2529042"/>
            <a:ext cx="328788" cy="184661"/>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7332915" y="2538870"/>
            <a:ext cx="328788" cy="184661"/>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p:cNvSpPr/>
          <p:nvPr/>
        </p:nvSpPr>
        <p:spPr>
          <a:xfrm>
            <a:off x="7352918" y="3367243"/>
            <a:ext cx="328788" cy="184661"/>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p:cNvSpPr/>
          <p:nvPr/>
        </p:nvSpPr>
        <p:spPr>
          <a:xfrm>
            <a:off x="3224688" y="1934182"/>
            <a:ext cx="307551" cy="22645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p:cNvSpPr/>
          <p:nvPr/>
        </p:nvSpPr>
        <p:spPr>
          <a:xfrm>
            <a:off x="7045367" y="1977980"/>
            <a:ext cx="498433" cy="22645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948243" y="3621983"/>
            <a:ext cx="358713" cy="18801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p:cNvSpPr/>
          <p:nvPr/>
        </p:nvSpPr>
        <p:spPr>
          <a:xfrm>
            <a:off x="1218295" y="1137201"/>
            <a:ext cx="2174262" cy="25427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386621"/>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rgbClr val="0070C0"/>
                </a:solidFill>
              </a:rPr>
              <a:t>DD9800 Instant Access details</a:t>
            </a:r>
            <a:endParaRPr lang="en-US" sz="2200" b="1" kern="0" dirty="0">
              <a:solidFill>
                <a:srgbClr val="0070C0"/>
              </a:solidFill>
            </a:endParaRPr>
          </a:p>
        </p:txBody>
      </p:sp>
      <p:pic>
        <p:nvPicPr>
          <p:cNvPr id="4" name="Picture 3"/>
          <p:cNvPicPr>
            <a:picLocks noChangeAspect="1"/>
          </p:cNvPicPr>
          <p:nvPr/>
        </p:nvPicPr>
        <p:blipFill>
          <a:blip r:embed="rId2"/>
          <a:stretch>
            <a:fillRect/>
          </a:stretch>
        </p:blipFill>
        <p:spPr>
          <a:xfrm>
            <a:off x="2657705" y="1096787"/>
            <a:ext cx="2390775" cy="3000375"/>
          </a:xfrm>
          <a:prstGeom prst="rect">
            <a:avLst/>
          </a:prstGeom>
        </p:spPr>
      </p:pic>
    </p:spTree>
    <p:extLst>
      <p:ext uri="{BB962C8B-B14F-4D97-AF65-F5344CB8AC3E}">
        <p14:creationId xmlns:p14="http://schemas.microsoft.com/office/powerpoint/2010/main" val="2759026945"/>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1" name="Title 1"/>
          <p:cNvSpPr>
            <a:spLocks noGrp="1"/>
          </p:cNvSpPr>
          <p:nvPr>
            <p:ph type="title"/>
          </p:nvPr>
        </p:nvSpPr>
        <p:spPr>
          <a:xfrm>
            <a:off x="95865" y="19664"/>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164" name="Rounded Rectangle 163"/>
          <p:cNvSpPr/>
          <p:nvPr/>
        </p:nvSpPr>
        <p:spPr>
          <a:xfrm>
            <a:off x="95865" y="815008"/>
            <a:ext cx="8822848" cy="371723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Another Use Case for starting Virtual Machines from Data Domain/SSD is Disaster Recovery.</a:t>
            </a:r>
          </a:p>
          <a:p>
            <a:pPr algn="ctr">
              <a:spcBef>
                <a:spcPts val="0"/>
              </a:spcBef>
              <a:spcAft>
                <a:spcPts val="300"/>
              </a:spcAft>
            </a:pPr>
            <a:endParaRPr lang="en-US" sz="2600" dirty="0">
              <a:solidFill>
                <a:srgbClr val="FFFFCC"/>
              </a:solidFill>
            </a:endParaRPr>
          </a:p>
          <a:p>
            <a:pPr algn="ctr">
              <a:spcBef>
                <a:spcPts val="0"/>
              </a:spcBef>
              <a:spcAft>
                <a:spcPts val="300"/>
              </a:spcAft>
            </a:pPr>
            <a:r>
              <a:rPr lang="en-US" sz="2600" dirty="0">
                <a:solidFill>
                  <a:srgbClr val="FFFFCC"/>
                </a:solidFill>
              </a:rPr>
              <a:t>Our Site A fails and we need to immediately start production in Site B.</a:t>
            </a:r>
          </a:p>
          <a:p>
            <a:pPr algn="ctr">
              <a:spcBef>
                <a:spcPts val="0"/>
              </a:spcBef>
              <a:spcAft>
                <a:spcPts val="300"/>
              </a:spcAft>
            </a:pPr>
            <a:r>
              <a:rPr lang="en-US" sz="2600" dirty="0">
                <a:solidFill>
                  <a:srgbClr val="FFFFCC"/>
                </a:solidFill>
              </a:rPr>
              <a:t>We have no time for recovering data!</a:t>
            </a:r>
          </a:p>
        </p:txBody>
      </p:sp>
    </p:spTree>
    <p:extLst>
      <p:ext uri="{BB962C8B-B14F-4D97-AF65-F5344CB8AC3E}">
        <p14:creationId xmlns:p14="http://schemas.microsoft.com/office/powerpoint/2010/main" val="3906509001"/>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1" name="Title 1"/>
          <p:cNvSpPr>
            <a:spLocks noGrp="1"/>
          </p:cNvSpPr>
          <p:nvPr>
            <p:ph type="title"/>
          </p:nvPr>
        </p:nvSpPr>
        <p:spPr>
          <a:xfrm>
            <a:off x="95865" y="19664"/>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60" name="Text Box 46"/>
          <p:cNvSpPr txBox="1">
            <a:spLocks noChangeArrowheads="1"/>
          </p:cNvSpPr>
          <p:nvPr/>
        </p:nvSpPr>
        <p:spPr bwMode="gray">
          <a:xfrm>
            <a:off x="738968" y="839021"/>
            <a:ext cx="1828800" cy="316690"/>
          </a:xfrm>
          <a:prstGeom prst="rect">
            <a:avLst/>
          </a:prstGeom>
          <a:noFill/>
          <a:ln w="9525" algn="ctr">
            <a:noFill/>
            <a:miter lim="800000"/>
            <a:headEnd/>
            <a:tailEnd/>
          </a:ln>
        </p:spPr>
        <p:txBody>
          <a:bodyPr wrap="square"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A</a:t>
            </a:r>
          </a:p>
        </p:txBody>
      </p:sp>
      <p:sp>
        <p:nvSpPr>
          <p:cNvPr id="61" name="Text Box 47"/>
          <p:cNvSpPr txBox="1">
            <a:spLocks noChangeArrowheads="1"/>
          </p:cNvSpPr>
          <p:nvPr/>
        </p:nvSpPr>
        <p:spPr bwMode="gray">
          <a:xfrm>
            <a:off x="6702566" y="818578"/>
            <a:ext cx="1208088" cy="316690"/>
          </a:xfrm>
          <a:prstGeom prst="rect">
            <a:avLst/>
          </a:prstGeom>
          <a:noFill/>
          <a:ln w="9525" algn="ctr">
            <a:noFill/>
            <a:miter lim="800000"/>
            <a:headEnd/>
            <a:tailEnd/>
          </a:ln>
        </p:spPr>
        <p:txBody>
          <a:bodyPr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B</a:t>
            </a:r>
          </a:p>
        </p:txBody>
      </p:sp>
      <p:sp>
        <p:nvSpPr>
          <p:cNvPr id="93" name="Line 138"/>
          <p:cNvSpPr>
            <a:spLocks noChangeShapeType="1"/>
          </p:cNvSpPr>
          <p:nvPr/>
        </p:nvSpPr>
        <p:spPr bwMode="gray">
          <a:xfrm>
            <a:off x="1630867"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95" name="Text Box 108"/>
          <p:cNvSpPr txBox="1">
            <a:spLocks noChangeArrowheads="1"/>
          </p:cNvSpPr>
          <p:nvPr/>
        </p:nvSpPr>
        <p:spPr bwMode="gray">
          <a:xfrm>
            <a:off x="976048"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96" name="Group 95"/>
          <p:cNvGrpSpPr/>
          <p:nvPr/>
        </p:nvGrpSpPr>
        <p:grpSpPr>
          <a:xfrm>
            <a:off x="931344" y="3689165"/>
            <a:ext cx="1446906" cy="742293"/>
            <a:chOff x="1130655" y="2061428"/>
            <a:chExt cx="6336945" cy="2887544"/>
          </a:xfrm>
        </p:grpSpPr>
        <p:pic>
          <p:nvPicPr>
            <p:cNvPr id="97"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98"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99" name="Text Box 108"/>
          <p:cNvSpPr txBox="1">
            <a:spLocks noChangeArrowheads="1"/>
          </p:cNvSpPr>
          <p:nvPr/>
        </p:nvSpPr>
        <p:spPr bwMode="gray">
          <a:xfrm>
            <a:off x="1690238" y="3107817"/>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00" name="Line 138"/>
          <p:cNvSpPr>
            <a:spLocks noChangeShapeType="1"/>
          </p:cNvSpPr>
          <p:nvPr/>
        </p:nvSpPr>
        <p:spPr bwMode="gray">
          <a:xfrm>
            <a:off x="7408874"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01" name="Text Box 108"/>
          <p:cNvSpPr txBox="1">
            <a:spLocks noChangeArrowheads="1"/>
          </p:cNvSpPr>
          <p:nvPr/>
        </p:nvSpPr>
        <p:spPr bwMode="gray">
          <a:xfrm>
            <a:off x="6754055"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02" name="Group 101"/>
          <p:cNvGrpSpPr/>
          <p:nvPr/>
        </p:nvGrpSpPr>
        <p:grpSpPr>
          <a:xfrm>
            <a:off x="6709351" y="3689165"/>
            <a:ext cx="1446906" cy="742293"/>
            <a:chOff x="1130655" y="2061428"/>
            <a:chExt cx="6336945" cy="2887544"/>
          </a:xfrm>
        </p:grpSpPr>
        <p:pic>
          <p:nvPicPr>
            <p:cNvPr id="103"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04"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05" name="Text Box 108"/>
          <p:cNvSpPr txBox="1">
            <a:spLocks noChangeArrowheads="1"/>
          </p:cNvSpPr>
          <p:nvPr/>
        </p:nvSpPr>
        <p:spPr bwMode="gray">
          <a:xfrm>
            <a:off x="7468245" y="3078321"/>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07" name="Line 138"/>
          <p:cNvSpPr>
            <a:spLocks noChangeShapeType="1"/>
          </p:cNvSpPr>
          <p:nvPr/>
        </p:nvSpPr>
        <p:spPr bwMode="gray">
          <a:xfrm>
            <a:off x="2477730" y="4084201"/>
            <a:ext cx="4143160" cy="0"/>
          </a:xfrm>
          <a:prstGeom prst="line">
            <a:avLst/>
          </a:prstGeom>
          <a:noFill/>
          <a:ln w="50800">
            <a:solidFill>
              <a:srgbClr val="000066"/>
            </a:solidFill>
            <a:round/>
            <a:headEnd type="triangle"/>
            <a:tailEnd type="triangle"/>
          </a:ln>
        </p:spPr>
        <p:txBody>
          <a:bodyPr/>
          <a:lstStyle/>
          <a:p>
            <a:pPr defTabSz="457200"/>
            <a:endParaRPr lang="en-US" dirty="0">
              <a:solidFill>
                <a:srgbClr val="000000"/>
              </a:solidFill>
            </a:endParaRPr>
          </a:p>
        </p:txBody>
      </p:sp>
      <p:sp>
        <p:nvSpPr>
          <p:cNvPr id="108" name="Text Box 108"/>
          <p:cNvSpPr txBox="1">
            <a:spLocks noChangeArrowheads="1"/>
          </p:cNvSpPr>
          <p:nvPr/>
        </p:nvSpPr>
        <p:spPr bwMode="gray">
          <a:xfrm>
            <a:off x="3500946" y="4175341"/>
            <a:ext cx="2133597" cy="627864"/>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600" b="1" dirty="0">
                <a:solidFill>
                  <a:srgbClr val="800000"/>
                </a:solidFill>
                <a:cs typeface="Times New Roman" pitchFamily="18" charset="0"/>
              </a:rPr>
              <a:t>Disaster Recovery</a:t>
            </a:r>
          </a:p>
          <a:p>
            <a:pPr algn="ctr" defTabSz="457200">
              <a:lnSpc>
                <a:spcPct val="85000"/>
              </a:lnSpc>
            </a:pPr>
            <a:r>
              <a:rPr lang="en-US" sz="1600" dirty="0">
                <a:solidFill>
                  <a:srgbClr val="800000"/>
                </a:solidFill>
                <a:cs typeface="Times New Roman" pitchFamily="18" charset="0"/>
              </a:rPr>
              <a:t>Transfer 1%</a:t>
            </a:r>
          </a:p>
          <a:p>
            <a:pPr algn="ctr" defTabSz="457200">
              <a:lnSpc>
                <a:spcPct val="85000"/>
              </a:lnSpc>
            </a:pPr>
            <a:r>
              <a:rPr lang="en-US" sz="1600" dirty="0">
                <a:solidFill>
                  <a:srgbClr val="800000"/>
                </a:solidFill>
                <a:cs typeface="Times New Roman" pitchFamily="18" charset="0"/>
              </a:rPr>
              <a:t>Recovery 100% of data</a:t>
            </a:r>
          </a:p>
        </p:txBody>
      </p:sp>
      <p:grpSp>
        <p:nvGrpSpPr>
          <p:cNvPr id="3" name="Group 2"/>
          <p:cNvGrpSpPr/>
          <p:nvPr/>
        </p:nvGrpSpPr>
        <p:grpSpPr>
          <a:xfrm>
            <a:off x="741558" y="1280232"/>
            <a:ext cx="1807890" cy="1537728"/>
            <a:chOff x="741558" y="1280232"/>
            <a:chExt cx="1807890" cy="1537728"/>
          </a:xfrm>
        </p:grpSpPr>
        <p:grpSp>
          <p:nvGrpSpPr>
            <p:cNvPr id="2" name="Group 1"/>
            <p:cNvGrpSpPr/>
            <p:nvPr/>
          </p:nvGrpSpPr>
          <p:grpSpPr>
            <a:xfrm>
              <a:off x="741558" y="1280232"/>
              <a:ext cx="1807890" cy="1537728"/>
              <a:chOff x="173748" y="1280232"/>
              <a:chExt cx="3117382" cy="1537728"/>
            </a:xfrm>
          </p:grpSpPr>
          <p:sp>
            <p:nvSpPr>
              <p:cNvPr id="111"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141"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171"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01"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112"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13"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14"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5"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16"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17"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18"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9"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20"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121"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122"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23"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24"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125"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126"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27"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42"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143"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144"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45"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46"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147"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148"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49"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50"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151"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152"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53"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54"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155"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156"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57"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0" name="Rounded Rectangle 16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172"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173"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174"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5"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76"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177"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178"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9"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80"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181"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182"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83"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84"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185"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186"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87"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2"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03"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04"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5"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6"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07"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08"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0"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11"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12"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3"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4"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15"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16"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7"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0" name="Rounded Rectangle 229"/>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356" name="Group 355"/>
          <p:cNvGrpSpPr/>
          <p:nvPr/>
        </p:nvGrpSpPr>
        <p:grpSpPr>
          <a:xfrm>
            <a:off x="6512303" y="1277367"/>
            <a:ext cx="1807890" cy="1537728"/>
            <a:chOff x="741558" y="1280232"/>
            <a:chExt cx="1807890" cy="1537728"/>
          </a:xfrm>
        </p:grpSpPr>
        <p:grpSp>
          <p:nvGrpSpPr>
            <p:cNvPr id="357" name="Group 356"/>
            <p:cNvGrpSpPr/>
            <p:nvPr/>
          </p:nvGrpSpPr>
          <p:grpSpPr>
            <a:xfrm>
              <a:off x="741558" y="1280232"/>
              <a:ext cx="1807890" cy="1537728"/>
              <a:chOff x="173748" y="1280232"/>
              <a:chExt cx="3117382" cy="1537728"/>
            </a:xfrm>
          </p:grpSpPr>
          <p:sp>
            <p:nvSpPr>
              <p:cNvPr id="424"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5"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6"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7"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358"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359"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360"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1"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2"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363"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364"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5"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6"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367"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368"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9"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0"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371"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372"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3"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4"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375"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376"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7"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8"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379"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380"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1"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2"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383"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384"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5"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6"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387"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388"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9"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0" name="Rounded Rectangle 38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391"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392"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393"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4"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5"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396"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97"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8"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9"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400"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401"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2"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03"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404"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405"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6"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07"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408"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409"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0"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1"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412"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413"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4"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5"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416"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417"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8"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9"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420"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421"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22"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23" name="Rounded Rectangle 422"/>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spTree>
    <p:extLst>
      <p:ext uri="{BB962C8B-B14F-4D97-AF65-F5344CB8AC3E}">
        <p14:creationId xmlns:p14="http://schemas.microsoft.com/office/powerpoint/2010/main" val="1725195884"/>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1" name="Title 1"/>
          <p:cNvSpPr>
            <a:spLocks noGrp="1"/>
          </p:cNvSpPr>
          <p:nvPr>
            <p:ph type="title"/>
          </p:nvPr>
        </p:nvSpPr>
        <p:spPr>
          <a:xfrm>
            <a:off x="95865" y="19664"/>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60" name="Text Box 46"/>
          <p:cNvSpPr txBox="1">
            <a:spLocks noChangeArrowheads="1"/>
          </p:cNvSpPr>
          <p:nvPr/>
        </p:nvSpPr>
        <p:spPr bwMode="gray">
          <a:xfrm>
            <a:off x="738968" y="839021"/>
            <a:ext cx="1828800" cy="316690"/>
          </a:xfrm>
          <a:prstGeom prst="rect">
            <a:avLst/>
          </a:prstGeom>
          <a:noFill/>
          <a:ln w="9525" algn="ctr">
            <a:noFill/>
            <a:miter lim="800000"/>
            <a:headEnd/>
            <a:tailEnd/>
          </a:ln>
        </p:spPr>
        <p:txBody>
          <a:bodyPr wrap="square"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A</a:t>
            </a:r>
          </a:p>
        </p:txBody>
      </p:sp>
      <p:sp>
        <p:nvSpPr>
          <p:cNvPr id="61" name="Text Box 47"/>
          <p:cNvSpPr txBox="1">
            <a:spLocks noChangeArrowheads="1"/>
          </p:cNvSpPr>
          <p:nvPr/>
        </p:nvSpPr>
        <p:spPr bwMode="gray">
          <a:xfrm>
            <a:off x="6702566" y="818578"/>
            <a:ext cx="1208088" cy="316690"/>
          </a:xfrm>
          <a:prstGeom prst="rect">
            <a:avLst/>
          </a:prstGeom>
          <a:noFill/>
          <a:ln w="9525" algn="ctr">
            <a:noFill/>
            <a:miter lim="800000"/>
            <a:headEnd/>
            <a:tailEnd/>
          </a:ln>
        </p:spPr>
        <p:txBody>
          <a:bodyPr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B</a:t>
            </a:r>
          </a:p>
        </p:txBody>
      </p:sp>
      <p:sp>
        <p:nvSpPr>
          <p:cNvPr id="93" name="Line 138"/>
          <p:cNvSpPr>
            <a:spLocks noChangeShapeType="1"/>
          </p:cNvSpPr>
          <p:nvPr/>
        </p:nvSpPr>
        <p:spPr bwMode="gray">
          <a:xfrm>
            <a:off x="1630867"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95" name="Text Box 108"/>
          <p:cNvSpPr txBox="1">
            <a:spLocks noChangeArrowheads="1"/>
          </p:cNvSpPr>
          <p:nvPr/>
        </p:nvSpPr>
        <p:spPr bwMode="gray">
          <a:xfrm>
            <a:off x="976048"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96" name="Group 95"/>
          <p:cNvGrpSpPr/>
          <p:nvPr/>
        </p:nvGrpSpPr>
        <p:grpSpPr>
          <a:xfrm>
            <a:off x="931344" y="3689165"/>
            <a:ext cx="1446906" cy="742293"/>
            <a:chOff x="1130655" y="2061428"/>
            <a:chExt cx="6336945" cy="2887544"/>
          </a:xfrm>
        </p:grpSpPr>
        <p:pic>
          <p:nvPicPr>
            <p:cNvPr id="97"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98"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99" name="Text Box 108"/>
          <p:cNvSpPr txBox="1">
            <a:spLocks noChangeArrowheads="1"/>
          </p:cNvSpPr>
          <p:nvPr/>
        </p:nvSpPr>
        <p:spPr bwMode="gray">
          <a:xfrm>
            <a:off x="1690238" y="3107817"/>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00" name="Line 138"/>
          <p:cNvSpPr>
            <a:spLocks noChangeShapeType="1"/>
          </p:cNvSpPr>
          <p:nvPr/>
        </p:nvSpPr>
        <p:spPr bwMode="gray">
          <a:xfrm>
            <a:off x="7408874"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01" name="Text Box 108"/>
          <p:cNvSpPr txBox="1">
            <a:spLocks noChangeArrowheads="1"/>
          </p:cNvSpPr>
          <p:nvPr/>
        </p:nvSpPr>
        <p:spPr bwMode="gray">
          <a:xfrm>
            <a:off x="6754055"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02" name="Group 101"/>
          <p:cNvGrpSpPr/>
          <p:nvPr/>
        </p:nvGrpSpPr>
        <p:grpSpPr>
          <a:xfrm>
            <a:off x="6709351" y="3689165"/>
            <a:ext cx="1446906" cy="742293"/>
            <a:chOff x="1130655" y="2061428"/>
            <a:chExt cx="6336945" cy="2887544"/>
          </a:xfrm>
        </p:grpSpPr>
        <p:pic>
          <p:nvPicPr>
            <p:cNvPr id="103"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04"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05" name="Text Box 108"/>
          <p:cNvSpPr txBox="1">
            <a:spLocks noChangeArrowheads="1"/>
          </p:cNvSpPr>
          <p:nvPr/>
        </p:nvSpPr>
        <p:spPr bwMode="gray">
          <a:xfrm>
            <a:off x="7468245" y="3078321"/>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07" name="Line 138"/>
          <p:cNvSpPr>
            <a:spLocks noChangeShapeType="1"/>
          </p:cNvSpPr>
          <p:nvPr/>
        </p:nvSpPr>
        <p:spPr bwMode="gray">
          <a:xfrm>
            <a:off x="2477730" y="4084201"/>
            <a:ext cx="4143160" cy="0"/>
          </a:xfrm>
          <a:prstGeom prst="line">
            <a:avLst/>
          </a:prstGeom>
          <a:noFill/>
          <a:ln w="50800">
            <a:solidFill>
              <a:srgbClr val="000066"/>
            </a:solidFill>
            <a:round/>
            <a:headEnd type="triangle"/>
            <a:tailEnd type="triangle"/>
          </a:ln>
        </p:spPr>
        <p:txBody>
          <a:bodyPr/>
          <a:lstStyle/>
          <a:p>
            <a:pPr defTabSz="457200"/>
            <a:endParaRPr lang="en-US" dirty="0">
              <a:solidFill>
                <a:srgbClr val="000000"/>
              </a:solidFill>
            </a:endParaRPr>
          </a:p>
        </p:txBody>
      </p:sp>
      <p:sp>
        <p:nvSpPr>
          <p:cNvPr id="108" name="Text Box 108"/>
          <p:cNvSpPr txBox="1">
            <a:spLocks noChangeArrowheads="1"/>
          </p:cNvSpPr>
          <p:nvPr/>
        </p:nvSpPr>
        <p:spPr bwMode="gray">
          <a:xfrm>
            <a:off x="3500946" y="4175341"/>
            <a:ext cx="2133597" cy="627864"/>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600" b="1" dirty="0">
                <a:solidFill>
                  <a:srgbClr val="800000"/>
                </a:solidFill>
                <a:cs typeface="Times New Roman" pitchFamily="18" charset="0"/>
              </a:rPr>
              <a:t>Disaster Recovery</a:t>
            </a:r>
          </a:p>
          <a:p>
            <a:pPr algn="ctr" defTabSz="457200">
              <a:lnSpc>
                <a:spcPct val="85000"/>
              </a:lnSpc>
            </a:pPr>
            <a:r>
              <a:rPr lang="en-US" sz="1600" dirty="0">
                <a:solidFill>
                  <a:srgbClr val="800000"/>
                </a:solidFill>
                <a:cs typeface="Times New Roman" pitchFamily="18" charset="0"/>
              </a:rPr>
              <a:t>Transfer 1%</a:t>
            </a:r>
          </a:p>
          <a:p>
            <a:pPr algn="ctr" defTabSz="457200">
              <a:lnSpc>
                <a:spcPct val="85000"/>
              </a:lnSpc>
            </a:pPr>
            <a:r>
              <a:rPr lang="en-US" sz="1600" dirty="0">
                <a:solidFill>
                  <a:srgbClr val="800000"/>
                </a:solidFill>
                <a:cs typeface="Times New Roman" pitchFamily="18" charset="0"/>
              </a:rPr>
              <a:t>Recovery 100% of data</a:t>
            </a:r>
          </a:p>
        </p:txBody>
      </p:sp>
      <p:grpSp>
        <p:nvGrpSpPr>
          <p:cNvPr id="3" name="Group 2"/>
          <p:cNvGrpSpPr/>
          <p:nvPr/>
        </p:nvGrpSpPr>
        <p:grpSpPr>
          <a:xfrm>
            <a:off x="741558" y="1280232"/>
            <a:ext cx="1807890" cy="1537728"/>
            <a:chOff x="741558" y="1280232"/>
            <a:chExt cx="1807890" cy="1537728"/>
          </a:xfrm>
        </p:grpSpPr>
        <p:grpSp>
          <p:nvGrpSpPr>
            <p:cNvPr id="2" name="Group 1"/>
            <p:cNvGrpSpPr/>
            <p:nvPr/>
          </p:nvGrpSpPr>
          <p:grpSpPr>
            <a:xfrm>
              <a:off x="741558" y="1280232"/>
              <a:ext cx="1807890" cy="1537728"/>
              <a:chOff x="173748" y="1280232"/>
              <a:chExt cx="3117382" cy="1537728"/>
            </a:xfrm>
          </p:grpSpPr>
          <p:sp>
            <p:nvSpPr>
              <p:cNvPr id="111"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141"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171"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01"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112"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13"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14"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5"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16"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17"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18"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9"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20"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121"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122"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23"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24"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125"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126"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27"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42"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143"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144"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45"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46"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147"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148"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49"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50"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151"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152"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53"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54"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155"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156"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57"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0" name="Rounded Rectangle 16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172"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173"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174"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5"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76"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177"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178"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9"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80"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181"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182"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83"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84"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185"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186"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87"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2"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03"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04"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5"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6"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07"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08"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0"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11"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12"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3"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4"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15"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16"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7"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0" name="Rounded Rectangle 229"/>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356" name="Group 355"/>
          <p:cNvGrpSpPr/>
          <p:nvPr/>
        </p:nvGrpSpPr>
        <p:grpSpPr>
          <a:xfrm>
            <a:off x="6512303" y="1277367"/>
            <a:ext cx="1807890" cy="1537728"/>
            <a:chOff x="741558" y="1280232"/>
            <a:chExt cx="1807890" cy="1537728"/>
          </a:xfrm>
        </p:grpSpPr>
        <p:grpSp>
          <p:nvGrpSpPr>
            <p:cNvPr id="357" name="Group 356"/>
            <p:cNvGrpSpPr/>
            <p:nvPr/>
          </p:nvGrpSpPr>
          <p:grpSpPr>
            <a:xfrm>
              <a:off x="741558" y="1280232"/>
              <a:ext cx="1807890" cy="1537728"/>
              <a:chOff x="173748" y="1280232"/>
              <a:chExt cx="3117382" cy="1537728"/>
            </a:xfrm>
          </p:grpSpPr>
          <p:sp>
            <p:nvSpPr>
              <p:cNvPr id="424"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5"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6"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7"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358"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359"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360"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1"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2"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363"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364"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5"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6"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367"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368"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9"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0"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371"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372"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3"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4"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375"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376"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7"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8"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379"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380"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1"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2"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383"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384"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5"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6"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387"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388"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9"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0" name="Rounded Rectangle 38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391"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392"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393"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4"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5"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396"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97"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8"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9"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400"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401"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2"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03"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404"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405"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6"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07"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408"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409"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0"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1"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412"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413"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4"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5"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416"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417"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8"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9"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420"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421"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22"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23" name="Rounded Rectangle 422"/>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164" name="Group 163"/>
          <p:cNvGrpSpPr/>
          <p:nvPr/>
        </p:nvGrpSpPr>
        <p:grpSpPr>
          <a:xfrm>
            <a:off x="643100" y="1177555"/>
            <a:ext cx="2004647" cy="1737801"/>
            <a:chOff x="715768" y="1089064"/>
            <a:chExt cx="2004647" cy="1737801"/>
          </a:xfrm>
        </p:grpSpPr>
        <p:sp>
          <p:nvSpPr>
            <p:cNvPr id="165" name="Line 61"/>
            <p:cNvSpPr>
              <a:spLocks noChangeShapeType="1"/>
            </p:cNvSpPr>
            <p:nvPr/>
          </p:nvSpPr>
          <p:spPr bwMode="gray">
            <a:xfrm flipV="1">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sp>
          <p:nvSpPr>
            <p:cNvPr id="166" name="Line 61"/>
            <p:cNvSpPr>
              <a:spLocks noChangeShapeType="1"/>
            </p:cNvSpPr>
            <p:nvPr/>
          </p:nvSpPr>
          <p:spPr bwMode="gray">
            <a:xfrm>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grpSp>
      <p:sp>
        <p:nvSpPr>
          <p:cNvPr id="167" name="Rounded Rectangle 166"/>
          <p:cNvSpPr/>
          <p:nvPr/>
        </p:nvSpPr>
        <p:spPr>
          <a:xfrm>
            <a:off x="2567769" y="1091805"/>
            <a:ext cx="2850184" cy="2665311"/>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200" dirty="0">
                <a:solidFill>
                  <a:srgbClr val="FFFFCC"/>
                </a:solidFill>
              </a:rPr>
              <a:t>Site A fails</a:t>
            </a:r>
          </a:p>
          <a:p>
            <a:pPr algn="ctr">
              <a:spcBef>
                <a:spcPts val="0"/>
              </a:spcBef>
              <a:spcAft>
                <a:spcPts val="300"/>
              </a:spcAft>
            </a:pPr>
            <a:r>
              <a:rPr lang="en-US" sz="2200" dirty="0">
                <a:solidFill>
                  <a:srgbClr val="FFFFCC"/>
                </a:solidFill>
              </a:rPr>
              <a:t>How quickly can we starts VMs (critical </a:t>
            </a:r>
            <a:r>
              <a:rPr lang="pl-PL" sz="2200" dirty="0" err="1">
                <a:solidFill>
                  <a:srgbClr val="FFFFCC"/>
                </a:solidFill>
              </a:rPr>
              <a:t>VMs</a:t>
            </a:r>
            <a:r>
              <a:rPr lang="en-US" sz="2200" dirty="0">
                <a:solidFill>
                  <a:srgbClr val="FFFFCC"/>
                </a:solidFill>
              </a:rPr>
              <a:t> especially) in Site B?</a:t>
            </a:r>
            <a:endParaRPr lang="en-US" sz="2200" dirty="0">
              <a:solidFill>
                <a:srgbClr val="FFFF00"/>
              </a:solidFill>
            </a:endParaRPr>
          </a:p>
        </p:txBody>
      </p:sp>
    </p:spTree>
    <p:extLst>
      <p:ext uri="{BB962C8B-B14F-4D97-AF65-F5344CB8AC3E}">
        <p14:creationId xmlns:p14="http://schemas.microsoft.com/office/powerpoint/2010/main" val="542215150"/>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1" name="Title 1"/>
          <p:cNvSpPr>
            <a:spLocks noGrp="1"/>
          </p:cNvSpPr>
          <p:nvPr>
            <p:ph type="title"/>
          </p:nvPr>
        </p:nvSpPr>
        <p:spPr>
          <a:xfrm>
            <a:off x="95865" y="19664"/>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60" name="Text Box 46"/>
          <p:cNvSpPr txBox="1">
            <a:spLocks noChangeArrowheads="1"/>
          </p:cNvSpPr>
          <p:nvPr/>
        </p:nvSpPr>
        <p:spPr bwMode="gray">
          <a:xfrm>
            <a:off x="738968" y="839021"/>
            <a:ext cx="1828800" cy="316690"/>
          </a:xfrm>
          <a:prstGeom prst="rect">
            <a:avLst/>
          </a:prstGeom>
          <a:noFill/>
          <a:ln w="9525" algn="ctr">
            <a:noFill/>
            <a:miter lim="800000"/>
            <a:headEnd/>
            <a:tailEnd/>
          </a:ln>
        </p:spPr>
        <p:txBody>
          <a:bodyPr wrap="square"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A</a:t>
            </a:r>
          </a:p>
        </p:txBody>
      </p:sp>
      <p:sp>
        <p:nvSpPr>
          <p:cNvPr id="61" name="Text Box 47"/>
          <p:cNvSpPr txBox="1">
            <a:spLocks noChangeArrowheads="1"/>
          </p:cNvSpPr>
          <p:nvPr/>
        </p:nvSpPr>
        <p:spPr bwMode="gray">
          <a:xfrm>
            <a:off x="6702566" y="818578"/>
            <a:ext cx="1208088" cy="316690"/>
          </a:xfrm>
          <a:prstGeom prst="rect">
            <a:avLst/>
          </a:prstGeom>
          <a:noFill/>
          <a:ln w="9525" algn="ctr">
            <a:noFill/>
            <a:miter lim="800000"/>
            <a:headEnd/>
            <a:tailEnd/>
          </a:ln>
        </p:spPr>
        <p:txBody>
          <a:bodyPr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B</a:t>
            </a:r>
          </a:p>
        </p:txBody>
      </p:sp>
      <p:sp>
        <p:nvSpPr>
          <p:cNvPr id="93" name="Line 138"/>
          <p:cNvSpPr>
            <a:spLocks noChangeShapeType="1"/>
          </p:cNvSpPr>
          <p:nvPr/>
        </p:nvSpPr>
        <p:spPr bwMode="gray">
          <a:xfrm>
            <a:off x="1630867"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95" name="Text Box 108"/>
          <p:cNvSpPr txBox="1">
            <a:spLocks noChangeArrowheads="1"/>
          </p:cNvSpPr>
          <p:nvPr/>
        </p:nvSpPr>
        <p:spPr bwMode="gray">
          <a:xfrm>
            <a:off x="976048"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96" name="Group 95"/>
          <p:cNvGrpSpPr/>
          <p:nvPr/>
        </p:nvGrpSpPr>
        <p:grpSpPr>
          <a:xfrm>
            <a:off x="931344" y="3689165"/>
            <a:ext cx="1446906" cy="742293"/>
            <a:chOff x="1130655" y="2061428"/>
            <a:chExt cx="6336945" cy="2887544"/>
          </a:xfrm>
        </p:grpSpPr>
        <p:pic>
          <p:nvPicPr>
            <p:cNvPr id="97"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98"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99" name="Text Box 108"/>
          <p:cNvSpPr txBox="1">
            <a:spLocks noChangeArrowheads="1"/>
          </p:cNvSpPr>
          <p:nvPr/>
        </p:nvSpPr>
        <p:spPr bwMode="gray">
          <a:xfrm>
            <a:off x="1690238" y="3107817"/>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00" name="Line 138"/>
          <p:cNvSpPr>
            <a:spLocks noChangeShapeType="1"/>
          </p:cNvSpPr>
          <p:nvPr/>
        </p:nvSpPr>
        <p:spPr bwMode="gray">
          <a:xfrm>
            <a:off x="8018869" y="2826441"/>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01" name="Text Box 108"/>
          <p:cNvSpPr txBox="1">
            <a:spLocks noChangeArrowheads="1"/>
          </p:cNvSpPr>
          <p:nvPr/>
        </p:nvSpPr>
        <p:spPr bwMode="gray">
          <a:xfrm>
            <a:off x="6754055"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02" name="Group 101"/>
          <p:cNvGrpSpPr/>
          <p:nvPr/>
        </p:nvGrpSpPr>
        <p:grpSpPr>
          <a:xfrm>
            <a:off x="6709351" y="3689165"/>
            <a:ext cx="1446906" cy="742293"/>
            <a:chOff x="1130655" y="2061428"/>
            <a:chExt cx="6336945" cy="2887544"/>
          </a:xfrm>
        </p:grpSpPr>
        <p:pic>
          <p:nvPicPr>
            <p:cNvPr id="103"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04"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05" name="Text Box 108"/>
          <p:cNvSpPr txBox="1">
            <a:spLocks noChangeArrowheads="1"/>
          </p:cNvSpPr>
          <p:nvPr/>
        </p:nvSpPr>
        <p:spPr bwMode="gray">
          <a:xfrm>
            <a:off x="8078240" y="3035962"/>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07" name="Line 138"/>
          <p:cNvSpPr>
            <a:spLocks noChangeShapeType="1"/>
          </p:cNvSpPr>
          <p:nvPr/>
        </p:nvSpPr>
        <p:spPr bwMode="gray">
          <a:xfrm>
            <a:off x="2477730" y="4084201"/>
            <a:ext cx="4143160" cy="0"/>
          </a:xfrm>
          <a:prstGeom prst="line">
            <a:avLst/>
          </a:prstGeom>
          <a:noFill/>
          <a:ln w="50800">
            <a:solidFill>
              <a:srgbClr val="000066"/>
            </a:solidFill>
            <a:round/>
            <a:headEnd type="triangle"/>
            <a:tailEnd type="triangle"/>
          </a:ln>
        </p:spPr>
        <p:txBody>
          <a:bodyPr/>
          <a:lstStyle/>
          <a:p>
            <a:pPr defTabSz="457200"/>
            <a:endParaRPr lang="en-US" dirty="0">
              <a:solidFill>
                <a:srgbClr val="000000"/>
              </a:solidFill>
            </a:endParaRPr>
          </a:p>
        </p:txBody>
      </p:sp>
      <p:sp>
        <p:nvSpPr>
          <p:cNvPr id="108" name="Text Box 108"/>
          <p:cNvSpPr txBox="1">
            <a:spLocks noChangeArrowheads="1"/>
          </p:cNvSpPr>
          <p:nvPr/>
        </p:nvSpPr>
        <p:spPr bwMode="gray">
          <a:xfrm>
            <a:off x="3500946" y="4175341"/>
            <a:ext cx="2133597" cy="627864"/>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600" b="1" dirty="0">
                <a:solidFill>
                  <a:srgbClr val="800000"/>
                </a:solidFill>
                <a:cs typeface="Times New Roman" pitchFamily="18" charset="0"/>
              </a:rPr>
              <a:t>Disaster Recovery</a:t>
            </a:r>
          </a:p>
          <a:p>
            <a:pPr algn="ctr" defTabSz="457200">
              <a:lnSpc>
                <a:spcPct val="85000"/>
              </a:lnSpc>
            </a:pPr>
            <a:r>
              <a:rPr lang="en-US" sz="1600" dirty="0">
                <a:solidFill>
                  <a:srgbClr val="800000"/>
                </a:solidFill>
                <a:cs typeface="Times New Roman" pitchFamily="18" charset="0"/>
              </a:rPr>
              <a:t>Transfer 1%</a:t>
            </a:r>
          </a:p>
          <a:p>
            <a:pPr algn="ctr" defTabSz="457200">
              <a:lnSpc>
                <a:spcPct val="85000"/>
              </a:lnSpc>
            </a:pPr>
            <a:r>
              <a:rPr lang="en-US" sz="1600" dirty="0">
                <a:solidFill>
                  <a:srgbClr val="800000"/>
                </a:solidFill>
                <a:cs typeface="Times New Roman" pitchFamily="18" charset="0"/>
              </a:rPr>
              <a:t>Recovery 100% of data</a:t>
            </a:r>
          </a:p>
        </p:txBody>
      </p:sp>
      <p:grpSp>
        <p:nvGrpSpPr>
          <p:cNvPr id="3" name="Group 2"/>
          <p:cNvGrpSpPr/>
          <p:nvPr/>
        </p:nvGrpSpPr>
        <p:grpSpPr>
          <a:xfrm>
            <a:off x="741558" y="1280232"/>
            <a:ext cx="1807890" cy="1537728"/>
            <a:chOff x="741558" y="1280232"/>
            <a:chExt cx="1807890" cy="1537728"/>
          </a:xfrm>
        </p:grpSpPr>
        <p:grpSp>
          <p:nvGrpSpPr>
            <p:cNvPr id="2" name="Group 1"/>
            <p:cNvGrpSpPr/>
            <p:nvPr/>
          </p:nvGrpSpPr>
          <p:grpSpPr>
            <a:xfrm>
              <a:off x="741558" y="1280232"/>
              <a:ext cx="1807890" cy="1537728"/>
              <a:chOff x="173748" y="1280232"/>
              <a:chExt cx="3117382" cy="1537728"/>
            </a:xfrm>
          </p:grpSpPr>
          <p:sp>
            <p:nvSpPr>
              <p:cNvPr id="111"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141"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171"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01"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112"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13"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14"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5"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16"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17"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18"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19"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20"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121"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122"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23"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24"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125"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126"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27"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42"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143"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144"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45"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46"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147"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148"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49"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50"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151"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152"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53"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54"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155"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156"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57"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0" name="Rounded Rectangle 16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172"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173"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174"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5"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76"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177"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178"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79"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80"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181"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182"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83"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84"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185"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186"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87"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2"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03"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04"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5"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6"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07"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08"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9"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0"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11"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12"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3"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4"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15"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16"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7"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0" name="Rounded Rectangle 229"/>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356" name="Group 355"/>
          <p:cNvGrpSpPr/>
          <p:nvPr/>
        </p:nvGrpSpPr>
        <p:grpSpPr>
          <a:xfrm>
            <a:off x="6512303" y="1277367"/>
            <a:ext cx="1807890" cy="1537728"/>
            <a:chOff x="741558" y="1280232"/>
            <a:chExt cx="1807890" cy="1537728"/>
          </a:xfrm>
        </p:grpSpPr>
        <p:grpSp>
          <p:nvGrpSpPr>
            <p:cNvPr id="357" name="Group 356"/>
            <p:cNvGrpSpPr/>
            <p:nvPr/>
          </p:nvGrpSpPr>
          <p:grpSpPr>
            <a:xfrm>
              <a:off x="741558" y="1280232"/>
              <a:ext cx="1807890" cy="1537728"/>
              <a:chOff x="173748" y="1280232"/>
              <a:chExt cx="3117382" cy="1537728"/>
            </a:xfrm>
          </p:grpSpPr>
          <p:sp>
            <p:nvSpPr>
              <p:cNvPr id="424"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5"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6"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27"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358"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359"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360"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1"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2"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363"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364"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5"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6"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367"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368"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9"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0"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371"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372"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3"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4"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375"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376"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7"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8"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379"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380"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1"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2"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383"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384"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5"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6"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387"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388"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9"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0" name="Rounded Rectangle 38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391"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392"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393"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4"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5"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396"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97"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8"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9"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400"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401"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2"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03"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404"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405"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6"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07"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408"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409"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0"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1"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412"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413"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4"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5"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416"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417"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18"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419"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420"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421"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22"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23" name="Rounded Rectangle 422"/>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164" name="Group 163"/>
          <p:cNvGrpSpPr/>
          <p:nvPr/>
        </p:nvGrpSpPr>
        <p:grpSpPr>
          <a:xfrm>
            <a:off x="643100" y="1177555"/>
            <a:ext cx="2004647" cy="1737801"/>
            <a:chOff x="715768" y="1089064"/>
            <a:chExt cx="2004647" cy="1737801"/>
          </a:xfrm>
        </p:grpSpPr>
        <p:sp>
          <p:nvSpPr>
            <p:cNvPr id="165" name="Line 61"/>
            <p:cNvSpPr>
              <a:spLocks noChangeShapeType="1"/>
            </p:cNvSpPr>
            <p:nvPr/>
          </p:nvSpPr>
          <p:spPr bwMode="gray">
            <a:xfrm flipV="1">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sp>
          <p:nvSpPr>
            <p:cNvPr id="166" name="Line 61"/>
            <p:cNvSpPr>
              <a:spLocks noChangeShapeType="1"/>
            </p:cNvSpPr>
            <p:nvPr/>
          </p:nvSpPr>
          <p:spPr bwMode="gray">
            <a:xfrm>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grpSp>
      <p:grpSp>
        <p:nvGrpSpPr>
          <p:cNvPr id="167" name="Group 166"/>
          <p:cNvGrpSpPr/>
          <p:nvPr/>
        </p:nvGrpSpPr>
        <p:grpSpPr>
          <a:xfrm>
            <a:off x="5800873" y="2855840"/>
            <a:ext cx="1807890" cy="1537728"/>
            <a:chOff x="741558" y="1280232"/>
            <a:chExt cx="1807890" cy="1537728"/>
          </a:xfrm>
        </p:grpSpPr>
        <p:grpSp>
          <p:nvGrpSpPr>
            <p:cNvPr id="168" name="Group 167"/>
            <p:cNvGrpSpPr/>
            <p:nvPr/>
          </p:nvGrpSpPr>
          <p:grpSpPr>
            <a:xfrm>
              <a:off x="741558" y="1280232"/>
              <a:ext cx="1807890" cy="1537728"/>
              <a:chOff x="173748" y="1280232"/>
              <a:chExt cx="3117382" cy="1537728"/>
            </a:xfrm>
          </p:grpSpPr>
          <p:sp>
            <p:nvSpPr>
              <p:cNvPr id="271"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72"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73"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74"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169"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88"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89"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0"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91"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92"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93"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4"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95"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196"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197"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8"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99"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200"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218"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9"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20"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221"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222"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3"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24"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225"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226"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7"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28"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229"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231"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2"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33"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234"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235"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6"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7" name="Rounded Rectangle 236"/>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238"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239"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240"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1"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42"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243"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244"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5"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46"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247"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248"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9"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50"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251"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252"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3"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54"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55"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56"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7"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58"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59"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60"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1"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62"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63"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64"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5"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66"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67"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68"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9"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70" name="Rounded Rectangle 269"/>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sp>
        <p:nvSpPr>
          <p:cNvPr id="275" name="Rounded Rectangle 274"/>
          <p:cNvSpPr/>
          <p:nvPr/>
        </p:nvSpPr>
        <p:spPr>
          <a:xfrm>
            <a:off x="-38351" y="486697"/>
            <a:ext cx="3383437" cy="4600226"/>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1800" dirty="0">
                <a:solidFill>
                  <a:srgbClr val="FFFFCC"/>
                </a:solidFill>
              </a:rPr>
              <a:t>In site B we do not restore anything.</a:t>
            </a:r>
          </a:p>
          <a:p>
            <a:pPr algn="ctr">
              <a:spcBef>
                <a:spcPts val="0"/>
              </a:spcBef>
              <a:spcAft>
                <a:spcPts val="300"/>
              </a:spcAft>
            </a:pPr>
            <a:endParaRPr lang="en-US" sz="1800" dirty="0">
              <a:solidFill>
                <a:srgbClr val="FFFFCC"/>
              </a:solidFill>
            </a:endParaRPr>
          </a:p>
          <a:p>
            <a:pPr algn="ctr">
              <a:spcBef>
                <a:spcPts val="0"/>
              </a:spcBef>
              <a:spcAft>
                <a:spcPts val="300"/>
              </a:spcAft>
            </a:pPr>
            <a:r>
              <a:rPr lang="en-US" sz="1800" dirty="0">
                <a:solidFill>
                  <a:srgbClr val="FFFF00"/>
                </a:solidFill>
              </a:rPr>
              <a:t>We start Virtual Machines </a:t>
            </a:r>
            <a:r>
              <a:rPr lang="pl-PL" sz="1800" dirty="0">
                <a:solidFill>
                  <a:srgbClr val="FFFF00"/>
                </a:solidFill>
              </a:rPr>
              <a:t>(</a:t>
            </a:r>
            <a:r>
              <a:rPr lang="en-US" sz="1800" dirty="0">
                <a:solidFill>
                  <a:srgbClr val="FFFF00"/>
                </a:solidFill>
              </a:rPr>
              <a:t>that were in site A</a:t>
            </a:r>
            <a:r>
              <a:rPr lang="pl-PL" sz="1800" dirty="0">
                <a:solidFill>
                  <a:srgbClr val="FFFF00"/>
                </a:solidFill>
              </a:rPr>
              <a:t>)</a:t>
            </a:r>
            <a:r>
              <a:rPr lang="en-US" sz="1800" dirty="0">
                <a:solidFill>
                  <a:srgbClr val="FFFF00"/>
                </a:solidFill>
              </a:rPr>
              <a:t> directly from Data Domain. They work with SSD disks speed!</a:t>
            </a:r>
          </a:p>
          <a:p>
            <a:pPr algn="ctr">
              <a:spcBef>
                <a:spcPts val="0"/>
              </a:spcBef>
              <a:spcAft>
                <a:spcPts val="300"/>
              </a:spcAft>
            </a:pPr>
            <a:endParaRPr lang="en-US" sz="1800" dirty="0">
              <a:solidFill>
                <a:srgbClr val="FFFFCC"/>
              </a:solidFill>
            </a:endParaRPr>
          </a:p>
          <a:p>
            <a:pPr algn="ctr">
              <a:spcBef>
                <a:spcPts val="0"/>
              </a:spcBef>
              <a:spcAft>
                <a:spcPts val="300"/>
              </a:spcAft>
            </a:pPr>
            <a:r>
              <a:rPr lang="en-US" sz="1800" dirty="0">
                <a:solidFill>
                  <a:srgbClr val="FFFFCC"/>
                </a:solidFill>
              </a:rPr>
              <a:t>0 time restoring data! </a:t>
            </a:r>
            <a:endParaRPr lang="en-US" sz="1800" dirty="0">
              <a:solidFill>
                <a:srgbClr val="FFFF00"/>
              </a:solidFill>
            </a:endParaRPr>
          </a:p>
        </p:txBody>
      </p:sp>
      <p:sp>
        <p:nvSpPr>
          <p:cNvPr id="4" name="TextBox 3"/>
          <p:cNvSpPr txBox="1"/>
          <p:nvPr/>
        </p:nvSpPr>
        <p:spPr>
          <a:xfrm>
            <a:off x="4241175" y="1126599"/>
            <a:ext cx="2276555" cy="954107"/>
          </a:xfrm>
          <a:prstGeom prst="rect">
            <a:avLst/>
          </a:prstGeom>
          <a:noFill/>
        </p:spPr>
        <p:txBody>
          <a:bodyPr wrap="square" rtlCol="0">
            <a:spAutoFit/>
          </a:bodyPr>
          <a:lstStyle/>
          <a:p>
            <a:pPr>
              <a:spcBef>
                <a:spcPts val="0"/>
              </a:spcBef>
              <a:spcAft>
                <a:spcPts val="0"/>
              </a:spcAft>
              <a:buClr>
                <a:schemeClr val="bg1"/>
              </a:buClr>
            </a:pPr>
            <a:r>
              <a:rPr lang="en-US" sz="1400" b="1" dirty="0">
                <a:solidFill>
                  <a:srgbClr val="C00000"/>
                </a:solidFill>
                <a:latin typeface="+mn-lt"/>
              </a:rPr>
              <a:t>Those VMs work normally.</a:t>
            </a:r>
          </a:p>
          <a:p>
            <a:pPr>
              <a:spcBef>
                <a:spcPts val="0"/>
              </a:spcBef>
              <a:spcAft>
                <a:spcPts val="0"/>
              </a:spcAft>
              <a:buClr>
                <a:schemeClr val="bg1"/>
              </a:buClr>
            </a:pPr>
            <a:r>
              <a:rPr lang="en-US" sz="1400" b="1" dirty="0">
                <a:solidFill>
                  <a:srgbClr val="C00000"/>
                </a:solidFill>
                <a:latin typeface="+mn-lt"/>
              </a:rPr>
              <a:t>They are also normally backed up or restored</a:t>
            </a:r>
          </a:p>
        </p:txBody>
      </p:sp>
      <p:sp>
        <p:nvSpPr>
          <p:cNvPr id="276" name="TextBox 275"/>
          <p:cNvSpPr txBox="1"/>
          <p:nvPr/>
        </p:nvSpPr>
        <p:spPr>
          <a:xfrm>
            <a:off x="3660117" y="2406501"/>
            <a:ext cx="2331478" cy="1169551"/>
          </a:xfrm>
          <a:prstGeom prst="rect">
            <a:avLst/>
          </a:prstGeom>
          <a:noFill/>
        </p:spPr>
        <p:txBody>
          <a:bodyPr wrap="square" rtlCol="0">
            <a:spAutoFit/>
          </a:bodyPr>
          <a:lstStyle/>
          <a:p>
            <a:pPr>
              <a:spcBef>
                <a:spcPts val="0"/>
              </a:spcBef>
              <a:spcAft>
                <a:spcPts val="0"/>
              </a:spcAft>
              <a:buClr>
                <a:schemeClr val="bg1"/>
              </a:buClr>
            </a:pPr>
            <a:r>
              <a:rPr lang="en-US" sz="1400" b="1" dirty="0">
                <a:solidFill>
                  <a:srgbClr val="C00000"/>
                </a:solidFill>
                <a:latin typeface="+mn-lt"/>
              </a:rPr>
              <a:t>Those VMs are from</a:t>
            </a:r>
            <a:br>
              <a:rPr lang="pl-PL" sz="1400" b="1" dirty="0">
                <a:solidFill>
                  <a:srgbClr val="C00000"/>
                </a:solidFill>
                <a:latin typeface="+mn-lt"/>
              </a:rPr>
            </a:br>
            <a:r>
              <a:rPr lang="en-US" sz="1400" b="1" dirty="0">
                <a:solidFill>
                  <a:srgbClr val="C00000"/>
                </a:solidFill>
                <a:latin typeface="+mn-lt"/>
              </a:rPr>
              <a:t> site A.</a:t>
            </a:r>
          </a:p>
          <a:p>
            <a:pPr>
              <a:spcBef>
                <a:spcPts val="0"/>
              </a:spcBef>
              <a:spcAft>
                <a:spcPts val="0"/>
              </a:spcAft>
              <a:buClr>
                <a:schemeClr val="bg1"/>
              </a:buClr>
            </a:pPr>
            <a:r>
              <a:rPr lang="en-US" sz="1400" b="1" dirty="0">
                <a:solidFill>
                  <a:srgbClr val="C00000"/>
                </a:solidFill>
                <a:latin typeface="+mn-lt"/>
              </a:rPr>
              <a:t>They use Data Domain SSD disks as the storage.</a:t>
            </a:r>
          </a:p>
        </p:txBody>
      </p:sp>
      <p:cxnSp>
        <p:nvCxnSpPr>
          <p:cNvPr id="7" name="Straight Arrow Connector 6"/>
          <p:cNvCxnSpPr>
            <a:endCxn id="4" idx="3"/>
          </p:cNvCxnSpPr>
          <p:nvPr/>
        </p:nvCxnSpPr>
        <p:spPr>
          <a:xfrm>
            <a:off x="5767014" y="1360579"/>
            <a:ext cx="750716" cy="243074"/>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7" name="Straight Arrow Connector 276"/>
          <p:cNvCxnSpPr/>
          <p:nvPr/>
        </p:nvCxnSpPr>
        <p:spPr>
          <a:xfrm>
            <a:off x="4355137" y="2786270"/>
            <a:ext cx="1428781" cy="82530"/>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158814"/>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1" name="Title 1"/>
          <p:cNvSpPr>
            <a:spLocks noGrp="1"/>
          </p:cNvSpPr>
          <p:nvPr>
            <p:ph type="title"/>
          </p:nvPr>
        </p:nvSpPr>
        <p:spPr>
          <a:xfrm>
            <a:off x="95865" y="19664"/>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Classical recovery to new VM</a:t>
            </a:r>
            <a:endParaRPr lang="en-US" sz="2200" b="1" dirty="0">
              <a:solidFill>
                <a:srgbClr val="0070C0"/>
              </a:solidFill>
            </a:endParaRPr>
          </a:p>
        </p:txBody>
      </p:sp>
      <p:sp>
        <p:nvSpPr>
          <p:cNvPr id="164" name="Rounded Rectangle 163"/>
          <p:cNvSpPr/>
          <p:nvPr/>
        </p:nvSpPr>
        <p:spPr>
          <a:xfrm>
            <a:off x="148874" y="2133600"/>
            <a:ext cx="8822848" cy="137160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What speed can we achieve </a:t>
            </a:r>
            <a:br>
              <a:rPr lang="en-US" sz="2600" dirty="0">
                <a:solidFill>
                  <a:srgbClr val="FFFFCC"/>
                </a:solidFill>
              </a:rPr>
            </a:br>
            <a:r>
              <a:rPr lang="en-US" sz="2600" dirty="0">
                <a:solidFill>
                  <a:srgbClr val="FFFFCC"/>
                </a:solidFill>
              </a:rPr>
              <a:t>with classical backup / recovery approach?</a:t>
            </a:r>
          </a:p>
        </p:txBody>
      </p:sp>
    </p:spTree>
    <p:extLst>
      <p:ext uri="{BB962C8B-B14F-4D97-AF65-F5344CB8AC3E}">
        <p14:creationId xmlns:p14="http://schemas.microsoft.com/office/powerpoint/2010/main" val="3794838241"/>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V</a:t>
            </a:r>
            <a:r>
              <a:rPr lang="pl-PL" dirty="0">
                <a:solidFill>
                  <a:srgbClr val="0070C0"/>
                </a:solidFill>
              </a:rPr>
              <a:t>M</a:t>
            </a:r>
            <a:r>
              <a:rPr lang="en-US" dirty="0">
                <a:solidFill>
                  <a:srgbClr val="0070C0"/>
                </a:solidFill>
              </a:rPr>
              <a:t>ware</a:t>
            </a:r>
            <a:br>
              <a:rPr lang="en-US" dirty="0">
                <a:solidFill>
                  <a:srgbClr val="0070C0"/>
                </a:solidFill>
              </a:rPr>
            </a:br>
            <a:r>
              <a:rPr lang="en-US" b="1" dirty="0">
                <a:solidFill>
                  <a:srgbClr val="0070C0"/>
                </a:solidFill>
              </a:rPr>
              <a:t>Restoring to new Virtual Machine</a:t>
            </a:r>
            <a:endParaRPr lang="en-US" sz="2200" b="1" dirty="0">
              <a:solidFill>
                <a:srgbClr val="0070C0"/>
              </a:solidFill>
            </a:endParaRPr>
          </a:p>
        </p:txBody>
      </p:sp>
      <p:sp>
        <p:nvSpPr>
          <p:cNvPr id="72" name="Line 61"/>
          <p:cNvSpPr>
            <a:spLocks noChangeShapeType="1"/>
          </p:cNvSpPr>
          <p:nvPr/>
        </p:nvSpPr>
        <p:spPr bwMode="gray">
          <a:xfrm>
            <a:off x="618688" y="3503308"/>
            <a:ext cx="859031" cy="74468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3" name="Line 61"/>
          <p:cNvSpPr>
            <a:spLocks noChangeShapeType="1"/>
          </p:cNvSpPr>
          <p:nvPr/>
        </p:nvSpPr>
        <p:spPr bwMode="gray">
          <a:xfrm flipH="1">
            <a:off x="1648537" y="3366046"/>
            <a:ext cx="1132758" cy="9626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4" name="Line 61"/>
          <p:cNvSpPr>
            <a:spLocks noChangeShapeType="1"/>
          </p:cNvSpPr>
          <p:nvPr/>
        </p:nvSpPr>
        <p:spPr bwMode="gray">
          <a:xfrm flipH="1">
            <a:off x="1800935" y="3366047"/>
            <a:ext cx="2463973" cy="111505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5" name="Line 61"/>
          <p:cNvSpPr>
            <a:spLocks noChangeShapeType="1"/>
          </p:cNvSpPr>
          <p:nvPr/>
        </p:nvSpPr>
        <p:spPr bwMode="gray">
          <a:xfrm>
            <a:off x="1648537" y="3528642"/>
            <a:ext cx="1444376" cy="88760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6" name="Line 61"/>
          <p:cNvSpPr>
            <a:spLocks noChangeShapeType="1"/>
          </p:cNvSpPr>
          <p:nvPr/>
        </p:nvSpPr>
        <p:spPr bwMode="gray">
          <a:xfrm>
            <a:off x="2827844" y="3440409"/>
            <a:ext cx="464751" cy="97583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7" name="Line 61"/>
          <p:cNvSpPr>
            <a:spLocks noChangeShapeType="1"/>
          </p:cNvSpPr>
          <p:nvPr/>
        </p:nvSpPr>
        <p:spPr bwMode="gray">
          <a:xfrm flipH="1">
            <a:off x="3338744" y="3373919"/>
            <a:ext cx="1234551" cy="104232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71" name="AutoShape 59"/>
          <p:cNvSpPr>
            <a:spLocks noChangeArrowheads="1"/>
          </p:cNvSpPr>
          <p:nvPr/>
        </p:nvSpPr>
        <p:spPr bwMode="gray">
          <a:xfrm>
            <a:off x="2891932" y="4206146"/>
            <a:ext cx="1393678" cy="868239"/>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13" name="AutoShape 7"/>
          <p:cNvSpPr>
            <a:spLocks noChangeArrowheads="1"/>
          </p:cNvSpPr>
          <p:nvPr/>
        </p:nvSpPr>
        <p:spPr bwMode="auto">
          <a:xfrm>
            <a:off x="180327" y="2545065"/>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14" name="Group 2"/>
          <p:cNvGrpSpPr>
            <a:grpSpLocks/>
          </p:cNvGrpSpPr>
          <p:nvPr/>
        </p:nvGrpSpPr>
        <p:grpSpPr bwMode="auto">
          <a:xfrm>
            <a:off x="321811" y="2756691"/>
            <a:ext cx="964409" cy="660929"/>
            <a:chOff x="10275093" y="3566509"/>
            <a:chExt cx="485784" cy="589087"/>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ounded Rectangle 77"/>
          <p:cNvSpPr/>
          <p:nvPr/>
        </p:nvSpPr>
        <p:spPr>
          <a:xfrm rot="16200000">
            <a:off x="1129964" y="2924052"/>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sp>
        <p:nvSpPr>
          <p:cNvPr id="79" name="AutoShape 7"/>
          <p:cNvSpPr>
            <a:spLocks noChangeArrowheads="1"/>
          </p:cNvSpPr>
          <p:nvPr/>
        </p:nvSpPr>
        <p:spPr bwMode="auto">
          <a:xfrm>
            <a:off x="1969066" y="2493491"/>
            <a:ext cx="1541790"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90" name="AutoShape 7"/>
          <p:cNvSpPr>
            <a:spLocks noChangeArrowheads="1"/>
          </p:cNvSpPr>
          <p:nvPr/>
        </p:nvSpPr>
        <p:spPr bwMode="auto">
          <a:xfrm>
            <a:off x="3638221" y="2441917"/>
            <a:ext cx="1630017" cy="1061391"/>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91" name="Group 2"/>
          <p:cNvGrpSpPr>
            <a:grpSpLocks/>
          </p:cNvGrpSpPr>
          <p:nvPr/>
        </p:nvGrpSpPr>
        <p:grpSpPr bwMode="auto">
          <a:xfrm>
            <a:off x="3779705" y="2653543"/>
            <a:ext cx="964409" cy="660929"/>
            <a:chOff x="10275093" y="3566509"/>
            <a:chExt cx="485784" cy="589087"/>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Rounded Rectangle 99"/>
          <p:cNvSpPr/>
          <p:nvPr/>
        </p:nvSpPr>
        <p:spPr>
          <a:xfrm rot="16200000">
            <a:off x="4587858" y="2820904"/>
            <a:ext cx="775374" cy="330656"/>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err="1">
                <a:solidFill>
                  <a:srgbClr val="C00000"/>
                </a:solidFill>
              </a:rPr>
              <a:t>vProxy</a:t>
            </a:r>
            <a:endParaRPr lang="en-US" sz="1000" b="1" dirty="0">
              <a:solidFill>
                <a:srgbClr val="C00000"/>
              </a:solidFill>
            </a:endParaRPr>
          </a:p>
        </p:txBody>
      </p:sp>
      <p:pic>
        <p:nvPicPr>
          <p:cNvPr id="101" name="Picture 2" descr="http://t1.gstatic.com/images?q=tbn:ANd9GcSffWrOTvokPqk63W7Fw3P_eYVli47cp77eamHPISMn9aJsq_FZ"/>
          <p:cNvPicPr>
            <a:picLocks noChangeAspect="1" noChangeArrowheads="1"/>
          </p:cNvPicPr>
          <p:nvPr/>
        </p:nvPicPr>
        <p:blipFill>
          <a:blip r:embed="rId3" cstate="print"/>
          <a:srcRect/>
          <a:stretch>
            <a:fillRect/>
          </a:stretch>
        </p:blipFill>
        <p:spPr bwMode="auto">
          <a:xfrm>
            <a:off x="889424" y="1328759"/>
            <a:ext cx="3511296" cy="630574"/>
          </a:xfrm>
          <a:prstGeom prst="rect">
            <a:avLst/>
          </a:prstGeom>
          <a:noFill/>
        </p:spPr>
      </p:pic>
      <p:sp>
        <p:nvSpPr>
          <p:cNvPr id="102" name="AutoShape 19"/>
          <p:cNvSpPr>
            <a:spLocks noChangeArrowheads="1"/>
          </p:cNvSpPr>
          <p:nvPr/>
        </p:nvSpPr>
        <p:spPr bwMode="gray">
          <a:xfrm>
            <a:off x="1015019" y="123667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4" name="AutoShape 19"/>
          <p:cNvSpPr>
            <a:spLocks noChangeArrowheads="1"/>
          </p:cNvSpPr>
          <p:nvPr/>
        </p:nvSpPr>
        <p:spPr bwMode="gray">
          <a:xfrm>
            <a:off x="1898939" y="122905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6" name="AutoShape 19"/>
          <p:cNvSpPr>
            <a:spLocks noChangeArrowheads="1"/>
          </p:cNvSpPr>
          <p:nvPr/>
        </p:nvSpPr>
        <p:spPr bwMode="gray">
          <a:xfrm>
            <a:off x="3697259" y="1221439"/>
            <a:ext cx="462700" cy="647700"/>
          </a:xfrm>
          <a:prstGeom prst="can">
            <a:avLst>
              <a:gd name="adj" fmla="val 18673"/>
            </a:avLst>
          </a:prstGeom>
          <a:solidFill>
            <a:srgbClr val="FF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pic>
        <p:nvPicPr>
          <p:cNvPr id="60" name="Picture 23" descr="VM non-detailed"/>
          <p:cNvPicPr>
            <a:picLocks noChangeAspect="1" noChangeArrowheads="1"/>
          </p:cNvPicPr>
          <p:nvPr/>
        </p:nvPicPr>
        <p:blipFill>
          <a:blip r:embed="rId4" cstate="screen"/>
          <a:srcRect/>
          <a:stretch>
            <a:fillRect/>
          </a:stretch>
        </p:blipFill>
        <p:spPr bwMode="gray">
          <a:xfrm>
            <a:off x="2981225" y="2759619"/>
            <a:ext cx="391331" cy="402462"/>
          </a:xfrm>
          <a:prstGeom prst="rect">
            <a:avLst/>
          </a:prstGeom>
          <a:noFill/>
          <a:ln w="9525">
            <a:noFill/>
            <a:miter lim="800000"/>
            <a:headEnd/>
            <a:tailEnd/>
          </a:ln>
        </p:spPr>
      </p:pic>
      <p:pic>
        <p:nvPicPr>
          <p:cNvPr id="61" name="Picture 24" descr="VM non-detailed"/>
          <p:cNvPicPr>
            <a:picLocks noChangeAspect="1" noChangeArrowheads="1"/>
          </p:cNvPicPr>
          <p:nvPr/>
        </p:nvPicPr>
        <p:blipFill>
          <a:blip r:embed="rId4" cstate="screen"/>
          <a:srcRect/>
          <a:stretch>
            <a:fillRect/>
          </a:stretch>
        </p:blipFill>
        <p:spPr bwMode="gray">
          <a:xfrm>
            <a:off x="2509433" y="2759619"/>
            <a:ext cx="391331" cy="402462"/>
          </a:xfrm>
          <a:prstGeom prst="rect">
            <a:avLst/>
          </a:prstGeom>
          <a:noFill/>
          <a:ln w="9525">
            <a:noFill/>
            <a:miter lim="800000"/>
            <a:headEnd/>
            <a:tailEnd/>
          </a:ln>
        </p:spPr>
      </p:pic>
      <p:pic>
        <p:nvPicPr>
          <p:cNvPr id="62" name="Picture 25" descr="VM non-detailed"/>
          <p:cNvPicPr>
            <a:picLocks noChangeAspect="1" noChangeArrowheads="1"/>
          </p:cNvPicPr>
          <p:nvPr/>
        </p:nvPicPr>
        <p:blipFill>
          <a:blip r:embed="rId4" cstate="screen"/>
          <a:srcRect/>
          <a:stretch>
            <a:fillRect/>
          </a:stretch>
        </p:blipFill>
        <p:spPr bwMode="gray">
          <a:xfrm>
            <a:off x="2066975" y="2759619"/>
            <a:ext cx="391331" cy="402462"/>
          </a:xfrm>
          <a:prstGeom prst="rect">
            <a:avLst/>
          </a:prstGeom>
          <a:noFill/>
          <a:ln w="9525">
            <a:noFill/>
            <a:miter lim="800000"/>
            <a:headEnd/>
            <a:tailEnd/>
          </a:ln>
        </p:spPr>
      </p:pic>
      <p:sp>
        <p:nvSpPr>
          <p:cNvPr id="63" name="AutoShape 91"/>
          <p:cNvSpPr>
            <a:spLocks noChangeArrowheads="1"/>
          </p:cNvSpPr>
          <p:nvPr/>
        </p:nvSpPr>
        <p:spPr bwMode="gray">
          <a:xfrm>
            <a:off x="2059648" y="2757265"/>
            <a:ext cx="406646" cy="408479"/>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4" name="AutoShape 92"/>
          <p:cNvSpPr>
            <a:spLocks noChangeArrowheads="1"/>
          </p:cNvSpPr>
          <p:nvPr/>
        </p:nvSpPr>
        <p:spPr bwMode="gray">
          <a:xfrm>
            <a:off x="2508424" y="2757265"/>
            <a:ext cx="410310" cy="408479"/>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5" name="AutoShape 93"/>
          <p:cNvSpPr>
            <a:spLocks noChangeArrowheads="1"/>
          </p:cNvSpPr>
          <p:nvPr/>
        </p:nvSpPr>
        <p:spPr bwMode="gray">
          <a:xfrm>
            <a:off x="2971855" y="2757265"/>
            <a:ext cx="406646" cy="408479"/>
          </a:xfrm>
          <a:prstGeom prst="roundRect">
            <a:avLst>
              <a:gd name="adj" fmla="val 11593"/>
            </a:avLst>
          </a:prstGeom>
          <a:noFill/>
          <a:ln w="28575" algn="ctr">
            <a:solidFill>
              <a:srgbClr val="49A942"/>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 name="Rectangle 66"/>
          <p:cNvSpPr/>
          <p:nvPr/>
        </p:nvSpPr>
        <p:spPr>
          <a:xfrm>
            <a:off x="2008263" y="2707408"/>
            <a:ext cx="508717" cy="517094"/>
          </a:xfrm>
          <a:prstGeom prst="rect">
            <a:avLst/>
          </a:prstGeom>
          <a:noFill/>
          <a:ln w="762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53" name="AutoShape 19"/>
          <p:cNvSpPr>
            <a:spLocks noChangeArrowheads="1"/>
          </p:cNvSpPr>
          <p:nvPr/>
        </p:nvSpPr>
        <p:spPr bwMode="gray">
          <a:xfrm>
            <a:off x="1015019" y="3990292"/>
            <a:ext cx="1168684" cy="1116596"/>
          </a:xfrm>
          <a:prstGeom prst="can">
            <a:avLst>
              <a:gd name="adj" fmla="val 18673"/>
            </a:avLst>
          </a:prstGeom>
          <a:solidFill>
            <a:srgbClr val="6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5" name="Text Box 20"/>
          <p:cNvSpPr txBox="1">
            <a:spLocks noChangeArrowheads="1"/>
          </p:cNvSpPr>
          <p:nvPr/>
        </p:nvSpPr>
        <p:spPr bwMode="gray">
          <a:xfrm flipH="1">
            <a:off x="810148" y="4713232"/>
            <a:ext cx="1447801"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FFFF00"/>
                </a:solidFill>
                <a:latin typeface="Calibri" pitchFamily="34" charset="0"/>
                <a:cs typeface="Calibri" pitchFamily="34" charset="0"/>
              </a:rPr>
              <a:t>1 TB</a:t>
            </a:r>
          </a:p>
        </p:txBody>
      </p:sp>
      <p:sp>
        <p:nvSpPr>
          <p:cNvPr id="57" name="AutoShape 19"/>
          <p:cNvSpPr>
            <a:spLocks noChangeArrowheads="1"/>
          </p:cNvSpPr>
          <p:nvPr/>
        </p:nvSpPr>
        <p:spPr bwMode="gray">
          <a:xfrm>
            <a:off x="1274801" y="4262200"/>
            <a:ext cx="462700" cy="392816"/>
          </a:xfrm>
          <a:prstGeom prst="can">
            <a:avLst>
              <a:gd name="adj" fmla="val 18673"/>
            </a:avLst>
          </a:prstGeom>
          <a:solidFill>
            <a:schemeClr val="accent3">
              <a:lumMod val="75000"/>
            </a:schemeClr>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9" name="Text Box 20"/>
          <p:cNvSpPr txBox="1">
            <a:spLocks noChangeArrowheads="1"/>
          </p:cNvSpPr>
          <p:nvPr/>
        </p:nvSpPr>
        <p:spPr bwMode="gray">
          <a:xfrm flipH="1">
            <a:off x="3459283" y="193837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70" name="Text Box 20"/>
          <p:cNvSpPr txBox="1">
            <a:spLocks noChangeArrowheads="1"/>
          </p:cNvSpPr>
          <p:nvPr/>
        </p:nvSpPr>
        <p:spPr bwMode="gray">
          <a:xfrm flipH="1">
            <a:off x="1783918" y="1958244"/>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80" name="Text Box 20"/>
          <p:cNvSpPr txBox="1">
            <a:spLocks noChangeArrowheads="1"/>
          </p:cNvSpPr>
          <p:nvPr/>
        </p:nvSpPr>
        <p:spPr bwMode="gray">
          <a:xfrm flipH="1">
            <a:off x="868096" y="1978109"/>
            <a:ext cx="717132" cy="366254"/>
          </a:xfrm>
          <a:prstGeom prst="rect">
            <a:avLst/>
          </a:prstGeom>
          <a:noFill/>
          <a:ln w="9525" algn="ctr">
            <a:noFill/>
            <a:miter lim="800000"/>
            <a:headEnd/>
            <a:tailEnd/>
          </a:ln>
        </p:spPr>
        <p:txBody>
          <a:bodyPr wrap="square" lIns="0" tIns="0" rIns="0" bIns="0">
            <a:spAutoFit/>
          </a:bodyPr>
          <a:lstStyle/>
          <a:p>
            <a:pPr algn="ctr">
              <a:lnSpc>
                <a:spcPct val="85000"/>
              </a:lnSpc>
            </a:pPr>
            <a:r>
              <a:rPr lang="en-US" sz="2800" b="1" dirty="0">
                <a:solidFill>
                  <a:srgbClr val="9E9A00"/>
                </a:solidFill>
                <a:latin typeface="Calibri" pitchFamily="34" charset="0"/>
                <a:cs typeface="Calibri" pitchFamily="34" charset="0"/>
              </a:rPr>
              <a:t>1 TB</a:t>
            </a:r>
          </a:p>
        </p:txBody>
      </p:sp>
      <p:sp>
        <p:nvSpPr>
          <p:cNvPr id="58" name="Rounded Rectangle 57"/>
          <p:cNvSpPr/>
          <p:nvPr/>
        </p:nvSpPr>
        <p:spPr>
          <a:xfrm>
            <a:off x="5331955" y="1097663"/>
            <a:ext cx="3739639" cy="338343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3200" dirty="0">
                <a:solidFill>
                  <a:srgbClr val="FFFF00"/>
                </a:solidFill>
              </a:rPr>
              <a:t>Up to 15TB/h</a:t>
            </a:r>
          </a:p>
          <a:p>
            <a:pPr algn="ctr">
              <a:spcBef>
                <a:spcPts val="0"/>
              </a:spcBef>
              <a:spcAft>
                <a:spcPts val="300"/>
              </a:spcAft>
            </a:pPr>
            <a:r>
              <a:rPr lang="en-US" sz="3200" dirty="0">
                <a:solidFill>
                  <a:srgbClr val="FFFF00"/>
                </a:solidFill>
              </a:rPr>
              <a:t>Recovery speed!!!</a:t>
            </a:r>
          </a:p>
          <a:p>
            <a:pPr algn="ctr">
              <a:spcBef>
                <a:spcPts val="0"/>
              </a:spcBef>
              <a:spcAft>
                <a:spcPts val="300"/>
              </a:spcAft>
            </a:pPr>
            <a:r>
              <a:rPr lang="en-US" sz="3200" dirty="0">
                <a:solidFill>
                  <a:srgbClr val="FFFF00"/>
                </a:solidFill>
              </a:rPr>
              <a:t>Depends on Data Domain model</a:t>
            </a:r>
          </a:p>
        </p:txBody>
      </p:sp>
      <p:sp>
        <p:nvSpPr>
          <p:cNvPr id="2" name="Freeform 1"/>
          <p:cNvSpPr/>
          <p:nvPr/>
        </p:nvSpPr>
        <p:spPr>
          <a:xfrm>
            <a:off x="2234381" y="1902542"/>
            <a:ext cx="2771997" cy="2344993"/>
          </a:xfrm>
          <a:custGeom>
            <a:avLst/>
            <a:gdLst>
              <a:gd name="connsiteX0" fmla="*/ 0 w 2771997"/>
              <a:gd name="connsiteY0" fmla="*/ 0 h 2344993"/>
              <a:gd name="connsiteX1" fmla="*/ 752167 w 2771997"/>
              <a:gd name="connsiteY1" fmla="*/ 191729 h 2344993"/>
              <a:gd name="connsiteX2" fmla="*/ 2271251 w 2771997"/>
              <a:gd name="connsiteY2" fmla="*/ 405581 h 2344993"/>
              <a:gd name="connsiteX3" fmla="*/ 2698954 w 2771997"/>
              <a:gd name="connsiteY3" fmla="*/ 774290 h 2344993"/>
              <a:gd name="connsiteX4" fmla="*/ 2698954 w 2771997"/>
              <a:gd name="connsiteY4" fmla="*/ 1334729 h 2344993"/>
              <a:gd name="connsiteX5" fmla="*/ 1976284 w 2771997"/>
              <a:gd name="connsiteY5" fmla="*/ 1954161 h 2344993"/>
              <a:gd name="connsiteX6" fmla="*/ 1430593 w 2771997"/>
              <a:gd name="connsiteY6" fmla="*/ 2094271 h 2344993"/>
              <a:gd name="connsiteX7" fmla="*/ 1342103 w 2771997"/>
              <a:gd name="connsiteY7" fmla="*/ 2344993 h 234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1997" h="2344993">
                <a:moveTo>
                  <a:pt x="0" y="0"/>
                </a:moveTo>
                <a:cubicBezTo>
                  <a:pt x="186812" y="62066"/>
                  <a:pt x="373625" y="124132"/>
                  <a:pt x="752167" y="191729"/>
                </a:cubicBezTo>
                <a:cubicBezTo>
                  <a:pt x="1130709" y="259326"/>
                  <a:pt x="1946787" y="308488"/>
                  <a:pt x="2271251" y="405581"/>
                </a:cubicBezTo>
                <a:cubicBezTo>
                  <a:pt x="2595715" y="502674"/>
                  <a:pt x="2627670" y="619432"/>
                  <a:pt x="2698954" y="774290"/>
                </a:cubicBezTo>
                <a:cubicBezTo>
                  <a:pt x="2770238" y="929148"/>
                  <a:pt x="2819399" y="1138084"/>
                  <a:pt x="2698954" y="1334729"/>
                </a:cubicBezTo>
                <a:cubicBezTo>
                  <a:pt x="2578509" y="1531374"/>
                  <a:pt x="2187678" y="1827571"/>
                  <a:pt x="1976284" y="1954161"/>
                </a:cubicBezTo>
                <a:cubicBezTo>
                  <a:pt x="1764891" y="2080751"/>
                  <a:pt x="1536290" y="2029132"/>
                  <a:pt x="1430593" y="2094271"/>
                </a:cubicBezTo>
                <a:cubicBezTo>
                  <a:pt x="1324896" y="2159410"/>
                  <a:pt x="1333499" y="2252201"/>
                  <a:pt x="1342103" y="2344993"/>
                </a:cubicBezTo>
              </a:path>
            </a:pathLst>
          </a:custGeom>
          <a:noFill/>
          <a:ln w="50800" cmpd="sng">
            <a:solidFill>
              <a:srgbClr val="002060"/>
            </a:solidFill>
            <a:tailEnd type="triangle"/>
          </a:ln>
          <a:effectLst/>
        </p:spPr>
        <p:txBody>
          <a:bodyPr rtlCol="0" anchor="ctr"/>
          <a:lstStyle/>
          <a:p>
            <a:pPr algn="ctr"/>
            <a:endParaRPr lang="en-US" dirty="0"/>
          </a:p>
        </p:txBody>
      </p:sp>
    </p:spTree>
    <p:extLst>
      <p:ext uri="{BB962C8B-B14F-4D97-AF65-F5344CB8AC3E}">
        <p14:creationId xmlns:p14="http://schemas.microsoft.com/office/powerpoint/2010/main" val="1098180732"/>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V</a:t>
            </a:r>
            <a:r>
              <a:rPr lang="pl-PL" dirty="0">
                <a:solidFill>
                  <a:srgbClr val="0070C0"/>
                </a:solidFill>
              </a:rPr>
              <a:t>M</a:t>
            </a:r>
            <a:r>
              <a:rPr lang="en-US" dirty="0">
                <a:solidFill>
                  <a:srgbClr val="0070C0"/>
                </a:solidFill>
              </a:rPr>
              <a:t>ware</a:t>
            </a:r>
            <a:br>
              <a:rPr lang="en-US" dirty="0">
                <a:solidFill>
                  <a:srgbClr val="0070C0"/>
                </a:solidFill>
              </a:rPr>
            </a:br>
            <a:r>
              <a:rPr lang="en-US" b="1" dirty="0">
                <a:solidFill>
                  <a:srgbClr val="0070C0"/>
                </a:solidFill>
              </a:rPr>
              <a:t>Restoring to new Virtual Machine</a:t>
            </a:r>
            <a:endParaRPr lang="en-US" sz="2200" b="1" dirty="0">
              <a:solidFill>
                <a:srgbClr val="0070C0"/>
              </a:solidFill>
            </a:endParaRPr>
          </a:p>
        </p:txBody>
      </p:sp>
      <p:pic>
        <p:nvPicPr>
          <p:cNvPr id="54" name="Picture 53"/>
          <p:cNvPicPr>
            <a:picLocks noChangeAspect="1"/>
          </p:cNvPicPr>
          <p:nvPr/>
        </p:nvPicPr>
        <p:blipFill>
          <a:blip r:embed="rId2"/>
          <a:stretch>
            <a:fillRect/>
          </a:stretch>
        </p:blipFill>
        <p:spPr>
          <a:xfrm>
            <a:off x="127628" y="1465745"/>
            <a:ext cx="8789520" cy="1648516"/>
          </a:xfrm>
          <a:prstGeom prst="rect">
            <a:avLst/>
          </a:prstGeom>
        </p:spPr>
      </p:pic>
      <p:sp>
        <p:nvSpPr>
          <p:cNvPr id="56" name="Rectangle 55"/>
          <p:cNvSpPr/>
          <p:nvPr/>
        </p:nvSpPr>
        <p:spPr>
          <a:xfrm>
            <a:off x="189650" y="2245288"/>
            <a:ext cx="4130560" cy="51709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10666919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7" name="Rectangle 6"/>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VMware backup</a:t>
            </a:r>
            <a:r>
              <a:rPr lang="pl-PL" dirty="0">
                <a:solidFill>
                  <a:srgbClr val="0070C0"/>
                </a:solidFill>
              </a:rPr>
              <a:t> </a:t>
            </a:r>
            <a:r>
              <a:rPr lang="en-US" dirty="0">
                <a:solidFill>
                  <a:srgbClr val="0070C0"/>
                </a:solidFill>
              </a:rPr>
              <a:t>/</a:t>
            </a:r>
            <a:r>
              <a:rPr lang="pl-PL" dirty="0">
                <a:solidFill>
                  <a:srgbClr val="0070C0"/>
                </a:solidFill>
              </a:rPr>
              <a:t> </a:t>
            </a:r>
            <a:r>
              <a:rPr lang="en-US" dirty="0">
                <a:solidFill>
                  <a:srgbClr val="0070C0"/>
                </a:solidFill>
              </a:rPr>
              <a:t>restore</a:t>
            </a:r>
            <a:br>
              <a:rPr lang="en-US" dirty="0">
                <a:solidFill>
                  <a:srgbClr val="0070C0"/>
                </a:solidFill>
              </a:rPr>
            </a:br>
            <a:r>
              <a:rPr lang="en-US" sz="2200" dirty="0">
                <a:solidFill>
                  <a:srgbClr val="0070C0"/>
                </a:solidFill>
              </a:rPr>
              <a:t>Our expectations</a:t>
            </a:r>
          </a:p>
        </p:txBody>
      </p:sp>
      <p:sp>
        <p:nvSpPr>
          <p:cNvPr id="6" name="Content Placeholder 5"/>
          <p:cNvSpPr>
            <a:spLocks noGrp="1"/>
          </p:cNvSpPr>
          <p:nvPr>
            <p:ph sz="quarter" idx="10"/>
          </p:nvPr>
        </p:nvSpPr>
        <p:spPr>
          <a:xfrm>
            <a:off x="253175" y="1215070"/>
            <a:ext cx="8351244" cy="3192461"/>
          </a:xfrm>
        </p:spPr>
        <p:txBody>
          <a:bodyPr/>
          <a:lstStyle/>
          <a:p>
            <a:pPr marL="0" indent="0">
              <a:spcBef>
                <a:spcPts val="0"/>
              </a:spcBef>
              <a:buNone/>
            </a:pPr>
            <a:r>
              <a:rPr lang="en-US" sz="2400" b="1" dirty="0"/>
              <a:t>SPEED</a:t>
            </a:r>
          </a:p>
          <a:p>
            <a:pPr marL="0" indent="0">
              <a:spcBef>
                <a:spcPts val="0"/>
              </a:spcBef>
              <a:buNone/>
            </a:pPr>
            <a:endParaRPr lang="en-US" sz="2400" dirty="0"/>
          </a:p>
          <a:p>
            <a:pPr>
              <a:spcBef>
                <a:spcPts val="0"/>
              </a:spcBef>
            </a:pPr>
            <a:r>
              <a:rPr lang="en-US" sz="2400" dirty="0"/>
              <a:t>Fast backup / restores</a:t>
            </a:r>
          </a:p>
          <a:p>
            <a:pPr lvl="1">
              <a:spcBef>
                <a:spcPts val="0"/>
              </a:spcBef>
            </a:pPr>
            <a:r>
              <a:rPr lang="en-US" sz="2200" dirty="0"/>
              <a:t>Speed</a:t>
            </a:r>
          </a:p>
          <a:p>
            <a:pPr lvl="1">
              <a:spcBef>
                <a:spcPts val="0"/>
              </a:spcBef>
            </a:pPr>
            <a:r>
              <a:rPr lang="en-US" sz="2200" dirty="0"/>
              <a:t>Parallel</a:t>
            </a:r>
          </a:p>
          <a:p>
            <a:pPr>
              <a:spcBef>
                <a:spcPts val="1800"/>
              </a:spcBef>
            </a:pPr>
            <a:r>
              <a:rPr lang="en-US" sz="2400" dirty="0"/>
              <a:t>Immediate Restore at 0 time</a:t>
            </a:r>
          </a:p>
          <a:p>
            <a:pPr>
              <a:spcBef>
                <a:spcPts val="1800"/>
              </a:spcBef>
            </a:pPr>
            <a:endParaRPr lang="en-US" sz="2400" dirty="0"/>
          </a:p>
        </p:txBody>
      </p:sp>
    </p:spTree>
    <p:extLst>
      <p:ext uri="{BB962C8B-B14F-4D97-AF65-F5344CB8AC3E}">
        <p14:creationId xmlns:p14="http://schemas.microsoft.com/office/powerpoint/2010/main" val="3766530506"/>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VMware</a:t>
            </a:r>
            <a:br>
              <a:rPr lang="en-US" dirty="0">
                <a:solidFill>
                  <a:srgbClr val="0070C0"/>
                </a:solidFill>
              </a:rPr>
            </a:br>
            <a:r>
              <a:rPr lang="en-US" b="1" dirty="0">
                <a:solidFill>
                  <a:srgbClr val="0070C0"/>
                </a:solidFill>
              </a:rPr>
              <a:t>Recovery types</a:t>
            </a:r>
            <a:endParaRPr lang="en-US" sz="2200" b="1" dirty="0">
              <a:solidFill>
                <a:srgbClr val="0070C0"/>
              </a:solidFill>
            </a:endParaRPr>
          </a:p>
        </p:txBody>
      </p:sp>
      <p:sp>
        <p:nvSpPr>
          <p:cNvPr id="54" name="Rectangle 53"/>
          <p:cNvSpPr/>
          <p:nvPr/>
        </p:nvSpPr>
        <p:spPr>
          <a:xfrm>
            <a:off x="894522" y="4735800"/>
            <a:ext cx="7103165"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4" name="Picture 3"/>
          <p:cNvPicPr>
            <a:picLocks noChangeAspect="1"/>
          </p:cNvPicPr>
          <p:nvPr/>
        </p:nvPicPr>
        <p:blipFill>
          <a:blip r:embed="rId2"/>
          <a:stretch>
            <a:fillRect/>
          </a:stretch>
        </p:blipFill>
        <p:spPr>
          <a:xfrm>
            <a:off x="894522" y="1365595"/>
            <a:ext cx="6924675" cy="3114675"/>
          </a:xfrm>
          <a:prstGeom prst="rect">
            <a:avLst/>
          </a:prstGeom>
        </p:spPr>
      </p:pic>
    </p:spTree>
    <p:extLst>
      <p:ext uri="{BB962C8B-B14F-4D97-AF65-F5344CB8AC3E}">
        <p14:creationId xmlns:p14="http://schemas.microsoft.com/office/powerpoint/2010/main" val="2705163124"/>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Type of restores</a:t>
            </a:r>
            <a:endParaRPr lang="en-US" sz="2200" b="1" dirty="0">
              <a:solidFill>
                <a:srgbClr val="0070C0"/>
              </a:solidFill>
            </a:endParaRPr>
          </a:p>
        </p:txBody>
      </p:sp>
      <p:sp>
        <p:nvSpPr>
          <p:cNvPr id="54" name="Rectangle 53"/>
          <p:cNvSpPr/>
          <p:nvPr/>
        </p:nvSpPr>
        <p:spPr>
          <a:xfrm>
            <a:off x="894522" y="4735800"/>
            <a:ext cx="7103165"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6" name="Content Placeholder 5"/>
          <p:cNvSpPr>
            <a:spLocks noGrp="1"/>
          </p:cNvSpPr>
          <p:nvPr>
            <p:ph sz="quarter" idx="10"/>
          </p:nvPr>
        </p:nvSpPr>
        <p:spPr>
          <a:xfrm>
            <a:off x="270482" y="1387733"/>
            <a:ext cx="8351244" cy="3192461"/>
          </a:xfrm>
        </p:spPr>
        <p:txBody>
          <a:bodyPr/>
          <a:lstStyle/>
          <a:p>
            <a:pPr>
              <a:spcBef>
                <a:spcPts val="0"/>
              </a:spcBef>
            </a:pPr>
            <a:r>
              <a:rPr lang="en-US" sz="2400" dirty="0"/>
              <a:t>Recovery without </a:t>
            </a:r>
            <a:r>
              <a:rPr lang="en-US" sz="2400" dirty="0" err="1"/>
              <a:t>vCenter</a:t>
            </a:r>
            <a:endParaRPr lang="en-US" sz="2400" dirty="0"/>
          </a:p>
          <a:p>
            <a:pPr>
              <a:spcBef>
                <a:spcPts val="1800"/>
              </a:spcBef>
            </a:pPr>
            <a:r>
              <a:rPr lang="en-US" sz="2400" dirty="0"/>
              <a:t>Recovery between </a:t>
            </a:r>
            <a:r>
              <a:rPr lang="en-US" sz="2400" dirty="0" err="1"/>
              <a:t>vCenter</a:t>
            </a:r>
            <a:endParaRPr lang="en-US" sz="2400" dirty="0"/>
          </a:p>
          <a:p>
            <a:pPr>
              <a:spcBef>
                <a:spcPts val="1800"/>
              </a:spcBef>
            </a:pPr>
            <a:r>
              <a:rPr lang="en-US" sz="2400" dirty="0"/>
              <a:t>Single file recovery from VMware image backup</a:t>
            </a:r>
          </a:p>
          <a:p>
            <a:pPr lvl="1">
              <a:spcBef>
                <a:spcPts val="1800"/>
              </a:spcBef>
            </a:pPr>
            <a:r>
              <a:rPr lang="en-US" sz="2200" dirty="0"/>
              <a:t>VMware / </a:t>
            </a:r>
            <a:r>
              <a:rPr lang="en-US" sz="2200" dirty="0" err="1"/>
              <a:t>NetWorker</a:t>
            </a:r>
            <a:r>
              <a:rPr lang="en-US" sz="2200" dirty="0"/>
              <a:t> admin</a:t>
            </a:r>
          </a:p>
          <a:p>
            <a:pPr lvl="1">
              <a:spcBef>
                <a:spcPts val="1800"/>
              </a:spcBef>
            </a:pPr>
            <a:r>
              <a:rPr lang="en-US" sz="2200" dirty="0"/>
              <a:t>Owner of Virtual Machine</a:t>
            </a:r>
          </a:p>
        </p:txBody>
      </p:sp>
    </p:spTree>
    <p:extLst>
      <p:ext uri="{BB962C8B-B14F-4D97-AF65-F5344CB8AC3E}">
        <p14:creationId xmlns:p14="http://schemas.microsoft.com/office/powerpoint/2010/main" val="785894453"/>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Recovery between </a:t>
            </a:r>
            <a:r>
              <a:rPr lang="en-US" b="1" dirty="0" err="1">
                <a:solidFill>
                  <a:srgbClr val="0070C0"/>
                </a:solidFill>
              </a:rPr>
              <a:t>vCenter</a:t>
            </a:r>
            <a:endParaRPr lang="en-US" sz="2200" b="1" dirty="0">
              <a:solidFill>
                <a:srgbClr val="0070C0"/>
              </a:solidFill>
            </a:endParaRPr>
          </a:p>
        </p:txBody>
      </p:sp>
      <p:sp>
        <p:nvSpPr>
          <p:cNvPr id="54" name="Rectangle 53"/>
          <p:cNvSpPr/>
          <p:nvPr/>
        </p:nvSpPr>
        <p:spPr>
          <a:xfrm>
            <a:off x="894522" y="4735800"/>
            <a:ext cx="7103165"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6" name="Content Placeholder 5"/>
          <p:cNvSpPr>
            <a:spLocks noGrp="1"/>
          </p:cNvSpPr>
          <p:nvPr>
            <p:ph sz="quarter" idx="10"/>
          </p:nvPr>
        </p:nvSpPr>
        <p:spPr>
          <a:xfrm>
            <a:off x="270482" y="1387733"/>
            <a:ext cx="8351244" cy="3192461"/>
          </a:xfrm>
        </p:spPr>
        <p:txBody>
          <a:bodyPr/>
          <a:lstStyle/>
          <a:p>
            <a:pPr>
              <a:spcBef>
                <a:spcPts val="0"/>
              </a:spcBef>
            </a:pPr>
            <a:r>
              <a:rPr lang="en-US" sz="2400" dirty="0"/>
              <a:t>If we have 2 </a:t>
            </a:r>
            <a:r>
              <a:rPr lang="en-US" sz="2400" dirty="0" err="1"/>
              <a:t>vCenters</a:t>
            </a:r>
            <a:r>
              <a:rPr lang="en-US" sz="2400" dirty="0"/>
              <a:t>, we can </a:t>
            </a:r>
          </a:p>
          <a:p>
            <a:pPr lvl="1">
              <a:spcBef>
                <a:spcPts val="0"/>
              </a:spcBef>
            </a:pPr>
            <a:r>
              <a:rPr lang="en-US" sz="2200" dirty="0"/>
              <a:t>backup Virtual Machines in </a:t>
            </a:r>
            <a:r>
              <a:rPr lang="en-US" sz="2200" dirty="0" err="1"/>
              <a:t>vCenter</a:t>
            </a:r>
            <a:r>
              <a:rPr lang="en-US" sz="2200" dirty="0"/>
              <a:t> A </a:t>
            </a:r>
          </a:p>
          <a:p>
            <a:pPr lvl="1">
              <a:spcBef>
                <a:spcPts val="0"/>
              </a:spcBef>
            </a:pPr>
            <a:r>
              <a:rPr lang="en-US" sz="2200" dirty="0"/>
              <a:t>restore those Virtual Machines to </a:t>
            </a:r>
            <a:r>
              <a:rPr lang="en-US" sz="2200" dirty="0" err="1"/>
              <a:t>vCenter</a:t>
            </a:r>
            <a:r>
              <a:rPr lang="en-US" sz="2200" dirty="0"/>
              <a:t> B</a:t>
            </a:r>
            <a:endParaRPr lang="en-US" sz="2000" dirty="0"/>
          </a:p>
        </p:txBody>
      </p:sp>
    </p:spTree>
    <p:extLst>
      <p:ext uri="{BB962C8B-B14F-4D97-AF65-F5344CB8AC3E}">
        <p14:creationId xmlns:p14="http://schemas.microsoft.com/office/powerpoint/2010/main" val="3059367640"/>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VMware</a:t>
            </a:r>
            <a:br>
              <a:rPr lang="en-US" dirty="0">
                <a:solidFill>
                  <a:srgbClr val="0070C0"/>
                </a:solidFill>
              </a:rPr>
            </a:br>
            <a:r>
              <a:rPr lang="en-US" b="1" dirty="0">
                <a:solidFill>
                  <a:srgbClr val="0070C0"/>
                </a:solidFill>
              </a:rPr>
              <a:t>Simple of automation of any policies</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Rounded Rectangle 4"/>
          <p:cNvSpPr/>
          <p:nvPr/>
        </p:nvSpPr>
        <p:spPr>
          <a:xfrm>
            <a:off x="148874" y="2133600"/>
            <a:ext cx="8822848" cy="137160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The most advanced backup flow is achievable in </a:t>
            </a:r>
            <a:r>
              <a:rPr lang="en-US" sz="2600" dirty="0" err="1">
                <a:solidFill>
                  <a:srgbClr val="FFFFCC"/>
                </a:solidFill>
              </a:rPr>
              <a:t>NetWorker</a:t>
            </a:r>
            <a:r>
              <a:rPr lang="en-US" sz="2600" dirty="0">
                <a:solidFill>
                  <a:srgbClr val="FFFFCC"/>
                </a:solidFill>
              </a:rPr>
              <a:t> with couple of clicks</a:t>
            </a:r>
          </a:p>
        </p:txBody>
      </p:sp>
    </p:spTree>
    <p:extLst>
      <p:ext uri="{BB962C8B-B14F-4D97-AF65-F5344CB8AC3E}">
        <p14:creationId xmlns:p14="http://schemas.microsoft.com/office/powerpoint/2010/main" val="2547208490"/>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a:solidFill>
                  <a:srgbClr val="0070C0"/>
                </a:solidFill>
              </a:rPr>
              <a:t>NetWorker VMware</a:t>
            </a:r>
            <a:br>
              <a:rPr lang="en-US" dirty="0">
                <a:solidFill>
                  <a:srgbClr val="0070C0"/>
                </a:solidFill>
              </a:rPr>
            </a:br>
            <a:r>
              <a:rPr lang="en-US" b="1" dirty="0">
                <a:solidFill>
                  <a:srgbClr val="0070C0"/>
                </a:solidFill>
              </a:rPr>
              <a:t>Simple of automation of any policies</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56" name="Picture 55"/>
          <p:cNvPicPr>
            <a:picLocks noChangeAspect="1"/>
          </p:cNvPicPr>
          <p:nvPr/>
        </p:nvPicPr>
        <p:blipFill>
          <a:blip r:embed="rId2"/>
          <a:stretch>
            <a:fillRect/>
          </a:stretch>
        </p:blipFill>
        <p:spPr>
          <a:xfrm>
            <a:off x="138013" y="1247590"/>
            <a:ext cx="8558164" cy="3752852"/>
          </a:xfrm>
          <a:prstGeom prst="rect">
            <a:avLst/>
          </a:prstGeom>
        </p:spPr>
      </p:pic>
    </p:spTree>
    <p:extLst>
      <p:ext uri="{BB962C8B-B14F-4D97-AF65-F5344CB8AC3E}">
        <p14:creationId xmlns:p14="http://schemas.microsoft.com/office/powerpoint/2010/main" val="2226201948"/>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Simple of automation of any policies</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6" name="Picture 5"/>
          <p:cNvPicPr>
            <a:picLocks noChangeAspect="1"/>
          </p:cNvPicPr>
          <p:nvPr/>
        </p:nvPicPr>
        <p:blipFill>
          <a:blip r:embed="rId2"/>
          <a:stretch>
            <a:fillRect/>
          </a:stretch>
        </p:blipFill>
        <p:spPr>
          <a:xfrm>
            <a:off x="84189" y="2846649"/>
            <a:ext cx="9043800" cy="1069258"/>
          </a:xfrm>
          <a:prstGeom prst="rect">
            <a:avLst/>
          </a:prstGeom>
        </p:spPr>
      </p:pic>
      <p:sp>
        <p:nvSpPr>
          <p:cNvPr id="7" name="Text Box 20"/>
          <p:cNvSpPr txBox="1">
            <a:spLocks noChangeArrowheads="1"/>
          </p:cNvSpPr>
          <p:nvPr/>
        </p:nvSpPr>
        <p:spPr bwMode="gray">
          <a:xfrm flipH="1">
            <a:off x="917545" y="3647920"/>
            <a:ext cx="881758" cy="1465016"/>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100 VMs</a:t>
            </a:r>
          </a:p>
          <a:p>
            <a:pPr algn="ctr">
              <a:lnSpc>
                <a:spcPct val="85000"/>
              </a:lnSpc>
            </a:pPr>
            <a:r>
              <a:rPr lang="en-US" sz="1400" b="1" dirty="0">
                <a:solidFill>
                  <a:srgbClr val="C00000"/>
                </a:solidFill>
                <a:latin typeface="Calibri" pitchFamily="34" charset="0"/>
                <a:cs typeface="Calibri" pitchFamily="34" charset="0"/>
              </a:rPr>
              <a:t>backed-up in parallel</a:t>
            </a:r>
          </a:p>
          <a:p>
            <a:pPr algn="ctr">
              <a:lnSpc>
                <a:spcPct val="85000"/>
              </a:lnSpc>
            </a:pPr>
            <a:endParaRPr lang="en-US" sz="1400" b="1" dirty="0">
              <a:solidFill>
                <a:srgbClr val="C00000"/>
              </a:solidFill>
              <a:latin typeface="Calibri" pitchFamily="34" charset="0"/>
              <a:cs typeface="Calibri" pitchFamily="34" charset="0"/>
            </a:endParaRPr>
          </a:p>
          <a:p>
            <a:pPr algn="ctr">
              <a:lnSpc>
                <a:spcPct val="85000"/>
              </a:lnSpc>
            </a:pPr>
            <a:r>
              <a:rPr lang="en-US" sz="1400" b="1" dirty="0">
                <a:solidFill>
                  <a:srgbClr val="C00000"/>
                </a:solidFill>
                <a:latin typeface="Calibri" pitchFamily="34" charset="0"/>
                <a:cs typeface="Calibri" pitchFamily="34" charset="0"/>
              </a:rPr>
              <a:t>2-3 min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backup time </a:t>
            </a:r>
          </a:p>
          <a:p>
            <a:pPr algn="ctr">
              <a:lnSpc>
                <a:spcPct val="85000"/>
              </a:lnSpc>
            </a:pPr>
            <a:r>
              <a:rPr lang="en-US" sz="1400" b="1" dirty="0">
                <a:solidFill>
                  <a:srgbClr val="C00000"/>
                </a:solidFill>
                <a:latin typeface="Calibri" pitchFamily="34" charset="0"/>
                <a:cs typeface="Calibri" pitchFamily="34" charset="0"/>
              </a:rPr>
              <a:t>per VM</a:t>
            </a:r>
          </a:p>
        </p:txBody>
      </p:sp>
      <p:sp>
        <p:nvSpPr>
          <p:cNvPr id="8" name="Text Box 20"/>
          <p:cNvSpPr txBox="1">
            <a:spLocks noChangeArrowheads="1"/>
          </p:cNvSpPr>
          <p:nvPr/>
        </p:nvSpPr>
        <p:spPr bwMode="gray">
          <a:xfrm flipH="1">
            <a:off x="3303638" y="400835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Disaster Recovery to remote location</a:t>
            </a:r>
          </a:p>
        </p:txBody>
      </p:sp>
      <p:sp>
        <p:nvSpPr>
          <p:cNvPr id="9" name="Text Box 20"/>
          <p:cNvSpPr txBox="1">
            <a:spLocks noChangeArrowheads="1"/>
          </p:cNvSpPr>
          <p:nvPr/>
        </p:nvSpPr>
        <p:spPr bwMode="gray">
          <a:xfrm flipH="1">
            <a:off x="3374234" y="240722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a:t>
            </a:r>
          </a:p>
        </p:txBody>
      </p:sp>
      <p:sp>
        <p:nvSpPr>
          <p:cNvPr id="14" name="Text Box 20"/>
          <p:cNvSpPr txBox="1">
            <a:spLocks noChangeArrowheads="1"/>
          </p:cNvSpPr>
          <p:nvPr/>
        </p:nvSpPr>
        <p:spPr bwMode="gray">
          <a:xfrm flipH="1">
            <a:off x="6439441" y="3983900"/>
            <a:ext cx="1401097" cy="73250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 at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remote site</a:t>
            </a:r>
          </a:p>
        </p:txBody>
      </p:sp>
      <p:sp>
        <p:nvSpPr>
          <p:cNvPr id="10" name="Text Box 20"/>
          <p:cNvSpPr txBox="1">
            <a:spLocks noChangeArrowheads="1"/>
          </p:cNvSpPr>
          <p:nvPr/>
        </p:nvSpPr>
        <p:spPr bwMode="gray">
          <a:xfrm flipH="1">
            <a:off x="917545" y="2348214"/>
            <a:ext cx="881758" cy="91563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We run the backup for 2 000 Virtual Machines</a:t>
            </a:r>
          </a:p>
        </p:txBody>
      </p:sp>
      <p:sp>
        <p:nvSpPr>
          <p:cNvPr id="11" name="Text Box 20"/>
          <p:cNvSpPr txBox="1">
            <a:spLocks noChangeArrowheads="1"/>
          </p:cNvSpPr>
          <p:nvPr/>
        </p:nvSpPr>
        <p:spPr bwMode="gray">
          <a:xfrm flipH="1">
            <a:off x="1995406" y="3729682"/>
            <a:ext cx="881758" cy="36785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All backups are FULL</a:t>
            </a:r>
          </a:p>
        </p:txBody>
      </p:sp>
      <p:sp>
        <p:nvSpPr>
          <p:cNvPr id="12" name="Rounded Rectangle 11"/>
          <p:cNvSpPr/>
          <p:nvPr/>
        </p:nvSpPr>
        <p:spPr>
          <a:xfrm>
            <a:off x="154909" y="1170257"/>
            <a:ext cx="8822848" cy="90914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Here we have nicely visualized policy</a:t>
            </a:r>
          </a:p>
        </p:txBody>
      </p:sp>
    </p:spTree>
    <p:extLst>
      <p:ext uri="{BB962C8B-B14F-4D97-AF65-F5344CB8AC3E}">
        <p14:creationId xmlns:p14="http://schemas.microsoft.com/office/powerpoint/2010/main" val="262208860"/>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Simple of automation of any policies</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6" name="Picture 5"/>
          <p:cNvPicPr>
            <a:picLocks noChangeAspect="1"/>
          </p:cNvPicPr>
          <p:nvPr/>
        </p:nvPicPr>
        <p:blipFill>
          <a:blip r:embed="rId2"/>
          <a:stretch>
            <a:fillRect/>
          </a:stretch>
        </p:blipFill>
        <p:spPr>
          <a:xfrm>
            <a:off x="84189" y="2846649"/>
            <a:ext cx="9043800" cy="1069258"/>
          </a:xfrm>
          <a:prstGeom prst="rect">
            <a:avLst/>
          </a:prstGeom>
        </p:spPr>
      </p:pic>
      <p:sp>
        <p:nvSpPr>
          <p:cNvPr id="7" name="Text Box 20"/>
          <p:cNvSpPr txBox="1">
            <a:spLocks noChangeArrowheads="1"/>
          </p:cNvSpPr>
          <p:nvPr/>
        </p:nvSpPr>
        <p:spPr bwMode="gray">
          <a:xfrm flipH="1">
            <a:off x="917545" y="3647920"/>
            <a:ext cx="881758" cy="1465016"/>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100 VMs</a:t>
            </a:r>
          </a:p>
          <a:p>
            <a:pPr algn="ctr">
              <a:lnSpc>
                <a:spcPct val="85000"/>
              </a:lnSpc>
            </a:pPr>
            <a:r>
              <a:rPr lang="en-US" sz="1400" b="1" dirty="0">
                <a:solidFill>
                  <a:srgbClr val="C00000"/>
                </a:solidFill>
                <a:latin typeface="Calibri" pitchFamily="34" charset="0"/>
                <a:cs typeface="Calibri" pitchFamily="34" charset="0"/>
              </a:rPr>
              <a:t>backed-up in parallel</a:t>
            </a:r>
          </a:p>
          <a:p>
            <a:pPr algn="ctr">
              <a:lnSpc>
                <a:spcPct val="85000"/>
              </a:lnSpc>
            </a:pPr>
            <a:endParaRPr lang="en-US" sz="1400" b="1" dirty="0">
              <a:solidFill>
                <a:srgbClr val="C00000"/>
              </a:solidFill>
              <a:latin typeface="Calibri" pitchFamily="34" charset="0"/>
              <a:cs typeface="Calibri" pitchFamily="34" charset="0"/>
            </a:endParaRPr>
          </a:p>
          <a:p>
            <a:pPr algn="ctr">
              <a:lnSpc>
                <a:spcPct val="85000"/>
              </a:lnSpc>
            </a:pPr>
            <a:r>
              <a:rPr lang="en-US" sz="1400" b="1" dirty="0">
                <a:solidFill>
                  <a:srgbClr val="C00000"/>
                </a:solidFill>
                <a:latin typeface="Calibri" pitchFamily="34" charset="0"/>
                <a:cs typeface="Calibri" pitchFamily="34" charset="0"/>
              </a:rPr>
              <a:t>2-3 min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backup time </a:t>
            </a:r>
          </a:p>
          <a:p>
            <a:pPr algn="ctr">
              <a:lnSpc>
                <a:spcPct val="85000"/>
              </a:lnSpc>
            </a:pPr>
            <a:r>
              <a:rPr lang="en-US" sz="1400" b="1" dirty="0">
                <a:solidFill>
                  <a:srgbClr val="C00000"/>
                </a:solidFill>
                <a:latin typeface="Calibri" pitchFamily="34" charset="0"/>
                <a:cs typeface="Calibri" pitchFamily="34" charset="0"/>
              </a:rPr>
              <a:t>per VM</a:t>
            </a:r>
          </a:p>
        </p:txBody>
      </p:sp>
      <p:sp>
        <p:nvSpPr>
          <p:cNvPr id="8" name="Text Box 20"/>
          <p:cNvSpPr txBox="1">
            <a:spLocks noChangeArrowheads="1"/>
          </p:cNvSpPr>
          <p:nvPr/>
        </p:nvSpPr>
        <p:spPr bwMode="gray">
          <a:xfrm flipH="1">
            <a:off x="3303638" y="400835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Disaster Recovery to remote location</a:t>
            </a:r>
          </a:p>
        </p:txBody>
      </p:sp>
      <p:sp>
        <p:nvSpPr>
          <p:cNvPr id="9" name="Text Box 20"/>
          <p:cNvSpPr txBox="1">
            <a:spLocks noChangeArrowheads="1"/>
          </p:cNvSpPr>
          <p:nvPr/>
        </p:nvSpPr>
        <p:spPr bwMode="gray">
          <a:xfrm flipH="1">
            <a:off x="3374234" y="240722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a:t>
            </a:r>
          </a:p>
        </p:txBody>
      </p:sp>
      <p:sp>
        <p:nvSpPr>
          <p:cNvPr id="14" name="Text Box 20"/>
          <p:cNvSpPr txBox="1">
            <a:spLocks noChangeArrowheads="1"/>
          </p:cNvSpPr>
          <p:nvPr/>
        </p:nvSpPr>
        <p:spPr bwMode="gray">
          <a:xfrm flipH="1">
            <a:off x="6439441" y="3983900"/>
            <a:ext cx="1401097" cy="73250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 at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remote site</a:t>
            </a:r>
          </a:p>
        </p:txBody>
      </p:sp>
      <p:sp>
        <p:nvSpPr>
          <p:cNvPr id="10" name="Text Box 20"/>
          <p:cNvSpPr txBox="1">
            <a:spLocks noChangeArrowheads="1"/>
          </p:cNvSpPr>
          <p:nvPr/>
        </p:nvSpPr>
        <p:spPr bwMode="gray">
          <a:xfrm flipH="1">
            <a:off x="917545" y="2348214"/>
            <a:ext cx="881758" cy="91563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We run the backup for 2 000 Virtual Machines</a:t>
            </a:r>
          </a:p>
        </p:txBody>
      </p:sp>
      <p:sp>
        <p:nvSpPr>
          <p:cNvPr id="11" name="Text Box 20"/>
          <p:cNvSpPr txBox="1">
            <a:spLocks noChangeArrowheads="1"/>
          </p:cNvSpPr>
          <p:nvPr/>
        </p:nvSpPr>
        <p:spPr bwMode="gray">
          <a:xfrm flipH="1">
            <a:off x="1995406" y="3729682"/>
            <a:ext cx="881758" cy="36785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All backups are FULL</a:t>
            </a:r>
          </a:p>
        </p:txBody>
      </p:sp>
      <p:sp>
        <p:nvSpPr>
          <p:cNvPr id="12" name="Rounded Rectangle 11"/>
          <p:cNvSpPr/>
          <p:nvPr/>
        </p:nvSpPr>
        <p:spPr>
          <a:xfrm>
            <a:off x="154909" y="842964"/>
            <a:ext cx="8822848" cy="417686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2600" dirty="0">
                <a:solidFill>
                  <a:srgbClr val="FFFFCC"/>
                </a:solidFill>
              </a:rPr>
              <a:t>This policy:</a:t>
            </a:r>
          </a:p>
          <a:p>
            <a:pPr marL="514350" indent="-514350">
              <a:spcBef>
                <a:spcPts val="0"/>
              </a:spcBef>
              <a:spcAft>
                <a:spcPts val="300"/>
              </a:spcAft>
              <a:buAutoNum type="alphaLcPeriod"/>
            </a:pPr>
            <a:r>
              <a:rPr lang="en-US" sz="2600" dirty="0">
                <a:solidFill>
                  <a:srgbClr val="FFFFCC"/>
                </a:solidFill>
              </a:rPr>
              <a:t>Backups 2 000 Virtual Machines</a:t>
            </a:r>
          </a:p>
          <a:p>
            <a:pPr marL="514350" indent="-514350">
              <a:spcBef>
                <a:spcPts val="0"/>
              </a:spcBef>
              <a:spcAft>
                <a:spcPts val="300"/>
              </a:spcAft>
              <a:buAutoNum type="alphaLcPeriod"/>
            </a:pPr>
            <a:r>
              <a:rPr lang="en-US" sz="2600" dirty="0">
                <a:solidFill>
                  <a:srgbClr val="FFFFCC"/>
                </a:solidFill>
              </a:rPr>
              <a:t>100 VMs backed </a:t>
            </a:r>
            <a:r>
              <a:rPr lang="pl-PL" sz="2600" dirty="0" err="1">
                <a:solidFill>
                  <a:srgbClr val="FFFFCC"/>
                </a:solidFill>
              </a:rPr>
              <a:t>up</a:t>
            </a:r>
            <a:r>
              <a:rPr lang="pl-PL" sz="2600" dirty="0">
                <a:solidFill>
                  <a:srgbClr val="FFFFCC"/>
                </a:solidFill>
              </a:rPr>
              <a:t> </a:t>
            </a:r>
            <a:r>
              <a:rPr lang="en-US" sz="2600" dirty="0">
                <a:solidFill>
                  <a:srgbClr val="FFFFCC"/>
                </a:solidFill>
              </a:rPr>
              <a:t>in parallel</a:t>
            </a:r>
          </a:p>
          <a:p>
            <a:pPr marL="514350" indent="-514350">
              <a:spcBef>
                <a:spcPts val="0"/>
              </a:spcBef>
              <a:spcAft>
                <a:spcPts val="300"/>
              </a:spcAft>
              <a:buAutoNum type="alphaLcPeriod"/>
            </a:pPr>
            <a:r>
              <a:rPr lang="en-US" sz="2600" dirty="0">
                <a:solidFill>
                  <a:srgbClr val="FFFFCC"/>
                </a:solidFill>
              </a:rPr>
              <a:t>We have 4 copies of each of 2 000 VMs performer after backup finishes</a:t>
            </a:r>
          </a:p>
          <a:p>
            <a:pPr marL="971550" lvl="1" indent="-514350">
              <a:spcBef>
                <a:spcPts val="0"/>
              </a:spcBef>
              <a:spcAft>
                <a:spcPts val="300"/>
              </a:spcAft>
              <a:buFont typeface="+mj-lt"/>
              <a:buAutoNum type="arabicPeriod"/>
            </a:pPr>
            <a:r>
              <a:rPr lang="en-US" sz="2600" dirty="0">
                <a:solidFill>
                  <a:srgbClr val="FFFFCC"/>
                </a:solidFill>
              </a:rPr>
              <a:t>Local Data Domain</a:t>
            </a:r>
          </a:p>
          <a:p>
            <a:pPr marL="971550" lvl="1" indent="-514350">
              <a:spcBef>
                <a:spcPts val="0"/>
              </a:spcBef>
              <a:spcAft>
                <a:spcPts val="300"/>
              </a:spcAft>
              <a:buFont typeface="+mj-lt"/>
              <a:buAutoNum type="arabicPeriod"/>
            </a:pPr>
            <a:r>
              <a:rPr lang="en-US" sz="2600" dirty="0">
                <a:solidFill>
                  <a:srgbClr val="FFFFCC"/>
                </a:solidFill>
              </a:rPr>
              <a:t>Remote Data Domain (Disaster Recovery)</a:t>
            </a:r>
          </a:p>
          <a:p>
            <a:pPr marL="971550" lvl="1" indent="-514350">
              <a:spcBef>
                <a:spcPts val="0"/>
              </a:spcBef>
              <a:spcAft>
                <a:spcPts val="300"/>
              </a:spcAft>
              <a:buFont typeface="+mj-lt"/>
              <a:buAutoNum type="arabicPeriod"/>
            </a:pPr>
            <a:r>
              <a:rPr lang="en-US" sz="2600" dirty="0">
                <a:solidFill>
                  <a:srgbClr val="FFFFCC"/>
                </a:solidFill>
              </a:rPr>
              <a:t>Local Tape</a:t>
            </a:r>
          </a:p>
          <a:p>
            <a:pPr marL="971550" lvl="1" indent="-514350">
              <a:spcBef>
                <a:spcPts val="0"/>
              </a:spcBef>
              <a:spcAft>
                <a:spcPts val="300"/>
              </a:spcAft>
              <a:buFont typeface="+mj-lt"/>
              <a:buAutoNum type="arabicPeriod"/>
            </a:pPr>
            <a:r>
              <a:rPr lang="en-US" sz="2600" dirty="0">
                <a:solidFill>
                  <a:srgbClr val="FFFFCC"/>
                </a:solidFill>
              </a:rPr>
              <a:t>Remote  Tape</a:t>
            </a:r>
          </a:p>
        </p:txBody>
      </p:sp>
    </p:spTree>
    <p:extLst>
      <p:ext uri="{BB962C8B-B14F-4D97-AF65-F5344CB8AC3E}">
        <p14:creationId xmlns:p14="http://schemas.microsoft.com/office/powerpoint/2010/main" val="1011289535"/>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Protection against ransomware / hacker</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Rounded Rectangle 7"/>
          <p:cNvSpPr/>
          <p:nvPr/>
        </p:nvSpPr>
        <p:spPr>
          <a:xfrm>
            <a:off x="1169291" y="2103581"/>
            <a:ext cx="6073022" cy="222987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Does your backup solutions guarantee you recovery after</a:t>
            </a:r>
          </a:p>
          <a:p>
            <a:pPr algn="ctr">
              <a:spcBef>
                <a:spcPts val="0"/>
              </a:spcBef>
              <a:spcAft>
                <a:spcPts val="300"/>
              </a:spcAft>
            </a:pPr>
            <a:r>
              <a:rPr lang="en-US" sz="2600" b="1" dirty="0">
                <a:solidFill>
                  <a:srgbClr val="FFFF00"/>
                </a:solidFill>
              </a:rPr>
              <a:t>ransomware / hacker</a:t>
            </a:r>
          </a:p>
          <a:p>
            <a:pPr algn="ctr">
              <a:spcBef>
                <a:spcPts val="0"/>
              </a:spcBef>
              <a:spcAft>
                <a:spcPts val="300"/>
              </a:spcAft>
            </a:pPr>
            <a:r>
              <a:rPr lang="en-US" sz="2600" dirty="0">
                <a:solidFill>
                  <a:srgbClr val="FFFFCC"/>
                </a:solidFill>
              </a:rPr>
              <a:t>attack?</a:t>
            </a:r>
          </a:p>
        </p:txBody>
      </p:sp>
    </p:spTree>
    <p:extLst>
      <p:ext uri="{BB962C8B-B14F-4D97-AF65-F5344CB8AC3E}">
        <p14:creationId xmlns:p14="http://schemas.microsoft.com/office/powerpoint/2010/main" val="884212941"/>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Protection against ransomware / hacker</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26" y="1003282"/>
            <a:ext cx="6195390" cy="4057581"/>
          </a:xfrm>
          <a:prstGeom prst="rect">
            <a:avLst/>
          </a:prstGeom>
        </p:spPr>
      </p:pic>
      <p:sp>
        <p:nvSpPr>
          <p:cNvPr id="13" name="Rectangle 12"/>
          <p:cNvSpPr/>
          <p:nvPr/>
        </p:nvSpPr>
        <p:spPr>
          <a:xfrm>
            <a:off x="3993314" y="3835869"/>
            <a:ext cx="2599643" cy="78650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5" name="Text Box 20"/>
          <p:cNvSpPr txBox="1">
            <a:spLocks noChangeArrowheads="1"/>
          </p:cNvSpPr>
          <p:nvPr/>
        </p:nvSpPr>
        <p:spPr bwMode="gray">
          <a:xfrm flipH="1">
            <a:off x="366715" y="2594851"/>
            <a:ext cx="2077447" cy="2014398"/>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During the period specified here (usually 2 weeks) none can delete / change backups</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Ransomware</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Hacker (Even if has highest level login/password)</a:t>
            </a:r>
          </a:p>
          <a:p>
            <a:pPr>
              <a:lnSpc>
                <a:spcPct val="85000"/>
              </a:lnSpc>
            </a:pPr>
            <a:r>
              <a:rPr lang="en-US" sz="1400" b="1" dirty="0">
                <a:solidFill>
                  <a:srgbClr val="C00000"/>
                </a:solidFill>
                <a:latin typeface="Calibri" pitchFamily="34" charset="0"/>
                <a:cs typeface="Calibri" pitchFamily="34" charset="0"/>
              </a:rPr>
              <a:t>Thus in case of hacker / ransomware </a:t>
            </a:r>
            <a:r>
              <a:rPr lang="en-US" sz="1400" b="1" dirty="0" err="1">
                <a:solidFill>
                  <a:srgbClr val="C00000"/>
                </a:solidFill>
                <a:latin typeface="Calibri" pitchFamily="34" charset="0"/>
                <a:cs typeface="Calibri" pitchFamily="34" charset="0"/>
              </a:rPr>
              <a:t>atttack</a:t>
            </a:r>
            <a:r>
              <a:rPr lang="en-US" sz="1400" b="1" dirty="0">
                <a:solidFill>
                  <a:srgbClr val="C00000"/>
                </a:solidFill>
                <a:latin typeface="Calibri" pitchFamily="34" charset="0"/>
                <a:cs typeface="Calibri" pitchFamily="34" charset="0"/>
              </a:rPr>
              <a:t>, we can always restore!</a:t>
            </a:r>
          </a:p>
        </p:txBody>
      </p:sp>
      <p:cxnSp>
        <p:nvCxnSpPr>
          <p:cNvPr id="16" name="Straight Arrow Connector 15"/>
          <p:cNvCxnSpPr/>
          <p:nvPr/>
        </p:nvCxnSpPr>
        <p:spPr>
          <a:xfrm>
            <a:off x="2272748" y="342568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019820" y="2411260"/>
            <a:ext cx="1546094" cy="23917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cxnSp>
        <p:nvCxnSpPr>
          <p:cNvPr id="9" name="Straight Arrow Connector 8"/>
          <p:cNvCxnSpPr/>
          <p:nvPr/>
        </p:nvCxnSpPr>
        <p:spPr>
          <a:xfrm>
            <a:off x="2352694" y="165696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 Box 20"/>
          <p:cNvSpPr txBox="1">
            <a:spLocks noChangeArrowheads="1"/>
          </p:cNvSpPr>
          <p:nvPr/>
        </p:nvSpPr>
        <p:spPr bwMode="gray">
          <a:xfrm flipH="1">
            <a:off x="672379" y="1233998"/>
            <a:ext cx="2077447" cy="366254"/>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Regular retention like in every backup software</a:t>
            </a:r>
          </a:p>
        </p:txBody>
      </p:sp>
    </p:spTree>
    <p:extLst>
      <p:ext uri="{BB962C8B-B14F-4D97-AF65-F5344CB8AC3E}">
        <p14:creationId xmlns:p14="http://schemas.microsoft.com/office/powerpoint/2010/main" val="921497223"/>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Protection against ransomware / hacker</a:t>
            </a:r>
            <a:endParaRPr lang="en-US" sz="2200" b="1" dirty="0">
              <a:solidFill>
                <a:srgbClr val="0070C0"/>
              </a:solidFill>
            </a:endParaRPr>
          </a:p>
        </p:txBody>
      </p:sp>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26" y="1003282"/>
            <a:ext cx="6195390" cy="4057581"/>
          </a:xfrm>
          <a:prstGeom prst="rect">
            <a:avLst/>
          </a:prstGeom>
        </p:spPr>
      </p:pic>
      <p:sp>
        <p:nvSpPr>
          <p:cNvPr id="13" name="Rectangle 12"/>
          <p:cNvSpPr/>
          <p:nvPr/>
        </p:nvSpPr>
        <p:spPr>
          <a:xfrm>
            <a:off x="3993314" y="3835869"/>
            <a:ext cx="2599643" cy="78650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5" name="Text Box 20"/>
          <p:cNvSpPr txBox="1">
            <a:spLocks noChangeArrowheads="1"/>
          </p:cNvSpPr>
          <p:nvPr/>
        </p:nvSpPr>
        <p:spPr bwMode="gray">
          <a:xfrm flipH="1">
            <a:off x="366715" y="2594851"/>
            <a:ext cx="2077447" cy="1831271"/>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During the period specified here none can delete / change backups</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Ransomware</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Hacker (Even if has highest level login/password)</a:t>
            </a:r>
          </a:p>
          <a:p>
            <a:pPr>
              <a:lnSpc>
                <a:spcPct val="85000"/>
              </a:lnSpc>
            </a:pPr>
            <a:r>
              <a:rPr lang="en-US" sz="1400" b="1" dirty="0">
                <a:solidFill>
                  <a:srgbClr val="C00000"/>
                </a:solidFill>
                <a:latin typeface="Calibri" pitchFamily="34" charset="0"/>
                <a:cs typeface="Calibri" pitchFamily="34" charset="0"/>
              </a:rPr>
              <a:t>Thus in case of hacker / ransomware </a:t>
            </a:r>
            <a:r>
              <a:rPr lang="en-US" sz="1400" b="1" dirty="0" err="1">
                <a:solidFill>
                  <a:srgbClr val="C00000"/>
                </a:solidFill>
                <a:latin typeface="Calibri" pitchFamily="34" charset="0"/>
                <a:cs typeface="Calibri" pitchFamily="34" charset="0"/>
              </a:rPr>
              <a:t>atttack</a:t>
            </a:r>
            <a:r>
              <a:rPr lang="en-US" sz="1400" b="1" dirty="0">
                <a:solidFill>
                  <a:srgbClr val="C00000"/>
                </a:solidFill>
                <a:latin typeface="Calibri" pitchFamily="34" charset="0"/>
                <a:cs typeface="Calibri" pitchFamily="34" charset="0"/>
              </a:rPr>
              <a:t>, we can always restore!</a:t>
            </a:r>
          </a:p>
        </p:txBody>
      </p:sp>
      <p:cxnSp>
        <p:nvCxnSpPr>
          <p:cNvPr id="16" name="Straight Arrow Connector 15"/>
          <p:cNvCxnSpPr/>
          <p:nvPr/>
        </p:nvCxnSpPr>
        <p:spPr>
          <a:xfrm>
            <a:off x="2272748" y="342568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504935" y="926033"/>
            <a:ext cx="8399600" cy="2565734"/>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4800" b="1" dirty="0">
                <a:solidFill>
                  <a:srgbClr val="FFFF00"/>
                </a:solidFill>
              </a:rPr>
              <a:t>RANSOMWARE / HACKER </a:t>
            </a:r>
            <a:endParaRPr lang="pl-PL" sz="4800" b="1" dirty="0">
              <a:solidFill>
                <a:srgbClr val="FFFF00"/>
              </a:solidFill>
            </a:endParaRPr>
          </a:p>
          <a:p>
            <a:pPr algn="ctr">
              <a:spcBef>
                <a:spcPts val="0"/>
              </a:spcBef>
              <a:spcAft>
                <a:spcPts val="300"/>
              </a:spcAft>
            </a:pPr>
            <a:r>
              <a:rPr lang="en-US" sz="4800" b="1" dirty="0">
                <a:solidFill>
                  <a:srgbClr val="FFFFCC"/>
                </a:solidFill>
              </a:rPr>
              <a:t>PROTECTION</a:t>
            </a:r>
            <a:r>
              <a:rPr lang="en-US" sz="4800" b="1" dirty="0">
                <a:solidFill>
                  <a:srgbClr val="FFFF00"/>
                </a:solidFill>
              </a:rPr>
              <a:t>!</a:t>
            </a:r>
          </a:p>
        </p:txBody>
      </p:sp>
    </p:spTree>
    <p:extLst>
      <p:ext uri="{BB962C8B-B14F-4D97-AF65-F5344CB8AC3E}">
        <p14:creationId xmlns:p14="http://schemas.microsoft.com/office/powerpoint/2010/main" val="275255978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VMware backup</a:t>
            </a:r>
            <a:r>
              <a:rPr lang="pl-PL" dirty="0">
                <a:solidFill>
                  <a:srgbClr val="0070C0"/>
                </a:solidFill>
              </a:rPr>
              <a:t> </a:t>
            </a:r>
            <a:r>
              <a:rPr lang="en-US" dirty="0">
                <a:solidFill>
                  <a:srgbClr val="0070C0"/>
                </a:solidFill>
              </a:rPr>
              <a:t>/</a:t>
            </a:r>
            <a:r>
              <a:rPr lang="pl-PL" dirty="0">
                <a:solidFill>
                  <a:srgbClr val="0070C0"/>
                </a:solidFill>
              </a:rPr>
              <a:t> </a:t>
            </a:r>
            <a:r>
              <a:rPr lang="en-US" dirty="0">
                <a:solidFill>
                  <a:srgbClr val="0070C0"/>
                </a:solidFill>
              </a:rPr>
              <a:t>restore</a:t>
            </a:r>
            <a:br>
              <a:rPr lang="en-US" dirty="0">
                <a:solidFill>
                  <a:srgbClr val="0070C0"/>
                </a:solidFill>
              </a:rPr>
            </a:br>
            <a:r>
              <a:rPr lang="en-US" sz="2200" dirty="0">
                <a:solidFill>
                  <a:srgbClr val="0070C0"/>
                </a:solidFill>
              </a:rPr>
              <a:t>Our expectations</a:t>
            </a:r>
          </a:p>
        </p:txBody>
      </p:sp>
      <p:sp>
        <p:nvSpPr>
          <p:cNvPr id="6" name="Content Placeholder 5"/>
          <p:cNvSpPr>
            <a:spLocks noGrp="1"/>
          </p:cNvSpPr>
          <p:nvPr>
            <p:ph sz="quarter" idx="10"/>
          </p:nvPr>
        </p:nvSpPr>
        <p:spPr>
          <a:xfrm>
            <a:off x="253175" y="1215070"/>
            <a:ext cx="8351244" cy="3192461"/>
          </a:xfrm>
        </p:spPr>
        <p:txBody>
          <a:bodyPr/>
          <a:lstStyle/>
          <a:p>
            <a:pPr marL="0" indent="0">
              <a:spcBef>
                <a:spcPts val="0"/>
              </a:spcBef>
              <a:buNone/>
            </a:pPr>
            <a:r>
              <a:rPr lang="en-US" sz="2400" b="1" dirty="0"/>
              <a:t>SECURITY</a:t>
            </a:r>
          </a:p>
          <a:p>
            <a:pPr marL="0" indent="0">
              <a:spcBef>
                <a:spcPts val="0"/>
              </a:spcBef>
              <a:buNone/>
            </a:pPr>
            <a:endParaRPr lang="en-US" sz="2400" dirty="0"/>
          </a:p>
          <a:p>
            <a:pPr>
              <a:spcBef>
                <a:spcPts val="1800"/>
              </a:spcBef>
            </a:pPr>
            <a:r>
              <a:rPr lang="en-US" sz="2400" dirty="0"/>
              <a:t>Application consistent backups</a:t>
            </a:r>
          </a:p>
          <a:p>
            <a:pPr>
              <a:spcBef>
                <a:spcPts val="1800"/>
              </a:spcBef>
            </a:pPr>
            <a:r>
              <a:rPr lang="en-US" sz="2400" dirty="0"/>
              <a:t>No single Point of Failure</a:t>
            </a:r>
          </a:p>
          <a:p>
            <a:pPr>
              <a:spcBef>
                <a:spcPts val="1800"/>
              </a:spcBef>
            </a:pPr>
            <a:r>
              <a:rPr lang="en-US" sz="2400" dirty="0"/>
              <a:t>Protection against ransomware</a:t>
            </a:r>
          </a:p>
        </p:txBody>
      </p:sp>
    </p:spTree>
    <p:extLst>
      <p:ext uri="{BB962C8B-B14F-4D97-AF65-F5344CB8AC3E}">
        <p14:creationId xmlns:p14="http://schemas.microsoft.com/office/powerpoint/2010/main" val="649703169"/>
      </p:ext>
    </p:extLst>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Rounded Rectangle 4"/>
          <p:cNvSpPr/>
          <p:nvPr/>
        </p:nvSpPr>
        <p:spPr>
          <a:xfrm>
            <a:off x="110964" y="72888"/>
            <a:ext cx="8822848" cy="3703982"/>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OK.</a:t>
            </a:r>
          </a:p>
          <a:p>
            <a:pPr algn="ctr">
              <a:spcBef>
                <a:spcPts val="0"/>
              </a:spcBef>
              <a:spcAft>
                <a:spcPts val="300"/>
              </a:spcAft>
            </a:pPr>
            <a:r>
              <a:rPr lang="en-US" sz="2600" dirty="0">
                <a:solidFill>
                  <a:srgbClr val="FFFFCC"/>
                </a:solidFill>
              </a:rPr>
              <a:t>Great features.</a:t>
            </a:r>
          </a:p>
          <a:p>
            <a:pPr algn="ctr">
              <a:spcBef>
                <a:spcPts val="0"/>
              </a:spcBef>
              <a:spcAft>
                <a:spcPts val="300"/>
              </a:spcAft>
            </a:pPr>
            <a:r>
              <a:rPr lang="en-US" sz="2600" dirty="0">
                <a:solidFill>
                  <a:srgbClr val="FFFFCC"/>
                </a:solidFill>
              </a:rPr>
              <a:t>Incredible performance.</a:t>
            </a:r>
          </a:p>
          <a:p>
            <a:pPr algn="ctr">
              <a:spcBef>
                <a:spcPts val="0"/>
              </a:spcBef>
              <a:spcAft>
                <a:spcPts val="300"/>
              </a:spcAft>
            </a:pPr>
            <a:endParaRPr lang="en-US" sz="2600" dirty="0">
              <a:solidFill>
                <a:srgbClr val="FFFFCC"/>
              </a:solidFill>
            </a:endParaRPr>
          </a:p>
          <a:p>
            <a:pPr algn="ctr">
              <a:spcBef>
                <a:spcPts val="0"/>
              </a:spcBef>
              <a:spcAft>
                <a:spcPts val="300"/>
              </a:spcAft>
            </a:pPr>
            <a:r>
              <a:rPr lang="en-US" sz="2600" dirty="0">
                <a:solidFill>
                  <a:srgbClr val="FFFFCC"/>
                </a:solidFill>
              </a:rPr>
              <a:t>But</a:t>
            </a:r>
          </a:p>
          <a:p>
            <a:pPr algn="ctr">
              <a:spcBef>
                <a:spcPts val="0"/>
              </a:spcBef>
              <a:spcAft>
                <a:spcPts val="300"/>
              </a:spcAft>
            </a:pPr>
            <a:r>
              <a:rPr lang="en-US" sz="3200" b="1" dirty="0">
                <a:solidFill>
                  <a:srgbClr val="FFFF00"/>
                </a:solidFill>
              </a:rPr>
              <a:t>How can </a:t>
            </a:r>
            <a:r>
              <a:rPr lang="en-US" sz="3200" b="1" dirty="0" err="1">
                <a:solidFill>
                  <a:srgbClr val="FFFF00"/>
                </a:solidFill>
              </a:rPr>
              <a:t>NetWorker</a:t>
            </a:r>
            <a:r>
              <a:rPr lang="en-US" sz="3200" b="1" dirty="0">
                <a:solidFill>
                  <a:srgbClr val="FFFF00"/>
                </a:solidFill>
              </a:rPr>
              <a:t> help me?</a:t>
            </a:r>
          </a:p>
        </p:txBody>
      </p:sp>
    </p:spTree>
    <p:extLst>
      <p:ext uri="{BB962C8B-B14F-4D97-AF65-F5344CB8AC3E}">
        <p14:creationId xmlns:p14="http://schemas.microsoft.com/office/powerpoint/2010/main" val="2682193894"/>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Use cases</a:t>
            </a:r>
            <a:endParaRPr lang="en-US" sz="2200" b="1" dirty="0">
              <a:solidFill>
                <a:srgbClr val="0070C0"/>
              </a:solidFill>
            </a:endParaRPr>
          </a:p>
        </p:txBody>
      </p:sp>
      <p:sp>
        <p:nvSpPr>
          <p:cNvPr id="54" name="Rectangle 53"/>
          <p:cNvSpPr/>
          <p:nvPr/>
        </p:nvSpPr>
        <p:spPr>
          <a:xfrm>
            <a:off x="894522" y="4735800"/>
            <a:ext cx="7103165"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6" name="Content Placeholder 5"/>
          <p:cNvSpPr>
            <a:spLocks noGrp="1"/>
          </p:cNvSpPr>
          <p:nvPr>
            <p:ph sz="quarter" idx="10"/>
          </p:nvPr>
        </p:nvSpPr>
        <p:spPr>
          <a:xfrm>
            <a:off x="270482" y="1387733"/>
            <a:ext cx="8351244" cy="3192461"/>
          </a:xfrm>
        </p:spPr>
        <p:txBody>
          <a:bodyPr/>
          <a:lstStyle/>
          <a:p>
            <a:pPr>
              <a:spcBef>
                <a:spcPts val="0"/>
              </a:spcBef>
            </a:pPr>
            <a:r>
              <a:rPr lang="en-US" sz="2400" dirty="0"/>
              <a:t>Disaster Recovery with no need to recover data</a:t>
            </a:r>
          </a:p>
          <a:p>
            <a:pPr lvl="1">
              <a:spcBef>
                <a:spcPts val="0"/>
              </a:spcBef>
            </a:pPr>
            <a:r>
              <a:rPr lang="en-US" sz="2200" dirty="0"/>
              <a:t>We just start from SSD Data Domain disks</a:t>
            </a:r>
          </a:p>
          <a:p>
            <a:pPr lvl="1">
              <a:spcBef>
                <a:spcPts val="0"/>
              </a:spcBef>
            </a:pPr>
            <a:endParaRPr lang="en-US" sz="2200" dirty="0"/>
          </a:p>
          <a:p>
            <a:pPr>
              <a:spcBef>
                <a:spcPts val="0"/>
              </a:spcBef>
            </a:pPr>
            <a:r>
              <a:rPr lang="en-US" sz="2400" dirty="0"/>
              <a:t>Immediate testing with no resources required</a:t>
            </a:r>
          </a:p>
          <a:p>
            <a:pPr lvl="1">
              <a:spcBef>
                <a:spcPts val="0"/>
              </a:spcBef>
            </a:pPr>
            <a:r>
              <a:rPr lang="en-US" sz="2200" dirty="0"/>
              <a:t>Starting production from Data Domain SSD disks</a:t>
            </a:r>
          </a:p>
          <a:p>
            <a:pPr lvl="1">
              <a:spcBef>
                <a:spcPts val="0"/>
              </a:spcBef>
            </a:pPr>
            <a:endParaRPr lang="en-US" sz="2200" dirty="0"/>
          </a:p>
        </p:txBody>
      </p:sp>
    </p:spTree>
    <p:extLst>
      <p:ext uri="{BB962C8B-B14F-4D97-AF65-F5344CB8AC3E}">
        <p14:creationId xmlns:p14="http://schemas.microsoft.com/office/powerpoint/2010/main" val="1894087899"/>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Use cases</a:t>
            </a:r>
            <a:endParaRPr lang="en-US" sz="2200" b="1" dirty="0">
              <a:solidFill>
                <a:srgbClr val="0070C0"/>
              </a:solidFill>
            </a:endParaRPr>
          </a:p>
        </p:txBody>
      </p:sp>
      <p:sp>
        <p:nvSpPr>
          <p:cNvPr id="54" name="Rectangle 53"/>
          <p:cNvSpPr/>
          <p:nvPr/>
        </p:nvSpPr>
        <p:spPr>
          <a:xfrm>
            <a:off x="894522" y="4735800"/>
            <a:ext cx="7103165"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6" name="Content Placeholder 5"/>
          <p:cNvSpPr>
            <a:spLocks noGrp="1"/>
          </p:cNvSpPr>
          <p:nvPr>
            <p:ph sz="quarter" idx="10"/>
          </p:nvPr>
        </p:nvSpPr>
        <p:spPr>
          <a:xfrm>
            <a:off x="270482" y="1387733"/>
            <a:ext cx="8351244" cy="3192461"/>
          </a:xfrm>
        </p:spPr>
        <p:txBody>
          <a:bodyPr/>
          <a:lstStyle/>
          <a:p>
            <a:pPr>
              <a:spcBef>
                <a:spcPts val="0"/>
              </a:spcBef>
            </a:pPr>
            <a:r>
              <a:rPr lang="en-US" sz="2400" dirty="0"/>
              <a:t>Protection against ransomware / hacker attack</a:t>
            </a:r>
          </a:p>
          <a:p>
            <a:pPr lvl="1">
              <a:spcBef>
                <a:spcPts val="0"/>
              </a:spcBef>
            </a:pPr>
            <a:r>
              <a:rPr lang="en-US" sz="2200" dirty="0"/>
              <a:t>Forcing compliance </a:t>
            </a:r>
          </a:p>
          <a:p>
            <a:pPr lvl="2">
              <a:spcBef>
                <a:spcPts val="0"/>
              </a:spcBef>
            </a:pPr>
            <a:r>
              <a:rPr lang="en-US" sz="2000" dirty="0"/>
              <a:t>For set of backups</a:t>
            </a:r>
          </a:p>
          <a:p>
            <a:pPr lvl="2">
              <a:spcBef>
                <a:spcPts val="0"/>
              </a:spcBef>
            </a:pPr>
            <a:r>
              <a:rPr lang="en-US" sz="2000" dirty="0"/>
              <a:t>For all backups</a:t>
            </a:r>
          </a:p>
          <a:p>
            <a:pPr marL="688975" lvl="2" indent="0">
              <a:spcBef>
                <a:spcPts val="0"/>
              </a:spcBef>
              <a:buNone/>
            </a:pPr>
            <a:endParaRPr lang="en-US" sz="2000" dirty="0"/>
          </a:p>
          <a:p>
            <a:pPr>
              <a:spcBef>
                <a:spcPts val="0"/>
              </a:spcBef>
            </a:pPr>
            <a:r>
              <a:rPr lang="en-US" sz="2400" dirty="0"/>
              <a:t>RPO 1h or even shorter</a:t>
            </a:r>
          </a:p>
          <a:p>
            <a:pPr lvl="1">
              <a:spcBef>
                <a:spcPts val="0"/>
              </a:spcBef>
            </a:pPr>
            <a:r>
              <a:rPr lang="en-US" sz="2200" dirty="0"/>
              <a:t>Backup of single VM is 2 -10 minutes (Full backup)</a:t>
            </a:r>
          </a:p>
          <a:p>
            <a:pPr lvl="1">
              <a:spcBef>
                <a:spcPts val="0"/>
              </a:spcBef>
            </a:pPr>
            <a:r>
              <a:rPr lang="en-US" sz="2200" dirty="0"/>
              <a:t>Why not backup Critical Virtual Machines every 15 minutes!</a:t>
            </a:r>
          </a:p>
          <a:p>
            <a:pPr>
              <a:spcBef>
                <a:spcPts val="0"/>
              </a:spcBef>
            </a:pPr>
            <a:endParaRPr lang="en-US" sz="2400" dirty="0"/>
          </a:p>
          <a:p>
            <a:pPr>
              <a:spcBef>
                <a:spcPts val="0"/>
              </a:spcBef>
            </a:pPr>
            <a:r>
              <a:rPr lang="en-US" sz="2400" dirty="0"/>
              <a:t>Migrating VMs between </a:t>
            </a:r>
            <a:r>
              <a:rPr lang="en-US" sz="2400" dirty="0" err="1"/>
              <a:t>vCenters</a:t>
            </a:r>
            <a:endParaRPr lang="en-US" sz="2400" dirty="0"/>
          </a:p>
        </p:txBody>
      </p:sp>
    </p:spTree>
    <p:extLst>
      <p:ext uri="{BB962C8B-B14F-4D97-AF65-F5344CB8AC3E}">
        <p14:creationId xmlns:p14="http://schemas.microsoft.com/office/powerpoint/2010/main" val="3181109801"/>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28" name="Title 1"/>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endParaRPr lang="en-US" sz="2200" b="1" dirty="0">
              <a:solidFill>
                <a:srgbClr val="0070C0"/>
              </a:solidFill>
            </a:endParaRPr>
          </a:p>
        </p:txBody>
      </p:sp>
      <p:sp>
        <p:nvSpPr>
          <p:cNvPr id="25" name="Rounded Rectangle 24"/>
          <p:cNvSpPr/>
          <p:nvPr/>
        </p:nvSpPr>
        <p:spPr>
          <a:xfrm>
            <a:off x="322588" y="2988365"/>
            <a:ext cx="8399600" cy="205866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3600" dirty="0">
                <a:solidFill>
                  <a:srgbClr val="FFFFCC"/>
                </a:solidFill>
              </a:rPr>
              <a:t>5 minutes </a:t>
            </a:r>
          </a:p>
          <a:p>
            <a:pPr algn="ctr">
              <a:spcBef>
                <a:spcPts val="0"/>
              </a:spcBef>
              <a:spcAft>
                <a:spcPts val="300"/>
              </a:spcAft>
            </a:pPr>
            <a:r>
              <a:rPr lang="en-US" sz="3600" dirty="0">
                <a:solidFill>
                  <a:srgbClr val="FFFFCC"/>
                </a:solidFill>
              </a:rPr>
              <a:t>installation and configuration!</a:t>
            </a:r>
            <a:endParaRPr lang="en-US" sz="3600" dirty="0">
              <a:solidFill>
                <a:srgbClr val="FFFF00"/>
              </a:solidFill>
            </a:endParaRPr>
          </a:p>
        </p:txBody>
      </p:sp>
      <p:sp>
        <p:nvSpPr>
          <p:cNvPr id="5" name="Rounded Rectangle 4"/>
          <p:cNvSpPr/>
          <p:nvPr/>
        </p:nvSpPr>
        <p:spPr>
          <a:xfrm>
            <a:off x="459282" y="842964"/>
            <a:ext cx="8399600" cy="1649896"/>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3600" dirty="0" err="1">
                <a:solidFill>
                  <a:srgbClr val="FFFFCC"/>
                </a:solidFill>
              </a:rPr>
              <a:t>NetWorker</a:t>
            </a:r>
            <a:r>
              <a:rPr lang="en-US" sz="3600" dirty="0">
                <a:solidFill>
                  <a:srgbClr val="FFFFCC"/>
                </a:solidFill>
              </a:rPr>
              <a:t> for VMware</a:t>
            </a:r>
          </a:p>
          <a:p>
            <a:pPr algn="ctr">
              <a:spcBef>
                <a:spcPts val="0"/>
              </a:spcBef>
              <a:spcAft>
                <a:spcPts val="300"/>
              </a:spcAft>
            </a:pPr>
            <a:r>
              <a:rPr lang="en-US" sz="3600" dirty="0">
                <a:solidFill>
                  <a:srgbClr val="FFFFCC"/>
                </a:solidFill>
              </a:rPr>
              <a:t>is easy!!!</a:t>
            </a:r>
            <a:endParaRPr lang="en-US" sz="3600" dirty="0">
              <a:solidFill>
                <a:srgbClr val="FFFF00"/>
              </a:solidFill>
            </a:endParaRPr>
          </a:p>
        </p:txBody>
      </p:sp>
    </p:spTree>
    <p:extLst>
      <p:ext uri="{BB962C8B-B14F-4D97-AF65-F5344CB8AC3E}">
        <p14:creationId xmlns:p14="http://schemas.microsoft.com/office/powerpoint/2010/main" val="1176101763"/>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181228" y="954875"/>
            <a:ext cx="6850901" cy="3305700"/>
          </a:xfrm>
          <a:prstGeom prst="rect">
            <a:avLst/>
          </a:prstGeom>
        </p:spPr>
        <p:txBody>
          <a:bodyPr>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pl-PL" sz="4800" kern="0" dirty="0">
                <a:solidFill>
                  <a:srgbClr val="3DC6EF"/>
                </a:solidFill>
              </a:rPr>
              <a:t>NetWorker </a:t>
            </a:r>
            <a:br>
              <a:rPr lang="pl-PL" sz="4800" kern="0" dirty="0">
                <a:solidFill>
                  <a:srgbClr val="3DC6EF"/>
                </a:solidFill>
              </a:rPr>
            </a:br>
            <a:r>
              <a:rPr lang="pl-PL" sz="4800" kern="0" dirty="0">
                <a:solidFill>
                  <a:srgbClr val="3DC6EF"/>
                </a:solidFill>
              </a:rPr>
              <a:t>VMware Backup</a:t>
            </a:r>
            <a:br>
              <a:rPr lang="pl-PL" sz="4800" kern="0" dirty="0">
                <a:solidFill>
                  <a:srgbClr val="3DC6EF"/>
                </a:solidFill>
              </a:rPr>
            </a:br>
            <a:br>
              <a:rPr lang="pl-PL" sz="4800" kern="0" dirty="0">
                <a:solidFill>
                  <a:srgbClr val="FFFF00"/>
                </a:solidFill>
              </a:rPr>
            </a:br>
            <a:r>
              <a:rPr lang="pl-PL" sz="4800" kern="0" dirty="0">
                <a:solidFill>
                  <a:srgbClr val="B5E9F9"/>
                </a:solidFill>
              </a:rPr>
              <a:t>Demo</a:t>
            </a:r>
            <a:endParaRPr lang="en-US" sz="4800" kern="0" dirty="0">
              <a:solidFill>
                <a:srgbClr val="B5E9F9"/>
              </a:solidFill>
            </a:endParaRPr>
          </a:p>
        </p:txBody>
      </p:sp>
    </p:spTree>
    <p:extLst>
      <p:ext uri="{BB962C8B-B14F-4D97-AF65-F5344CB8AC3E}">
        <p14:creationId xmlns:p14="http://schemas.microsoft.com/office/powerpoint/2010/main" val="1980084381"/>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7" name="Picture 6"/>
          <p:cNvPicPr>
            <a:picLocks noChangeAspect="1"/>
          </p:cNvPicPr>
          <p:nvPr/>
        </p:nvPicPr>
        <p:blipFill>
          <a:blip r:embed="rId2"/>
          <a:stretch>
            <a:fillRect/>
          </a:stretch>
        </p:blipFill>
        <p:spPr>
          <a:xfrm>
            <a:off x="2005014" y="1488347"/>
            <a:ext cx="5133975" cy="3038475"/>
          </a:xfrm>
          <a:prstGeom prst="rect">
            <a:avLst/>
          </a:prstGeom>
        </p:spPr>
      </p:pic>
      <p:sp>
        <p:nvSpPr>
          <p:cNvPr id="8" name="Title 1"/>
          <p:cNvSpPr>
            <a:spLocks noGrp="1"/>
          </p:cNvSpPr>
          <p:nvPr>
            <p:ph type="title"/>
          </p:nvPr>
        </p:nvSpPr>
        <p:spPr>
          <a:xfrm>
            <a:off x="366715" y="152401"/>
            <a:ext cx="8410575" cy="690563"/>
          </a:xfrm>
        </p:spPr>
        <p:txBody>
          <a:bodyPr/>
          <a:lstStyle/>
          <a:p>
            <a:r>
              <a:rPr lang="en-US" dirty="0">
                <a:solidFill>
                  <a:srgbClr val="0070C0"/>
                </a:solidFill>
              </a:rPr>
              <a:t>Deploying </a:t>
            </a:r>
            <a:r>
              <a:rPr lang="en-US" dirty="0" err="1">
                <a:solidFill>
                  <a:srgbClr val="0070C0"/>
                </a:solidFill>
              </a:rPr>
              <a:t>vProxy</a:t>
            </a:r>
            <a:endParaRPr lang="en-US" sz="2200" dirty="0">
              <a:solidFill>
                <a:srgbClr val="0070C0"/>
              </a:solidFill>
            </a:endParaRPr>
          </a:p>
        </p:txBody>
      </p:sp>
    </p:spTree>
    <p:extLst>
      <p:ext uri="{BB962C8B-B14F-4D97-AF65-F5344CB8AC3E}">
        <p14:creationId xmlns:p14="http://schemas.microsoft.com/office/powerpoint/2010/main" val="4263318239"/>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Deploying </a:t>
            </a:r>
            <a:r>
              <a:rPr lang="en-US" dirty="0" err="1">
                <a:solidFill>
                  <a:srgbClr val="0070C0"/>
                </a:solidFill>
              </a:rPr>
              <a:t>vProxy</a:t>
            </a:r>
            <a:endParaRPr lang="en-US" sz="2200" dirty="0">
              <a:solidFill>
                <a:srgbClr val="0070C0"/>
              </a:solidFill>
            </a:endParaRPr>
          </a:p>
        </p:txBody>
      </p:sp>
      <p:sp>
        <p:nvSpPr>
          <p:cNvPr id="5" name="Rectangle 4"/>
          <p:cNvSpPr/>
          <p:nvPr/>
        </p:nvSpPr>
        <p:spPr>
          <a:xfrm>
            <a:off x="550190" y="4951708"/>
            <a:ext cx="4326610" cy="191799"/>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10" name="Picture 9"/>
          <p:cNvPicPr>
            <a:picLocks noChangeAspect="1"/>
          </p:cNvPicPr>
          <p:nvPr/>
        </p:nvPicPr>
        <p:blipFill>
          <a:blip r:embed="rId2"/>
          <a:stretch>
            <a:fillRect/>
          </a:stretch>
        </p:blipFill>
        <p:spPr>
          <a:xfrm>
            <a:off x="384045" y="642548"/>
            <a:ext cx="7618441" cy="4422840"/>
          </a:xfrm>
          <a:prstGeom prst="rect">
            <a:avLst/>
          </a:prstGeom>
        </p:spPr>
      </p:pic>
      <p:sp>
        <p:nvSpPr>
          <p:cNvPr id="11" name="Rectangle 10"/>
          <p:cNvSpPr/>
          <p:nvPr/>
        </p:nvSpPr>
        <p:spPr>
          <a:xfrm>
            <a:off x="3573569" y="3206094"/>
            <a:ext cx="2382850" cy="742063"/>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2" name="Rectangle 11"/>
          <p:cNvSpPr/>
          <p:nvPr/>
        </p:nvSpPr>
        <p:spPr>
          <a:xfrm>
            <a:off x="3573569" y="3948157"/>
            <a:ext cx="2382850" cy="742063"/>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3" name="Rectangle 12"/>
          <p:cNvSpPr/>
          <p:nvPr/>
        </p:nvSpPr>
        <p:spPr>
          <a:xfrm>
            <a:off x="3573568" y="2709017"/>
            <a:ext cx="1083889" cy="355323"/>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4" name="Rectangle 13"/>
          <p:cNvSpPr/>
          <p:nvPr/>
        </p:nvSpPr>
        <p:spPr>
          <a:xfrm>
            <a:off x="6195700" y="4802735"/>
            <a:ext cx="503536" cy="24127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5" name="Rectangle 14"/>
          <p:cNvSpPr/>
          <p:nvPr/>
        </p:nvSpPr>
        <p:spPr>
          <a:xfrm>
            <a:off x="3573569" y="2089998"/>
            <a:ext cx="843574" cy="22549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6" name="Rectangle 15"/>
          <p:cNvSpPr/>
          <p:nvPr/>
        </p:nvSpPr>
        <p:spPr>
          <a:xfrm>
            <a:off x="3521951" y="1640585"/>
            <a:ext cx="843574" cy="22549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2852219253"/>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err="1">
                <a:solidFill>
                  <a:srgbClr val="0070C0"/>
                </a:solidFill>
              </a:rPr>
              <a:t>Starting</a:t>
            </a:r>
            <a:r>
              <a:rPr lang="en-US" dirty="0">
                <a:solidFill>
                  <a:srgbClr val="0070C0"/>
                </a:solidFill>
              </a:rPr>
              <a:t> </a:t>
            </a:r>
            <a:r>
              <a:rPr lang="en-US" dirty="0" err="1">
                <a:solidFill>
                  <a:srgbClr val="0070C0"/>
                </a:solidFill>
              </a:rPr>
              <a:t>vProxy</a:t>
            </a:r>
            <a:endParaRPr lang="en-US" sz="2200" dirty="0">
              <a:solidFill>
                <a:srgbClr val="0070C0"/>
              </a:solidFill>
            </a:endParaRPr>
          </a:p>
        </p:txBody>
      </p:sp>
      <p:pic>
        <p:nvPicPr>
          <p:cNvPr id="17" name="Picture 16"/>
          <p:cNvPicPr>
            <a:picLocks noChangeAspect="1"/>
          </p:cNvPicPr>
          <p:nvPr/>
        </p:nvPicPr>
        <p:blipFill>
          <a:blip r:embed="rId2"/>
          <a:stretch>
            <a:fillRect/>
          </a:stretch>
        </p:blipFill>
        <p:spPr>
          <a:xfrm>
            <a:off x="3640352" y="391371"/>
            <a:ext cx="4962525" cy="4476750"/>
          </a:xfrm>
          <a:prstGeom prst="rect">
            <a:avLst/>
          </a:prstGeom>
        </p:spPr>
      </p:pic>
      <p:sp>
        <p:nvSpPr>
          <p:cNvPr id="18" name="Rectangle 17"/>
          <p:cNvSpPr/>
          <p:nvPr/>
        </p:nvSpPr>
        <p:spPr>
          <a:xfrm>
            <a:off x="4418519" y="4736366"/>
            <a:ext cx="640177" cy="26407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9" name="Rectangle 18"/>
          <p:cNvSpPr/>
          <p:nvPr/>
        </p:nvSpPr>
        <p:spPr>
          <a:xfrm>
            <a:off x="7535341" y="1417830"/>
            <a:ext cx="826994" cy="26407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1149986750"/>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9" name="Title 1"/>
          <p:cNvSpPr>
            <a:spLocks noGrp="1"/>
          </p:cNvSpPr>
          <p:nvPr>
            <p:ph type="title"/>
          </p:nvPr>
        </p:nvSpPr>
        <p:spPr>
          <a:xfrm>
            <a:off x="366715" y="152401"/>
            <a:ext cx="8410575" cy="690563"/>
          </a:xfrm>
        </p:spPr>
        <p:txBody>
          <a:bodyPr/>
          <a:lstStyle/>
          <a:p>
            <a:r>
              <a:rPr lang="en-US" dirty="0">
                <a:solidFill>
                  <a:srgbClr val="0070C0"/>
                </a:solidFill>
              </a:rPr>
              <a:t>Adding vCenter to NetWorker</a:t>
            </a:r>
            <a:endParaRPr lang="en-US" sz="2200" dirty="0">
              <a:solidFill>
                <a:srgbClr val="0070C0"/>
              </a:solidFill>
            </a:endParaRPr>
          </a:p>
        </p:txBody>
      </p:sp>
      <p:pic>
        <p:nvPicPr>
          <p:cNvPr id="10" name="Picture 9"/>
          <p:cNvPicPr>
            <a:picLocks noChangeAspect="1"/>
          </p:cNvPicPr>
          <p:nvPr/>
        </p:nvPicPr>
        <p:blipFill>
          <a:blip r:embed="rId2"/>
          <a:stretch>
            <a:fillRect/>
          </a:stretch>
        </p:blipFill>
        <p:spPr>
          <a:xfrm>
            <a:off x="1038227" y="1072988"/>
            <a:ext cx="7067550" cy="3476625"/>
          </a:xfrm>
          <a:prstGeom prst="rect">
            <a:avLst/>
          </a:prstGeom>
        </p:spPr>
      </p:pic>
    </p:spTree>
    <p:extLst>
      <p:ext uri="{BB962C8B-B14F-4D97-AF65-F5344CB8AC3E}">
        <p14:creationId xmlns:p14="http://schemas.microsoft.com/office/powerpoint/2010/main" val="1034772872"/>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9" name="Title 1"/>
          <p:cNvSpPr>
            <a:spLocks noGrp="1"/>
          </p:cNvSpPr>
          <p:nvPr>
            <p:ph type="title"/>
          </p:nvPr>
        </p:nvSpPr>
        <p:spPr>
          <a:xfrm>
            <a:off x="366715" y="152401"/>
            <a:ext cx="8410575" cy="690563"/>
          </a:xfrm>
        </p:spPr>
        <p:txBody>
          <a:bodyPr/>
          <a:lstStyle/>
          <a:p>
            <a:r>
              <a:rPr lang="en-US" dirty="0">
                <a:solidFill>
                  <a:srgbClr val="0070C0"/>
                </a:solidFill>
              </a:rPr>
              <a:t>Adding vCenter to NetWorker</a:t>
            </a:r>
            <a:endParaRPr lang="en-US" sz="2200" dirty="0">
              <a:solidFill>
                <a:srgbClr val="0070C0"/>
              </a:solidFill>
            </a:endParaRPr>
          </a:p>
        </p:txBody>
      </p:sp>
      <p:pic>
        <p:nvPicPr>
          <p:cNvPr id="5" name="Picture 4"/>
          <p:cNvPicPr>
            <a:picLocks noChangeAspect="1"/>
          </p:cNvPicPr>
          <p:nvPr/>
        </p:nvPicPr>
        <p:blipFill>
          <a:blip r:embed="rId2"/>
          <a:stretch>
            <a:fillRect/>
          </a:stretch>
        </p:blipFill>
        <p:spPr>
          <a:xfrm>
            <a:off x="2185987" y="1738312"/>
            <a:ext cx="4772025" cy="1666875"/>
          </a:xfrm>
          <a:prstGeom prst="rect">
            <a:avLst/>
          </a:prstGeom>
        </p:spPr>
      </p:pic>
      <p:sp>
        <p:nvSpPr>
          <p:cNvPr id="6" name="Rectangle 5"/>
          <p:cNvSpPr/>
          <p:nvPr/>
        </p:nvSpPr>
        <p:spPr>
          <a:xfrm>
            <a:off x="2192202" y="1984691"/>
            <a:ext cx="2123423" cy="955062"/>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7" name="Rectangle 6"/>
          <p:cNvSpPr/>
          <p:nvPr/>
        </p:nvSpPr>
        <p:spPr>
          <a:xfrm>
            <a:off x="3810000" y="3089103"/>
            <a:ext cx="521292" cy="23272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8" name="Picture 7"/>
          <p:cNvPicPr>
            <a:picLocks noChangeAspect="1"/>
          </p:cNvPicPr>
          <p:nvPr/>
        </p:nvPicPr>
        <p:blipFill>
          <a:blip r:embed="rId3"/>
          <a:stretch>
            <a:fillRect/>
          </a:stretch>
        </p:blipFill>
        <p:spPr>
          <a:xfrm>
            <a:off x="253614" y="3824160"/>
            <a:ext cx="8394730" cy="634965"/>
          </a:xfrm>
          <a:prstGeom prst="rect">
            <a:avLst/>
          </a:prstGeom>
        </p:spPr>
      </p:pic>
    </p:spTree>
    <p:extLst>
      <p:ext uri="{BB962C8B-B14F-4D97-AF65-F5344CB8AC3E}">
        <p14:creationId xmlns:p14="http://schemas.microsoft.com/office/powerpoint/2010/main" val="252651716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VMware backup / restore</a:t>
            </a:r>
            <a:br>
              <a:rPr lang="en-US" dirty="0">
                <a:solidFill>
                  <a:srgbClr val="0070C0"/>
                </a:solidFill>
              </a:rPr>
            </a:br>
            <a:r>
              <a:rPr lang="en-US" sz="2200" dirty="0">
                <a:solidFill>
                  <a:srgbClr val="0070C0"/>
                </a:solidFill>
              </a:rPr>
              <a:t>Our expectations</a:t>
            </a:r>
          </a:p>
        </p:txBody>
      </p:sp>
      <p:sp>
        <p:nvSpPr>
          <p:cNvPr id="6" name="Content Placeholder 5"/>
          <p:cNvSpPr>
            <a:spLocks noGrp="1"/>
          </p:cNvSpPr>
          <p:nvPr>
            <p:ph sz="quarter" idx="10"/>
          </p:nvPr>
        </p:nvSpPr>
        <p:spPr>
          <a:xfrm>
            <a:off x="253175" y="1215070"/>
            <a:ext cx="8351244" cy="3192461"/>
          </a:xfrm>
        </p:spPr>
        <p:txBody>
          <a:bodyPr/>
          <a:lstStyle/>
          <a:p>
            <a:pPr marL="0" indent="0">
              <a:spcBef>
                <a:spcPts val="0"/>
              </a:spcBef>
              <a:buNone/>
            </a:pPr>
            <a:r>
              <a:rPr lang="en-US" sz="2400" b="1" dirty="0"/>
              <a:t>GRANULAR RESTORE from image backups</a:t>
            </a:r>
          </a:p>
          <a:p>
            <a:pPr marL="0" indent="0">
              <a:spcBef>
                <a:spcPts val="0"/>
              </a:spcBef>
              <a:buNone/>
            </a:pPr>
            <a:endParaRPr lang="en-US" sz="2400" dirty="0"/>
          </a:p>
          <a:p>
            <a:pPr>
              <a:spcBef>
                <a:spcPts val="1800"/>
              </a:spcBef>
            </a:pPr>
            <a:r>
              <a:rPr lang="en-US" sz="2400" dirty="0"/>
              <a:t>Restore single file</a:t>
            </a:r>
          </a:p>
          <a:p>
            <a:pPr>
              <a:spcBef>
                <a:spcPts val="1800"/>
              </a:spcBef>
            </a:pPr>
            <a:r>
              <a:rPr lang="en-US" sz="2400" dirty="0"/>
              <a:t>Restore single email</a:t>
            </a:r>
          </a:p>
          <a:p>
            <a:pPr>
              <a:spcBef>
                <a:spcPts val="1800"/>
              </a:spcBef>
            </a:pPr>
            <a:r>
              <a:rPr lang="en-US" sz="2400" dirty="0"/>
              <a:t>Restore database / table</a:t>
            </a:r>
          </a:p>
        </p:txBody>
      </p:sp>
    </p:spTree>
    <p:extLst>
      <p:ext uri="{BB962C8B-B14F-4D97-AF65-F5344CB8AC3E}">
        <p14:creationId xmlns:p14="http://schemas.microsoft.com/office/powerpoint/2010/main" val="1784803524"/>
      </p:ext>
    </p:extLst>
  </p:cSld>
  <p:clrMapOvr>
    <a:masterClrMapping/>
  </p:clrMapOvr>
  <p:transition spd="med">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9" name="Title 1"/>
          <p:cNvSpPr>
            <a:spLocks noGrp="1"/>
          </p:cNvSpPr>
          <p:nvPr>
            <p:ph type="title"/>
          </p:nvPr>
        </p:nvSpPr>
        <p:spPr>
          <a:xfrm>
            <a:off x="366715" y="152401"/>
            <a:ext cx="8410575" cy="690563"/>
          </a:xfrm>
        </p:spPr>
        <p:txBody>
          <a:bodyPr/>
          <a:lstStyle/>
          <a:p>
            <a:r>
              <a:rPr lang="en-US" dirty="0">
                <a:solidFill>
                  <a:srgbClr val="0070C0"/>
                </a:solidFill>
              </a:rPr>
              <a:t>Adding vCenter to NetWorker</a:t>
            </a:r>
            <a:endParaRPr lang="en-US" sz="2200" dirty="0">
              <a:solidFill>
                <a:srgbClr val="0070C0"/>
              </a:solidFill>
            </a:endParaRPr>
          </a:p>
        </p:txBody>
      </p:sp>
      <p:pic>
        <p:nvPicPr>
          <p:cNvPr id="10" name="Picture 9"/>
          <p:cNvPicPr>
            <a:picLocks noChangeAspect="1"/>
          </p:cNvPicPr>
          <p:nvPr/>
        </p:nvPicPr>
        <p:blipFill>
          <a:blip r:embed="rId2"/>
          <a:stretch>
            <a:fillRect/>
          </a:stretch>
        </p:blipFill>
        <p:spPr>
          <a:xfrm>
            <a:off x="89820" y="826744"/>
            <a:ext cx="8934539" cy="4133552"/>
          </a:xfrm>
          <a:prstGeom prst="rect">
            <a:avLst/>
          </a:prstGeom>
        </p:spPr>
      </p:pic>
    </p:spTree>
    <p:extLst>
      <p:ext uri="{BB962C8B-B14F-4D97-AF65-F5344CB8AC3E}">
        <p14:creationId xmlns:p14="http://schemas.microsoft.com/office/powerpoint/2010/main" val="2337742616"/>
      </p:ext>
    </p:extLst>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9" name="Title 1"/>
          <p:cNvSpPr>
            <a:spLocks noGrp="1"/>
          </p:cNvSpPr>
          <p:nvPr>
            <p:ph type="title"/>
          </p:nvPr>
        </p:nvSpPr>
        <p:spPr>
          <a:xfrm>
            <a:off x="366715" y="152401"/>
            <a:ext cx="8410575" cy="690563"/>
          </a:xfrm>
        </p:spPr>
        <p:txBody>
          <a:bodyPr/>
          <a:lstStyle/>
          <a:p>
            <a:r>
              <a:rPr lang="en-US" dirty="0">
                <a:solidFill>
                  <a:srgbClr val="0070C0"/>
                </a:solidFill>
              </a:rPr>
              <a:t>Adding vCenter to NetWorker</a:t>
            </a:r>
            <a:endParaRPr lang="en-US" sz="2200" dirty="0">
              <a:solidFill>
                <a:srgbClr val="0070C0"/>
              </a:solidFill>
            </a:endParaRPr>
          </a:p>
        </p:txBody>
      </p:sp>
      <p:pic>
        <p:nvPicPr>
          <p:cNvPr id="10" name="Picture 9"/>
          <p:cNvPicPr>
            <a:picLocks noChangeAspect="1"/>
          </p:cNvPicPr>
          <p:nvPr/>
        </p:nvPicPr>
        <p:blipFill>
          <a:blip r:embed="rId2"/>
          <a:stretch>
            <a:fillRect/>
          </a:stretch>
        </p:blipFill>
        <p:spPr>
          <a:xfrm>
            <a:off x="89820" y="826744"/>
            <a:ext cx="8934539" cy="4133552"/>
          </a:xfrm>
          <a:prstGeom prst="rect">
            <a:avLst/>
          </a:prstGeom>
        </p:spPr>
      </p:pic>
      <p:pic>
        <p:nvPicPr>
          <p:cNvPr id="5" name="Picture 4"/>
          <p:cNvPicPr>
            <a:picLocks noChangeAspect="1"/>
          </p:cNvPicPr>
          <p:nvPr/>
        </p:nvPicPr>
        <p:blipFill>
          <a:blip r:embed="rId3"/>
          <a:stretch>
            <a:fillRect/>
          </a:stretch>
        </p:blipFill>
        <p:spPr>
          <a:xfrm>
            <a:off x="116792" y="3508170"/>
            <a:ext cx="8880594" cy="1557218"/>
          </a:xfrm>
          <a:prstGeom prst="rect">
            <a:avLst/>
          </a:prstGeom>
        </p:spPr>
      </p:pic>
    </p:spTree>
    <p:extLst>
      <p:ext uri="{BB962C8B-B14F-4D97-AF65-F5344CB8AC3E}">
        <p14:creationId xmlns:p14="http://schemas.microsoft.com/office/powerpoint/2010/main" val="1633922704"/>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pl-PL" dirty="0" err="1">
                <a:solidFill>
                  <a:srgbClr val="0070C0"/>
                </a:solidFill>
              </a:rPr>
              <a:t>Adding</a:t>
            </a:r>
            <a:r>
              <a:rPr lang="en-US" dirty="0">
                <a:solidFill>
                  <a:srgbClr val="0070C0"/>
                </a:solidFill>
              </a:rPr>
              <a:t> </a:t>
            </a:r>
            <a:r>
              <a:rPr lang="en-US" dirty="0" err="1">
                <a:solidFill>
                  <a:srgbClr val="0070C0"/>
                </a:solidFill>
              </a:rPr>
              <a:t>vProxy</a:t>
            </a:r>
            <a:r>
              <a:rPr lang="en-US" dirty="0">
                <a:solidFill>
                  <a:srgbClr val="0070C0"/>
                </a:solidFill>
              </a:rPr>
              <a:t> to NetWorker Console</a:t>
            </a:r>
            <a:endParaRPr lang="en-US" sz="2200" dirty="0">
              <a:solidFill>
                <a:srgbClr val="0070C0"/>
              </a:solidFill>
            </a:endParaRPr>
          </a:p>
        </p:txBody>
      </p:sp>
      <p:pic>
        <p:nvPicPr>
          <p:cNvPr id="6" name="Picture 5"/>
          <p:cNvPicPr>
            <a:picLocks noChangeAspect="1"/>
          </p:cNvPicPr>
          <p:nvPr/>
        </p:nvPicPr>
        <p:blipFill>
          <a:blip r:embed="rId2"/>
          <a:stretch>
            <a:fillRect/>
          </a:stretch>
        </p:blipFill>
        <p:spPr>
          <a:xfrm>
            <a:off x="1833562" y="862012"/>
            <a:ext cx="5476875" cy="3419475"/>
          </a:xfrm>
          <a:prstGeom prst="rect">
            <a:avLst/>
          </a:prstGeom>
        </p:spPr>
      </p:pic>
    </p:spTree>
    <p:extLst>
      <p:ext uri="{BB962C8B-B14F-4D97-AF65-F5344CB8AC3E}">
        <p14:creationId xmlns:p14="http://schemas.microsoft.com/office/powerpoint/2010/main" val="2199808902"/>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pl-PL" dirty="0" err="1">
                <a:solidFill>
                  <a:srgbClr val="0070C0"/>
                </a:solidFill>
              </a:rPr>
              <a:t>Adding</a:t>
            </a:r>
            <a:r>
              <a:rPr lang="en-US" dirty="0">
                <a:solidFill>
                  <a:srgbClr val="0070C0"/>
                </a:solidFill>
              </a:rPr>
              <a:t> </a:t>
            </a:r>
            <a:r>
              <a:rPr lang="en-US" dirty="0" err="1">
                <a:solidFill>
                  <a:srgbClr val="0070C0"/>
                </a:solidFill>
              </a:rPr>
              <a:t>vProxy</a:t>
            </a:r>
            <a:r>
              <a:rPr lang="en-US" dirty="0">
                <a:solidFill>
                  <a:srgbClr val="0070C0"/>
                </a:solidFill>
              </a:rPr>
              <a:t> to NetWorker Console</a:t>
            </a:r>
            <a:endParaRPr lang="en-US" sz="2200" dirty="0">
              <a:solidFill>
                <a:srgbClr val="0070C0"/>
              </a:solidFill>
            </a:endParaRPr>
          </a:p>
        </p:txBody>
      </p:sp>
      <p:pic>
        <p:nvPicPr>
          <p:cNvPr id="7" name="Picture 6"/>
          <p:cNvPicPr>
            <a:picLocks noChangeAspect="1"/>
          </p:cNvPicPr>
          <p:nvPr/>
        </p:nvPicPr>
        <p:blipFill>
          <a:blip r:embed="rId2"/>
          <a:stretch>
            <a:fillRect/>
          </a:stretch>
        </p:blipFill>
        <p:spPr>
          <a:xfrm>
            <a:off x="2190752" y="190500"/>
            <a:ext cx="4762500" cy="4953000"/>
          </a:xfrm>
          <a:prstGeom prst="rect">
            <a:avLst/>
          </a:prstGeom>
        </p:spPr>
      </p:pic>
      <p:sp>
        <p:nvSpPr>
          <p:cNvPr id="8" name="Rectangle 7"/>
          <p:cNvSpPr/>
          <p:nvPr/>
        </p:nvSpPr>
        <p:spPr>
          <a:xfrm>
            <a:off x="2340123" y="952654"/>
            <a:ext cx="1590941" cy="27793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407137301"/>
      </p:ext>
    </p:extLst>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pl-PL" dirty="0" err="1">
                <a:solidFill>
                  <a:srgbClr val="0070C0"/>
                </a:solidFill>
              </a:rPr>
              <a:t>Adding</a:t>
            </a:r>
            <a:r>
              <a:rPr lang="en-US" dirty="0">
                <a:solidFill>
                  <a:srgbClr val="0070C0"/>
                </a:solidFill>
              </a:rPr>
              <a:t> </a:t>
            </a:r>
            <a:r>
              <a:rPr lang="en-US" dirty="0" err="1">
                <a:solidFill>
                  <a:srgbClr val="0070C0"/>
                </a:solidFill>
              </a:rPr>
              <a:t>vProxy</a:t>
            </a:r>
            <a:r>
              <a:rPr lang="en-US" dirty="0">
                <a:solidFill>
                  <a:srgbClr val="0070C0"/>
                </a:solidFill>
              </a:rPr>
              <a:t> to NetWorker Console</a:t>
            </a:r>
            <a:endParaRPr lang="en-US" sz="2200" dirty="0">
              <a:solidFill>
                <a:srgbClr val="0070C0"/>
              </a:solidFill>
            </a:endParaRPr>
          </a:p>
        </p:txBody>
      </p:sp>
      <p:pic>
        <p:nvPicPr>
          <p:cNvPr id="6" name="Picture 5"/>
          <p:cNvPicPr>
            <a:picLocks noChangeAspect="1"/>
          </p:cNvPicPr>
          <p:nvPr/>
        </p:nvPicPr>
        <p:blipFill>
          <a:blip r:embed="rId2"/>
          <a:stretch>
            <a:fillRect/>
          </a:stretch>
        </p:blipFill>
        <p:spPr>
          <a:xfrm>
            <a:off x="1390206" y="152401"/>
            <a:ext cx="6038850" cy="5010150"/>
          </a:xfrm>
          <a:prstGeom prst="rect">
            <a:avLst/>
          </a:prstGeom>
        </p:spPr>
      </p:pic>
      <p:sp>
        <p:nvSpPr>
          <p:cNvPr id="9" name="Rectangle 8"/>
          <p:cNvSpPr/>
          <p:nvPr/>
        </p:nvSpPr>
        <p:spPr>
          <a:xfrm>
            <a:off x="1545363" y="876064"/>
            <a:ext cx="2163511" cy="311801"/>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0" name="Rectangle 9"/>
          <p:cNvSpPr/>
          <p:nvPr/>
        </p:nvSpPr>
        <p:spPr>
          <a:xfrm>
            <a:off x="1526847" y="3763118"/>
            <a:ext cx="2182027" cy="51832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1" name="Rectangle 10"/>
          <p:cNvSpPr/>
          <p:nvPr/>
        </p:nvSpPr>
        <p:spPr>
          <a:xfrm>
            <a:off x="1526846" y="2398313"/>
            <a:ext cx="2784902" cy="68954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2" name="Rectangle 11"/>
          <p:cNvSpPr/>
          <p:nvPr/>
        </p:nvSpPr>
        <p:spPr>
          <a:xfrm>
            <a:off x="3688062" y="4801760"/>
            <a:ext cx="452927" cy="25383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2586281359"/>
      </p:ext>
    </p:extLst>
  </p:cSld>
  <p:clrMapOvr>
    <a:masterClrMapping/>
  </p:clrMapOvr>
  <p:transition spd="med">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pl-PL" dirty="0" err="1">
                <a:solidFill>
                  <a:srgbClr val="0070C0"/>
                </a:solidFill>
              </a:rPr>
              <a:t>Adding</a:t>
            </a:r>
            <a:r>
              <a:rPr lang="en-US" dirty="0">
                <a:solidFill>
                  <a:srgbClr val="0070C0"/>
                </a:solidFill>
              </a:rPr>
              <a:t> </a:t>
            </a:r>
            <a:r>
              <a:rPr lang="en-US" dirty="0" err="1">
                <a:solidFill>
                  <a:srgbClr val="0070C0"/>
                </a:solidFill>
              </a:rPr>
              <a:t>vProxy</a:t>
            </a:r>
            <a:r>
              <a:rPr lang="en-US" dirty="0">
                <a:solidFill>
                  <a:srgbClr val="0070C0"/>
                </a:solidFill>
              </a:rPr>
              <a:t> to NetWorker Console</a:t>
            </a:r>
            <a:endParaRPr lang="en-US" sz="2200" dirty="0">
              <a:solidFill>
                <a:srgbClr val="0070C0"/>
              </a:solidFill>
            </a:endParaRPr>
          </a:p>
        </p:txBody>
      </p:sp>
      <p:pic>
        <p:nvPicPr>
          <p:cNvPr id="13" name="Picture 12"/>
          <p:cNvPicPr>
            <a:picLocks noChangeAspect="1"/>
          </p:cNvPicPr>
          <p:nvPr/>
        </p:nvPicPr>
        <p:blipFill>
          <a:blip r:embed="rId2"/>
          <a:stretch>
            <a:fillRect/>
          </a:stretch>
        </p:blipFill>
        <p:spPr>
          <a:xfrm>
            <a:off x="166687" y="1171575"/>
            <a:ext cx="8810625" cy="2800350"/>
          </a:xfrm>
          <a:prstGeom prst="rect">
            <a:avLst/>
          </a:prstGeom>
        </p:spPr>
      </p:pic>
      <p:sp>
        <p:nvSpPr>
          <p:cNvPr id="14" name="Rectangle 13"/>
          <p:cNvSpPr/>
          <p:nvPr/>
        </p:nvSpPr>
        <p:spPr>
          <a:xfrm>
            <a:off x="2110812" y="2250083"/>
            <a:ext cx="6067513" cy="484571"/>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3984237594"/>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en-US" dirty="0">
                <a:solidFill>
                  <a:srgbClr val="0070C0"/>
                </a:solidFill>
              </a:rPr>
              <a:t>Creating NetWorker Group</a:t>
            </a:r>
            <a:endParaRPr lang="en-US" sz="2200" dirty="0">
              <a:solidFill>
                <a:srgbClr val="0070C0"/>
              </a:solidFill>
            </a:endParaRPr>
          </a:p>
        </p:txBody>
      </p:sp>
      <p:pic>
        <p:nvPicPr>
          <p:cNvPr id="6" name="Picture 5"/>
          <p:cNvPicPr>
            <a:picLocks noChangeAspect="1"/>
          </p:cNvPicPr>
          <p:nvPr/>
        </p:nvPicPr>
        <p:blipFill>
          <a:blip r:embed="rId2"/>
          <a:stretch>
            <a:fillRect/>
          </a:stretch>
        </p:blipFill>
        <p:spPr>
          <a:xfrm>
            <a:off x="3152775" y="1604962"/>
            <a:ext cx="2838450" cy="1933575"/>
          </a:xfrm>
          <a:prstGeom prst="rect">
            <a:avLst/>
          </a:prstGeom>
        </p:spPr>
      </p:pic>
      <p:sp>
        <p:nvSpPr>
          <p:cNvPr id="7" name="Rectangle 6"/>
          <p:cNvSpPr/>
          <p:nvPr/>
        </p:nvSpPr>
        <p:spPr>
          <a:xfrm>
            <a:off x="4128746" y="1802053"/>
            <a:ext cx="930364" cy="308758"/>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8" name="Rectangle 7"/>
          <p:cNvSpPr/>
          <p:nvPr/>
        </p:nvSpPr>
        <p:spPr>
          <a:xfrm>
            <a:off x="3332563" y="2732120"/>
            <a:ext cx="796183" cy="26745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805652110"/>
      </p:ext>
    </p:extLst>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en-US" dirty="0">
                <a:solidFill>
                  <a:srgbClr val="0070C0"/>
                </a:solidFill>
              </a:rPr>
              <a:t>Creating NetWorker Group</a:t>
            </a:r>
            <a:endParaRPr lang="en-US" sz="2200" dirty="0">
              <a:solidFill>
                <a:srgbClr val="0070C0"/>
              </a:solidFill>
            </a:endParaRPr>
          </a:p>
        </p:txBody>
      </p:sp>
      <p:pic>
        <p:nvPicPr>
          <p:cNvPr id="11" name="Picture 10"/>
          <p:cNvPicPr>
            <a:picLocks noChangeAspect="1"/>
          </p:cNvPicPr>
          <p:nvPr/>
        </p:nvPicPr>
        <p:blipFill>
          <a:blip r:embed="rId2"/>
          <a:stretch>
            <a:fillRect/>
          </a:stretch>
        </p:blipFill>
        <p:spPr>
          <a:xfrm>
            <a:off x="1080220" y="861545"/>
            <a:ext cx="6381750" cy="3838575"/>
          </a:xfrm>
          <a:prstGeom prst="rect">
            <a:avLst/>
          </a:prstGeom>
        </p:spPr>
      </p:pic>
      <p:pic>
        <p:nvPicPr>
          <p:cNvPr id="12" name="Picture 11"/>
          <p:cNvPicPr>
            <a:picLocks noChangeAspect="1"/>
          </p:cNvPicPr>
          <p:nvPr/>
        </p:nvPicPr>
        <p:blipFill>
          <a:blip r:embed="rId3"/>
          <a:stretch>
            <a:fillRect/>
          </a:stretch>
        </p:blipFill>
        <p:spPr>
          <a:xfrm>
            <a:off x="3093334" y="2576881"/>
            <a:ext cx="876300" cy="495300"/>
          </a:xfrm>
          <a:prstGeom prst="rect">
            <a:avLst/>
          </a:prstGeom>
        </p:spPr>
      </p:pic>
      <p:pic>
        <p:nvPicPr>
          <p:cNvPr id="13" name="Picture 12"/>
          <p:cNvPicPr>
            <a:picLocks noChangeAspect="1"/>
          </p:cNvPicPr>
          <p:nvPr/>
        </p:nvPicPr>
        <p:blipFill>
          <a:blip r:embed="rId4"/>
          <a:stretch>
            <a:fillRect/>
          </a:stretch>
        </p:blipFill>
        <p:spPr>
          <a:xfrm>
            <a:off x="4209851" y="2000975"/>
            <a:ext cx="1228725" cy="1181100"/>
          </a:xfrm>
          <a:prstGeom prst="rect">
            <a:avLst/>
          </a:prstGeom>
        </p:spPr>
      </p:pic>
      <p:sp>
        <p:nvSpPr>
          <p:cNvPr id="14" name="Rectangle 13"/>
          <p:cNvSpPr/>
          <p:nvPr/>
        </p:nvSpPr>
        <p:spPr>
          <a:xfrm>
            <a:off x="2457220" y="1697845"/>
            <a:ext cx="879089" cy="234506"/>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5" name="Rectangle 14"/>
          <p:cNvSpPr/>
          <p:nvPr/>
        </p:nvSpPr>
        <p:spPr>
          <a:xfrm>
            <a:off x="2447249" y="1969889"/>
            <a:ext cx="879089" cy="234506"/>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6" name="Rectangle 15"/>
          <p:cNvSpPr/>
          <p:nvPr/>
        </p:nvSpPr>
        <p:spPr>
          <a:xfrm>
            <a:off x="3120943" y="2788864"/>
            <a:ext cx="770844" cy="314761"/>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8" name="TextBox 17"/>
          <p:cNvSpPr txBox="1"/>
          <p:nvPr/>
        </p:nvSpPr>
        <p:spPr>
          <a:xfrm>
            <a:off x="4558358" y="4068799"/>
            <a:ext cx="4463722" cy="369332"/>
          </a:xfrm>
          <a:prstGeom prst="rect">
            <a:avLst/>
          </a:prstGeom>
          <a:noFill/>
        </p:spPr>
        <p:txBody>
          <a:bodyPr wrap="none" rtlCol="0">
            <a:spAutoFit/>
          </a:bodyPr>
          <a:lstStyle/>
          <a:p>
            <a:pPr>
              <a:spcBef>
                <a:spcPts val="0"/>
              </a:spcBef>
              <a:spcAft>
                <a:spcPts val="0"/>
              </a:spcAft>
              <a:buClr>
                <a:schemeClr val="bg1"/>
              </a:buClr>
            </a:pPr>
            <a:r>
              <a:rPr lang="en-US" sz="1800" dirty="0">
                <a:solidFill>
                  <a:srgbClr val="C00000"/>
                </a:solidFill>
                <a:latin typeface="+mn-lt"/>
              </a:rPr>
              <a:t>Choose VMs that NetWorker shall backup</a:t>
            </a:r>
          </a:p>
        </p:txBody>
      </p:sp>
      <p:cxnSp>
        <p:nvCxnSpPr>
          <p:cNvPr id="19" name="Straight Arrow Connector 18"/>
          <p:cNvCxnSpPr/>
          <p:nvPr/>
        </p:nvCxnSpPr>
        <p:spPr>
          <a:xfrm flipH="1">
            <a:off x="3819409" y="1578960"/>
            <a:ext cx="11696" cy="1171275"/>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122682"/>
      </p:ext>
    </p:extLst>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en-US" dirty="0">
                <a:solidFill>
                  <a:srgbClr val="0070C0"/>
                </a:solidFill>
              </a:rPr>
              <a:t>Creating NetWorker Group</a:t>
            </a:r>
            <a:endParaRPr lang="en-US" sz="2200" dirty="0">
              <a:solidFill>
                <a:srgbClr val="0070C0"/>
              </a:solidFill>
            </a:endParaRPr>
          </a:p>
        </p:txBody>
      </p:sp>
      <p:pic>
        <p:nvPicPr>
          <p:cNvPr id="17" name="Picture 16"/>
          <p:cNvPicPr>
            <a:picLocks noChangeAspect="1"/>
          </p:cNvPicPr>
          <p:nvPr/>
        </p:nvPicPr>
        <p:blipFill>
          <a:blip r:embed="rId2"/>
          <a:stretch>
            <a:fillRect/>
          </a:stretch>
        </p:blipFill>
        <p:spPr>
          <a:xfrm>
            <a:off x="285794" y="1110641"/>
            <a:ext cx="8670199" cy="3040434"/>
          </a:xfrm>
          <a:prstGeom prst="rect">
            <a:avLst/>
          </a:prstGeom>
        </p:spPr>
      </p:pic>
      <p:sp>
        <p:nvSpPr>
          <p:cNvPr id="21" name="Rectangle 20"/>
          <p:cNvSpPr/>
          <p:nvPr/>
        </p:nvSpPr>
        <p:spPr>
          <a:xfrm>
            <a:off x="2299946" y="2072858"/>
            <a:ext cx="6656047" cy="413968"/>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2" name="Rectangle 21"/>
          <p:cNvSpPr/>
          <p:nvPr/>
        </p:nvSpPr>
        <p:spPr>
          <a:xfrm>
            <a:off x="452630" y="2159552"/>
            <a:ext cx="796183" cy="26745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972660979"/>
      </p:ext>
    </p:extLst>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Creating NetWorker VMware Workflow</a:t>
            </a:r>
            <a:endParaRPr lang="en-US" sz="2200" dirty="0">
              <a:solidFill>
                <a:srgbClr val="0070C0"/>
              </a:solidFill>
            </a:endParaRPr>
          </a:p>
        </p:txBody>
      </p:sp>
      <p:pic>
        <p:nvPicPr>
          <p:cNvPr id="9" name="Picture 8"/>
          <p:cNvPicPr>
            <a:picLocks noChangeAspect="1"/>
          </p:cNvPicPr>
          <p:nvPr/>
        </p:nvPicPr>
        <p:blipFill>
          <a:blip r:embed="rId2"/>
          <a:stretch>
            <a:fillRect/>
          </a:stretch>
        </p:blipFill>
        <p:spPr>
          <a:xfrm>
            <a:off x="1062039" y="1158713"/>
            <a:ext cx="7019925" cy="3305175"/>
          </a:xfrm>
          <a:prstGeom prst="rect">
            <a:avLst/>
          </a:prstGeom>
        </p:spPr>
      </p:pic>
      <p:sp>
        <p:nvSpPr>
          <p:cNvPr id="10" name="Rectangle 9"/>
          <p:cNvSpPr/>
          <p:nvPr/>
        </p:nvSpPr>
        <p:spPr>
          <a:xfrm>
            <a:off x="1982325" y="1339155"/>
            <a:ext cx="1008704" cy="310183"/>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1" name="Rectangle 10"/>
          <p:cNvSpPr/>
          <p:nvPr/>
        </p:nvSpPr>
        <p:spPr>
          <a:xfrm>
            <a:off x="1254508" y="2499959"/>
            <a:ext cx="856303" cy="22614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2" name="Rectangle 11"/>
          <p:cNvSpPr/>
          <p:nvPr/>
        </p:nvSpPr>
        <p:spPr>
          <a:xfrm>
            <a:off x="1629098" y="3284748"/>
            <a:ext cx="856303" cy="22614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405614915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VMware backup / restore</a:t>
            </a:r>
            <a:br>
              <a:rPr lang="en-US" dirty="0">
                <a:solidFill>
                  <a:srgbClr val="0070C0"/>
                </a:solidFill>
              </a:rPr>
            </a:br>
            <a:r>
              <a:rPr lang="en-US" sz="2200" dirty="0">
                <a:solidFill>
                  <a:srgbClr val="0070C0"/>
                </a:solidFill>
              </a:rPr>
              <a:t>Our expectations</a:t>
            </a:r>
          </a:p>
        </p:txBody>
      </p:sp>
      <p:sp>
        <p:nvSpPr>
          <p:cNvPr id="6" name="Content Placeholder 5"/>
          <p:cNvSpPr>
            <a:spLocks noGrp="1"/>
          </p:cNvSpPr>
          <p:nvPr>
            <p:ph sz="quarter" idx="10"/>
          </p:nvPr>
        </p:nvSpPr>
        <p:spPr>
          <a:xfrm>
            <a:off x="253175" y="1215070"/>
            <a:ext cx="8351244" cy="3192461"/>
          </a:xfrm>
        </p:spPr>
        <p:txBody>
          <a:bodyPr/>
          <a:lstStyle/>
          <a:p>
            <a:pPr marL="0" indent="0">
              <a:spcBef>
                <a:spcPts val="0"/>
              </a:spcBef>
              <a:buNone/>
            </a:pPr>
            <a:r>
              <a:rPr lang="en-US" sz="2400" b="1" dirty="0"/>
              <a:t>RESILIENCY</a:t>
            </a:r>
          </a:p>
          <a:p>
            <a:pPr marL="0" indent="0">
              <a:spcBef>
                <a:spcPts val="0"/>
              </a:spcBef>
              <a:buNone/>
            </a:pPr>
            <a:endParaRPr lang="en-US" sz="2400" dirty="0"/>
          </a:p>
          <a:p>
            <a:pPr>
              <a:spcBef>
                <a:spcPts val="1800"/>
              </a:spcBef>
            </a:pPr>
            <a:r>
              <a:rPr lang="en-US" sz="2400" dirty="0"/>
              <a:t>Restore by owner of Virtual Machine</a:t>
            </a:r>
          </a:p>
          <a:p>
            <a:pPr>
              <a:spcBef>
                <a:spcPts val="1800"/>
              </a:spcBef>
            </a:pPr>
            <a:r>
              <a:rPr lang="en-US" sz="2400" dirty="0"/>
              <a:t>Restore by </a:t>
            </a:r>
            <a:r>
              <a:rPr lang="en-US" sz="2400" dirty="0" err="1"/>
              <a:t>vCenter</a:t>
            </a:r>
            <a:r>
              <a:rPr lang="en-US" sz="2400" dirty="0"/>
              <a:t> admin</a:t>
            </a:r>
          </a:p>
          <a:p>
            <a:pPr>
              <a:spcBef>
                <a:spcPts val="1800"/>
              </a:spcBef>
            </a:pPr>
            <a:r>
              <a:rPr lang="en-US" sz="2400" dirty="0"/>
              <a:t>Restore by </a:t>
            </a:r>
            <a:r>
              <a:rPr lang="en-US" sz="2400" dirty="0" err="1"/>
              <a:t>NetWorker</a:t>
            </a:r>
            <a:r>
              <a:rPr lang="en-US" sz="2400" dirty="0"/>
              <a:t> admin</a:t>
            </a:r>
          </a:p>
        </p:txBody>
      </p:sp>
    </p:spTree>
    <p:extLst>
      <p:ext uri="{BB962C8B-B14F-4D97-AF65-F5344CB8AC3E}">
        <p14:creationId xmlns:p14="http://schemas.microsoft.com/office/powerpoint/2010/main" val="376487253"/>
      </p:ext>
    </p:extLst>
  </p:cSld>
  <p:clrMapOvr>
    <a:masterClrMapping/>
  </p:clrMapOvr>
  <p:transition spd="med">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Creating </a:t>
            </a:r>
            <a:r>
              <a:rPr lang="en-US" dirty="0" err="1">
                <a:solidFill>
                  <a:srgbClr val="0070C0"/>
                </a:solidFill>
              </a:rPr>
              <a:t>NetWorker</a:t>
            </a:r>
            <a:r>
              <a:rPr lang="en-US" dirty="0">
                <a:solidFill>
                  <a:srgbClr val="0070C0"/>
                </a:solidFill>
              </a:rPr>
              <a:t> VMware Workflow</a:t>
            </a:r>
            <a:endParaRPr lang="en-US" sz="2200" dirty="0">
              <a:solidFill>
                <a:srgbClr val="0070C0"/>
              </a:solidFill>
            </a:endParaRPr>
          </a:p>
        </p:txBody>
      </p:sp>
      <p:pic>
        <p:nvPicPr>
          <p:cNvPr id="13" name="Picture 12"/>
          <p:cNvPicPr>
            <a:picLocks noChangeAspect="1"/>
          </p:cNvPicPr>
          <p:nvPr/>
        </p:nvPicPr>
        <p:blipFill>
          <a:blip r:embed="rId2"/>
          <a:stretch>
            <a:fillRect/>
          </a:stretch>
        </p:blipFill>
        <p:spPr>
          <a:xfrm>
            <a:off x="178725" y="59820"/>
            <a:ext cx="7107880" cy="5058042"/>
          </a:xfrm>
          <a:prstGeom prst="rect">
            <a:avLst/>
          </a:prstGeom>
        </p:spPr>
      </p:pic>
      <p:sp>
        <p:nvSpPr>
          <p:cNvPr id="14" name="Rectangle 13"/>
          <p:cNvSpPr/>
          <p:nvPr/>
        </p:nvSpPr>
        <p:spPr>
          <a:xfrm>
            <a:off x="6047078" y="2953375"/>
            <a:ext cx="468825" cy="26238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5" name="Rectangle 14"/>
          <p:cNvSpPr/>
          <p:nvPr/>
        </p:nvSpPr>
        <p:spPr>
          <a:xfrm>
            <a:off x="1158585" y="552942"/>
            <a:ext cx="1598363" cy="26745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6" name="Rectangle 15"/>
          <p:cNvSpPr/>
          <p:nvPr/>
        </p:nvSpPr>
        <p:spPr>
          <a:xfrm>
            <a:off x="4105466" y="589660"/>
            <a:ext cx="2044168" cy="1153682"/>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7" name="Rectangle 16"/>
          <p:cNvSpPr/>
          <p:nvPr/>
        </p:nvSpPr>
        <p:spPr>
          <a:xfrm>
            <a:off x="4163863" y="2446633"/>
            <a:ext cx="2917262" cy="26238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cxnSp>
        <p:nvCxnSpPr>
          <p:cNvPr id="9" name="Straight Arrow Connector 8"/>
          <p:cNvCxnSpPr/>
          <p:nvPr/>
        </p:nvCxnSpPr>
        <p:spPr>
          <a:xfrm flipH="1">
            <a:off x="6149635" y="472240"/>
            <a:ext cx="899793" cy="957985"/>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 Box 20"/>
          <p:cNvSpPr txBox="1">
            <a:spLocks noChangeArrowheads="1"/>
          </p:cNvSpPr>
          <p:nvPr/>
        </p:nvSpPr>
        <p:spPr bwMode="gray">
          <a:xfrm flipH="1">
            <a:off x="7049428" y="250865"/>
            <a:ext cx="2077447" cy="1831271"/>
          </a:xfrm>
          <a:prstGeom prst="rect">
            <a:avLst/>
          </a:prstGeom>
          <a:solidFill>
            <a:schemeClr val="tx2"/>
          </a:solid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We define here that we want to backup Virtual Machines from 6:00am to 9:00pm every 2h</a:t>
            </a:r>
          </a:p>
          <a:p>
            <a:pPr>
              <a:lnSpc>
                <a:spcPct val="85000"/>
              </a:lnSpc>
            </a:pPr>
            <a:endParaRPr lang="en-US" sz="1400" b="1" dirty="0">
              <a:solidFill>
                <a:srgbClr val="C00000"/>
              </a:solidFill>
              <a:latin typeface="Calibri" pitchFamily="34" charset="0"/>
              <a:cs typeface="Calibri" pitchFamily="34" charset="0"/>
            </a:endParaRPr>
          </a:p>
          <a:p>
            <a:pPr>
              <a:lnSpc>
                <a:spcPct val="85000"/>
              </a:lnSpc>
            </a:pPr>
            <a:r>
              <a:rPr lang="en-US" sz="1400" b="1" dirty="0">
                <a:solidFill>
                  <a:srgbClr val="C00000"/>
                </a:solidFill>
                <a:latin typeface="Calibri" pitchFamily="34" charset="0"/>
                <a:cs typeface="Calibri" pitchFamily="34" charset="0"/>
              </a:rPr>
              <a:t>We can do this because </a:t>
            </a:r>
            <a:r>
              <a:rPr lang="en-US" sz="1400" b="1" dirty="0" err="1">
                <a:solidFill>
                  <a:srgbClr val="C00000"/>
                </a:solidFill>
                <a:latin typeface="Calibri" pitchFamily="34" charset="0"/>
                <a:cs typeface="Calibri" pitchFamily="34" charset="0"/>
              </a:rPr>
              <a:t>NetWorker</a:t>
            </a:r>
            <a:r>
              <a:rPr lang="en-US" sz="1400" b="1" dirty="0">
                <a:solidFill>
                  <a:srgbClr val="C00000"/>
                </a:solidFill>
                <a:latin typeface="Calibri" pitchFamily="34" charset="0"/>
                <a:cs typeface="Calibri" pitchFamily="34" charset="0"/>
              </a:rPr>
              <a:t> is fast (2-10 minutes to backup 100VMs).</a:t>
            </a:r>
          </a:p>
          <a:p>
            <a:pPr>
              <a:lnSpc>
                <a:spcPct val="85000"/>
              </a:lnSpc>
            </a:pPr>
            <a:r>
              <a:rPr lang="en-US" sz="1400" b="1" dirty="0">
                <a:solidFill>
                  <a:srgbClr val="C00000"/>
                </a:solidFill>
                <a:latin typeface="Calibri" pitchFamily="34" charset="0"/>
                <a:cs typeface="Calibri" pitchFamily="34" charset="0"/>
              </a:rPr>
              <a:t>And all backups are full!</a:t>
            </a:r>
          </a:p>
        </p:txBody>
      </p:sp>
    </p:spTree>
    <p:extLst>
      <p:ext uri="{BB962C8B-B14F-4D97-AF65-F5344CB8AC3E}">
        <p14:creationId xmlns:p14="http://schemas.microsoft.com/office/powerpoint/2010/main" val="2365366244"/>
      </p:ext>
    </p:extLst>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Creating NetWorker VMware Workflow</a:t>
            </a:r>
            <a:endParaRPr lang="en-US" sz="2200" dirty="0">
              <a:solidFill>
                <a:srgbClr val="0070C0"/>
              </a:solidFill>
            </a:endParaRPr>
          </a:p>
        </p:txBody>
      </p:sp>
      <p:sp>
        <p:nvSpPr>
          <p:cNvPr id="9" name="Rectangle 8"/>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10" name="Picture 9"/>
          <p:cNvPicPr>
            <a:picLocks noChangeAspect="1"/>
          </p:cNvPicPr>
          <p:nvPr/>
        </p:nvPicPr>
        <p:blipFill>
          <a:blip r:embed="rId2"/>
          <a:stretch>
            <a:fillRect/>
          </a:stretch>
        </p:blipFill>
        <p:spPr>
          <a:xfrm>
            <a:off x="643850" y="961031"/>
            <a:ext cx="8201025" cy="3752850"/>
          </a:xfrm>
          <a:prstGeom prst="rect">
            <a:avLst/>
          </a:prstGeom>
        </p:spPr>
      </p:pic>
      <p:sp>
        <p:nvSpPr>
          <p:cNvPr id="12" name="Rectangle 11"/>
          <p:cNvSpPr/>
          <p:nvPr/>
        </p:nvSpPr>
        <p:spPr>
          <a:xfrm>
            <a:off x="1613455" y="1236454"/>
            <a:ext cx="524442" cy="24938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866272965"/>
      </p:ext>
    </p:extLst>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Creating NetWorker VMware Workflow</a:t>
            </a:r>
            <a:endParaRPr lang="en-US" sz="2200" dirty="0">
              <a:solidFill>
                <a:srgbClr val="0070C0"/>
              </a:solidFill>
            </a:endParaRPr>
          </a:p>
        </p:txBody>
      </p:sp>
      <p:sp>
        <p:nvSpPr>
          <p:cNvPr id="9" name="Rectangle 8"/>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15" name="Picture 14"/>
          <p:cNvPicPr>
            <a:picLocks noChangeAspect="1"/>
          </p:cNvPicPr>
          <p:nvPr/>
        </p:nvPicPr>
        <p:blipFill>
          <a:blip r:embed="rId2"/>
          <a:stretch>
            <a:fillRect/>
          </a:stretch>
        </p:blipFill>
        <p:spPr>
          <a:xfrm>
            <a:off x="1861425" y="1044539"/>
            <a:ext cx="5267325" cy="3829050"/>
          </a:xfrm>
          <a:prstGeom prst="rect">
            <a:avLst/>
          </a:prstGeom>
        </p:spPr>
      </p:pic>
      <p:sp>
        <p:nvSpPr>
          <p:cNvPr id="16" name="Rectangle 15"/>
          <p:cNvSpPr/>
          <p:nvPr/>
        </p:nvSpPr>
        <p:spPr>
          <a:xfrm>
            <a:off x="1861425" y="1583202"/>
            <a:ext cx="2693483" cy="25414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7" name="Rectangle 16"/>
          <p:cNvSpPr/>
          <p:nvPr/>
        </p:nvSpPr>
        <p:spPr>
          <a:xfrm>
            <a:off x="1861425" y="2376009"/>
            <a:ext cx="1394524" cy="25414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8" name="Rectangle 17"/>
          <p:cNvSpPr/>
          <p:nvPr/>
        </p:nvSpPr>
        <p:spPr>
          <a:xfrm>
            <a:off x="1895608" y="3613198"/>
            <a:ext cx="1685079" cy="25414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9" name="Rectangle 18"/>
          <p:cNvSpPr/>
          <p:nvPr/>
        </p:nvSpPr>
        <p:spPr>
          <a:xfrm>
            <a:off x="1878515" y="4371824"/>
            <a:ext cx="2214921" cy="319817"/>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Tree>
    <p:extLst>
      <p:ext uri="{BB962C8B-B14F-4D97-AF65-F5344CB8AC3E}">
        <p14:creationId xmlns:p14="http://schemas.microsoft.com/office/powerpoint/2010/main" val="3711265486"/>
      </p:ext>
    </p:extLst>
  </p:cSld>
  <p:clrMapOvr>
    <a:masterClrMapping/>
  </p:clrMapOvr>
  <p:transition spd="med">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Creating NetWorker VMware Workflow</a:t>
            </a:r>
            <a:endParaRPr lang="en-US" sz="2200" dirty="0">
              <a:solidFill>
                <a:srgbClr val="0070C0"/>
              </a:solidFill>
            </a:endParaRPr>
          </a:p>
        </p:txBody>
      </p:sp>
      <p:sp>
        <p:nvSpPr>
          <p:cNvPr id="9" name="Rectangle 8"/>
          <p:cNvSpPr/>
          <p:nvPr/>
        </p:nvSpPr>
        <p:spPr>
          <a:xfrm>
            <a:off x="463886" y="4779638"/>
            <a:ext cx="6966550" cy="28575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10" name="Picture 9"/>
          <p:cNvPicPr>
            <a:picLocks noChangeAspect="1"/>
          </p:cNvPicPr>
          <p:nvPr/>
        </p:nvPicPr>
        <p:blipFill>
          <a:blip r:embed="rId2"/>
          <a:stretch>
            <a:fillRect/>
          </a:stretch>
        </p:blipFill>
        <p:spPr>
          <a:xfrm>
            <a:off x="519114" y="607688"/>
            <a:ext cx="8105775" cy="4457700"/>
          </a:xfrm>
          <a:prstGeom prst="rect">
            <a:avLst/>
          </a:prstGeom>
        </p:spPr>
      </p:pic>
    </p:spTree>
    <p:extLst>
      <p:ext uri="{BB962C8B-B14F-4D97-AF65-F5344CB8AC3E}">
        <p14:creationId xmlns:p14="http://schemas.microsoft.com/office/powerpoint/2010/main" val="3264420806"/>
      </p:ext>
    </p:extLst>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8" name="Picture 7"/>
          <p:cNvPicPr>
            <a:picLocks noChangeAspect="1"/>
          </p:cNvPicPr>
          <p:nvPr/>
        </p:nvPicPr>
        <p:blipFill>
          <a:blip r:embed="rId2"/>
          <a:stretch>
            <a:fillRect/>
          </a:stretch>
        </p:blipFill>
        <p:spPr>
          <a:xfrm>
            <a:off x="829941" y="693779"/>
            <a:ext cx="7732876" cy="4288882"/>
          </a:xfrm>
          <a:prstGeom prst="rect">
            <a:avLst/>
          </a:prstGeom>
        </p:spPr>
      </p:pic>
      <p:sp>
        <p:nvSpPr>
          <p:cNvPr id="12" name="Rectangle 11"/>
          <p:cNvSpPr/>
          <p:nvPr/>
        </p:nvSpPr>
        <p:spPr>
          <a:xfrm>
            <a:off x="7621221" y="4725621"/>
            <a:ext cx="433836" cy="274821"/>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7" name="Title 1"/>
          <p:cNvSpPr>
            <a:spLocks noGrp="1"/>
          </p:cNvSpPr>
          <p:nvPr>
            <p:ph type="title"/>
          </p:nvPr>
        </p:nvSpPr>
        <p:spPr>
          <a:xfrm>
            <a:off x="366715" y="152401"/>
            <a:ext cx="8410575" cy="690563"/>
          </a:xfrm>
        </p:spPr>
        <p:txBody>
          <a:bodyPr/>
          <a:lstStyle/>
          <a:p>
            <a:r>
              <a:rPr lang="en-US" dirty="0">
                <a:solidFill>
                  <a:srgbClr val="0070C0"/>
                </a:solidFill>
              </a:rPr>
              <a:t>Creating NetWorker VMware Workflow</a:t>
            </a:r>
            <a:endParaRPr lang="en-US" sz="2200" dirty="0">
              <a:solidFill>
                <a:srgbClr val="0070C0"/>
              </a:solidFill>
            </a:endParaRPr>
          </a:p>
        </p:txBody>
      </p:sp>
    </p:spTree>
    <p:extLst>
      <p:ext uri="{BB962C8B-B14F-4D97-AF65-F5344CB8AC3E}">
        <p14:creationId xmlns:p14="http://schemas.microsoft.com/office/powerpoint/2010/main" val="743814597"/>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9" name="Picture 8"/>
          <p:cNvPicPr>
            <a:picLocks noChangeAspect="1"/>
          </p:cNvPicPr>
          <p:nvPr/>
        </p:nvPicPr>
        <p:blipFill>
          <a:blip r:embed="rId2"/>
          <a:stretch>
            <a:fillRect/>
          </a:stretch>
        </p:blipFill>
        <p:spPr>
          <a:xfrm>
            <a:off x="366715" y="1236338"/>
            <a:ext cx="8162925" cy="3543300"/>
          </a:xfrm>
          <a:prstGeom prst="rect">
            <a:avLst/>
          </a:prstGeom>
        </p:spPr>
      </p:pic>
      <p:sp>
        <p:nvSpPr>
          <p:cNvPr id="10" name="Rectangle 9"/>
          <p:cNvSpPr/>
          <p:nvPr/>
        </p:nvSpPr>
        <p:spPr>
          <a:xfrm>
            <a:off x="2545087" y="2538102"/>
            <a:ext cx="5984553" cy="393106"/>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1" name="Rectangle 10"/>
          <p:cNvSpPr/>
          <p:nvPr/>
        </p:nvSpPr>
        <p:spPr>
          <a:xfrm>
            <a:off x="4184456" y="4026809"/>
            <a:ext cx="4181877" cy="674709"/>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8" name="Title 1"/>
          <p:cNvSpPr>
            <a:spLocks noGrp="1"/>
          </p:cNvSpPr>
          <p:nvPr>
            <p:ph type="title"/>
          </p:nvPr>
        </p:nvSpPr>
        <p:spPr>
          <a:xfrm>
            <a:off x="366715" y="152401"/>
            <a:ext cx="8410575" cy="690563"/>
          </a:xfrm>
        </p:spPr>
        <p:txBody>
          <a:bodyPr/>
          <a:lstStyle/>
          <a:p>
            <a:r>
              <a:rPr lang="en-US" dirty="0">
                <a:solidFill>
                  <a:srgbClr val="0070C0"/>
                </a:solidFill>
              </a:rPr>
              <a:t>VMware Workflow is ready!</a:t>
            </a:r>
            <a:endParaRPr lang="en-US" sz="2200" dirty="0">
              <a:solidFill>
                <a:srgbClr val="0070C0"/>
              </a:solidFill>
            </a:endParaRPr>
          </a:p>
        </p:txBody>
      </p:sp>
    </p:spTree>
    <p:extLst>
      <p:ext uri="{BB962C8B-B14F-4D97-AF65-F5344CB8AC3E}">
        <p14:creationId xmlns:p14="http://schemas.microsoft.com/office/powerpoint/2010/main" val="3654609763"/>
      </p:ext>
    </p:extLst>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5" name="Title 1"/>
          <p:cNvSpPr>
            <a:spLocks noGrp="1"/>
          </p:cNvSpPr>
          <p:nvPr>
            <p:ph type="title"/>
          </p:nvPr>
        </p:nvSpPr>
        <p:spPr>
          <a:xfrm>
            <a:off x="366715" y="152401"/>
            <a:ext cx="8410575" cy="690563"/>
          </a:xfrm>
        </p:spPr>
        <p:txBody>
          <a:bodyPr/>
          <a:lstStyle/>
          <a:p>
            <a:r>
              <a:rPr lang="pl-PL" dirty="0" err="1">
                <a:solidFill>
                  <a:srgbClr val="0070C0"/>
                </a:solidFill>
              </a:rPr>
              <a:t>Starting</a:t>
            </a:r>
            <a:r>
              <a:rPr lang="pl-PL" dirty="0">
                <a:solidFill>
                  <a:srgbClr val="0070C0"/>
                </a:solidFill>
              </a:rPr>
              <a:t> backup</a:t>
            </a:r>
            <a:endParaRPr lang="en-US" sz="2200" dirty="0">
              <a:solidFill>
                <a:srgbClr val="0070C0"/>
              </a:solidFill>
            </a:endParaRPr>
          </a:p>
        </p:txBody>
      </p:sp>
      <p:pic>
        <p:nvPicPr>
          <p:cNvPr id="8" name="Picture 7"/>
          <p:cNvPicPr>
            <a:picLocks noChangeAspect="1"/>
          </p:cNvPicPr>
          <p:nvPr/>
        </p:nvPicPr>
        <p:blipFill>
          <a:blip r:embed="rId2"/>
          <a:stretch>
            <a:fillRect/>
          </a:stretch>
        </p:blipFill>
        <p:spPr>
          <a:xfrm>
            <a:off x="2126433" y="1350948"/>
            <a:ext cx="4600575" cy="3514725"/>
          </a:xfrm>
          <a:prstGeom prst="rect">
            <a:avLst/>
          </a:prstGeom>
        </p:spPr>
      </p:pic>
    </p:spTree>
    <p:extLst>
      <p:ext uri="{BB962C8B-B14F-4D97-AF65-F5344CB8AC3E}">
        <p14:creationId xmlns:p14="http://schemas.microsoft.com/office/powerpoint/2010/main" val="3474572200"/>
      </p:ext>
    </p:extLst>
  </p:cSld>
  <p:clrMapOvr>
    <a:masterClrMapping/>
  </p:clrMapOvr>
  <p:transition spd="med">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2" name="Picture 1"/>
          <p:cNvPicPr>
            <a:picLocks noChangeAspect="1"/>
          </p:cNvPicPr>
          <p:nvPr/>
        </p:nvPicPr>
        <p:blipFill>
          <a:blip r:embed="rId2"/>
          <a:stretch>
            <a:fillRect/>
          </a:stretch>
        </p:blipFill>
        <p:spPr>
          <a:xfrm>
            <a:off x="96172" y="842964"/>
            <a:ext cx="8925620" cy="1398791"/>
          </a:xfrm>
          <a:prstGeom prst="rect">
            <a:avLst/>
          </a:prstGeom>
        </p:spPr>
      </p:pic>
      <p:pic>
        <p:nvPicPr>
          <p:cNvPr id="3" name="Picture 2"/>
          <p:cNvPicPr>
            <a:picLocks noChangeAspect="1"/>
          </p:cNvPicPr>
          <p:nvPr/>
        </p:nvPicPr>
        <p:blipFill>
          <a:blip r:embed="rId3"/>
          <a:stretch>
            <a:fillRect/>
          </a:stretch>
        </p:blipFill>
        <p:spPr>
          <a:xfrm>
            <a:off x="1838327" y="2639271"/>
            <a:ext cx="5467350" cy="2228850"/>
          </a:xfrm>
          <a:prstGeom prst="rect">
            <a:avLst/>
          </a:prstGeom>
        </p:spPr>
      </p:pic>
      <p:sp>
        <p:nvSpPr>
          <p:cNvPr id="9" name="Rectangle 8"/>
          <p:cNvSpPr/>
          <p:nvPr/>
        </p:nvSpPr>
        <p:spPr>
          <a:xfrm>
            <a:off x="22697" y="783175"/>
            <a:ext cx="3494794" cy="145858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cxnSp>
        <p:nvCxnSpPr>
          <p:cNvPr id="10" name="Straight Arrow Connector 9"/>
          <p:cNvCxnSpPr/>
          <p:nvPr/>
        </p:nvCxnSpPr>
        <p:spPr>
          <a:xfrm>
            <a:off x="1025013" y="2418735"/>
            <a:ext cx="604684" cy="918274"/>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366715" y="152401"/>
            <a:ext cx="8410575" cy="690563"/>
          </a:xfrm>
        </p:spPr>
        <p:txBody>
          <a:bodyPr/>
          <a:lstStyle/>
          <a:p>
            <a:r>
              <a:rPr lang="en-US" dirty="0">
                <a:solidFill>
                  <a:srgbClr val="0070C0"/>
                </a:solidFill>
              </a:rPr>
              <a:t>Full backup of VM in less than 1 minute!</a:t>
            </a:r>
            <a:endParaRPr lang="en-US" sz="2200" dirty="0">
              <a:solidFill>
                <a:srgbClr val="0070C0"/>
              </a:solidFill>
            </a:endParaRPr>
          </a:p>
        </p:txBody>
      </p:sp>
    </p:spTree>
    <p:extLst>
      <p:ext uri="{BB962C8B-B14F-4D97-AF65-F5344CB8AC3E}">
        <p14:creationId xmlns:p14="http://schemas.microsoft.com/office/powerpoint/2010/main" val="1570528616"/>
      </p:ext>
    </p:extLst>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2" name="Picture 1"/>
          <p:cNvPicPr>
            <a:picLocks noChangeAspect="1"/>
          </p:cNvPicPr>
          <p:nvPr/>
        </p:nvPicPr>
        <p:blipFill>
          <a:blip r:embed="rId2"/>
          <a:stretch>
            <a:fillRect/>
          </a:stretch>
        </p:blipFill>
        <p:spPr>
          <a:xfrm>
            <a:off x="96172" y="842964"/>
            <a:ext cx="8925620" cy="1398791"/>
          </a:xfrm>
          <a:prstGeom prst="rect">
            <a:avLst/>
          </a:prstGeom>
        </p:spPr>
      </p:pic>
      <p:pic>
        <p:nvPicPr>
          <p:cNvPr id="3" name="Picture 2"/>
          <p:cNvPicPr>
            <a:picLocks noChangeAspect="1"/>
          </p:cNvPicPr>
          <p:nvPr/>
        </p:nvPicPr>
        <p:blipFill>
          <a:blip r:embed="rId3"/>
          <a:stretch>
            <a:fillRect/>
          </a:stretch>
        </p:blipFill>
        <p:spPr>
          <a:xfrm>
            <a:off x="1838327" y="2639271"/>
            <a:ext cx="5467350" cy="2228850"/>
          </a:xfrm>
          <a:prstGeom prst="rect">
            <a:avLst/>
          </a:prstGeom>
        </p:spPr>
      </p:pic>
      <p:cxnSp>
        <p:nvCxnSpPr>
          <p:cNvPr id="10" name="Straight Arrow Connector 9"/>
          <p:cNvCxnSpPr/>
          <p:nvPr/>
        </p:nvCxnSpPr>
        <p:spPr>
          <a:xfrm>
            <a:off x="6272712" y="2697031"/>
            <a:ext cx="499149" cy="1326819"/>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579703" y="4094922"/>
            <a:ext cx="595387" cy="321904"/>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11" name="Rounded Rectangle 10"/>
          <p:cNvSpPr/>
          <p:nvPr/>
        </p:nvSpPr>
        <p:spPr>
          <a:xfrm>
            <a:off x="359182" y="1457740"/>
            <a:ext cx="8399600" cy="1181532"/>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800" dirty="0">
                <a:solidFill>
                  <a:srgbClr val="FFFFCC"/>
                </a:solidFill>
              </a:rPr>
              <a:t>Wow!!!!</a:t>
            </a:r>
          </a:p>
          <a:p>
            <a:pPr algn="ctr">
              <a:spcBef>
                <a:spcPts val="0"/>
              </a:spcBef>
              <a:spcAft>
                <a:spcPts val="300"/>
              </a:spcAft>
            </a:pPr>
            <a:r>
              <a:rPr lang="en-US" sz="2800" dirty="0">
                <a:solidFill>
                  <a:srgbClr val="FFFF00"/>
                </a:solidFill>
              </a:rPr>
              <a:t>Full backup in less than 1 minute!!!</a:t>
            </a:r>
          </a:p>
        </p:txBody>
      </p:sp>
      <p:sp>
        <p:nvSpPr>
          <p:cNvPr id="13" name="Title 1"/>
          <p:cNvSpPr>
            <a:spLocks noGrp="1"/>
          </p:cNvSpPr>
          <p:nvPr>
            <p:ph type="title"/>
          </p:nvPr>
        </p:nvSpPr>
        <p:spPr>
          <a:xfrm>
            <a:off x="366715" y="152401"/>
            <a:ext cx="8410575" cy="690563"/>
          </a:xfrm>
        </p:spPr>
        <p:txBody>
          <a:bodyPr/>
          <a:lstStyle/>
          <a:p>
            <a:r>
              <a:rPr lang="en-US" dirty="0">
                <a:solidFill>
                  <a:srgbClr val="0070C0"/>
                </a:solidFill>
              </a:rPr>
              <a:t>Full backup of VM in less than 1 minute!</a:t>
            </a:r>
            <a:endParaRPr lang="en-US" sz="2200" dirty="0">
              <a:solidFill>
                <a:srgbClr val="0070C0"/>
              </a:solidFill>
            </a:endParaRPr>
          </a:p>
        </p:txBody>
      </p:sp>
    </p:spTree>
    <p:extLst>
      <p:ext uri="{BB962C8B-B14F-4D97-AF65-F5344CB8AC3E}">
        <p14:creationId xmlns:p14="http://schemas.microsoft.com/office/powerpoint/2010/main" val="1399347842"/>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Title 1"/>
          <p:cNvSpPr>
            <a:spLocks noGrp="1"/>
          </p:cNvSpPr>
          <p:nvPr>
            <p:ph type="title"/>
          </p:nvPr>
        </p:nvSpPr>
        <p:spPr>
          <a:xfrm>
            <a:off x="366715" y="152401"/>
            <a:ext cx="8410575" cy="690563"/>
          </a:xfrm>
        </p:spPr>
        <p:txBody>
          <a:bodyPr/>
          <a:lstStyle/>
          <a:p>
            <a:r>
              <a:rPr lang="pl-PL" dirty="0" err="1">
                <a:solidFill>
                  <a:srgbClr val="0070C0"/>
                </a:solidFill>
              </a:rPr>
              <a:t>Recovery</a:t>
            </a:r>
            <a:endParaRPr lang="en-US" sz="2200" dirty="0">
              <a:solidFill>
                <a:srgbClr val="0070C0"/>
              </a:solidFill>
            </a:endParaRPr>
          </a:p>
        </p:txBody>
      </p:sp>
      <p:pic>
        <p:nvPicPr>
          <p:cNvPr id="2" name="Picture 1"/>
          <p:cNvPicPr>
            <a:picLocks noChangeAspect="1"/>
          </p:cNvPicPr>
          <p:nvPr/>
        </p:nvPicPr>
        <p:blipFill>
          <a:blip r:embed="rId2"/>
          <a:stretch>
            <a:fillRect/>
          </a:stretch>
        </p:blipFill>
        <p:spPr>
          <a:xfrm>
            <a:off x="2879655" y="636732"/>
            <a:ext cx="4829175" cy="4305300"/>
          </a:xfrm>
          <a:prstGeom prst="rect">
            <a:avLst/>
          </a:prstGeom>
        </p:spPr>
      </p:pic>
      <p:sp>
        <p:nvSpPr>
          <p:cNvPr id="5" name="Rectangle 4"/>
          <p:cNvSpPr/>
          <p:nvPr/>
        </p:nvSpPr>
        <p:spPr>
          <a:xfrm>
            <a:off x="4806732" y="796427"/>
            <a:ext cx="944711" cy="442651"/>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Tree>
    <p:extLst>
      <p:ext uri="{BB962C8B-B14F-4D97-AF65-F5344CB8AC3E}">
        <p14:creationId xmlns:p14="http://schemas.microsoft.com/office/powerpoint/2010/main" val="155448403"/>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2.xml><?xml version="1.0" encoding="utf-8"?>
<a:theme xmlns:a="http://schemas.openxmlformats.org/drawingml/2006/main" name="Default Theme">
  <a:themeElements>
    <a:clrScheme name="2014 v4">
      <a:dk1>
        <a:srgbClr val="000000"/>
      </a:dk1>
      <a:lt1>
        <a:srgbClr val="FFFFFF"/>
      </a:lt1>
      <a:dk2>
        <a:srgbClr val="2C95DD"/>
      </a:dk2>
      <a:lt2>
        <a:srgbClr val="717074"/>
      </a:lt2>
      <a:accent1>
        <a:srgbClr val="2C95DD"/>
      </a:accent1>
      <a:accent2>
        <a:srgbClr val="339933"/>
      </a:accent2>
      <a:accent3>
        <a:srgbClr val="93C5FF"/>
      </a:accent3>
      <a:accent4>
        <a:srgbClr val="BABCBE"/>
      </a:accent4>
      <a:accent5>
        <a:srgbClr val="007D68"/>
      </a:accent5>
      <a:accent6>
        <a:srgbClr val="CE3131"/>
      </a:accent6>
      <a:hlink>
        <a:srgbClr val="2C95DD"/>
      </a:hlink>
      <a:folHlink>
        <a:srgbClr val="2C95E1"/>
      </a:folHlink>
    </a:clrScheme>
    <a:fontScheme name="Adjacency">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sng">
          <a:solidFill>
            <a:schemeClr val="bg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marL="0">
          <a:defRPr sz="1600" dirty="0" smtClean="0">
            <a:solidFill>
              <a:schemeClr val="bg2"/>
            </a:solidFill>
          </a:defRPr>
        </a:defPPr>
      </a:lstStyle>
    </a:txDef>
  </a:objectDefaults>
  <a:extraClrSchemeLst/>
</a:theme>
</file>

<file path=ppt/theme/theme3.xml><?xml version="1.0" encoding="utf-8"?>
<a:theme xmlns:a="http://schemas.openxmlformats.org/drawingml/2006/main" name="3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4.xml><?xml version="1.0" encoding="utf-8"?>
<a:theme xmlns:a="http://schemas.openxmlformats.org/drawingml/2006/main" name="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873BDD3-AA35-4F19-A12A-C6462BECFBD1}">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s>
</ds:datastoreItem>
</file>

<file path=customXml/itemProps3.xml><?xml version="1.0" encoding="utf-8"?>
<ds:datastoreItem xmlns:ds="http://schemas.openxmlformats.org/officeDocument/2006/customXml" ds:itemID="{86FC490B-1F77-48C5-AC70-1DD939DBD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2016_DellEMC_ppt_template.potx</Template>
  <TotalTime>3951</TotalTime>
  <Words>4922</Words>
  <Application>Microsoft Office PowerPoint</Application>
  <PresentationFormat>On-screen Show (16:9)</PresentationFormat>
  <Paragraphs>1122</Paragraphs>
  <Slides>143</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143</vt:i4>
      </vt:variant>
    </vt:vector>
  </HeadingPairs>
  <TitlesOfParts>
    <vt:vector size="158" baseType="lpstr">
      <vt:lpstr>Arial</vt:lpstr>
      <vt:lpstr>Arial Black</vt:lpstr>
      <vt:lpstr>Calibri</vt:lpstr>
      <vt:lpstr>Consolas</vt:lpstr>
      <vt:lpstr>Courier New</vt:lpstr>
      <vt:lpstr>Lucida Grande</vt:lpstr>
      <vt:lpstr>Museo For Dell 300</vt:lpstr>
      <vt:lpstr>Museo Sans For Dell</vt:lpstr>
      <vt:lpstr>Times New Roman</vt:lpstr>
      <vt:lpstr>Verdana</vt:lpstr>
      <vt:lpstr>Wingdings</vt:lpstr>
      <vt:lpstr>2016_DellEMC_ppt_template</vt:lpstr>
      <vt:lpstr>Default Theme</vt:lpstr>
      <vt:lpstr>3_2016_DellEMC_ppt_template</vt:lpstr>
      <vt:lpstr>DellEMC_external_template</vt:lpstr>
      <vt:lpstr>PowerPoint Presentation</vt:lpstr>
      <vt:lpstr>Agenda</vt:lpstr>
      <vt:lpstr>Backup environment</vt:lpstr>
      <vt:lpstr>What do we talk about?</vt:lpstr>
      <vt:lpstr>PowerPoint Presentation</vt:lpstr>
      <vt:lpstr>VMware backup / restore Our expectations</vt:lpstr>
      <vt:lpstr>VMware backup / restore Our expectations</vt:lpstr>
      <vt:lpstr>VMware backup / restore Our expectations</vt:lpstr>
      <vt:lpstr>VMware backup / restore Our expectations</vt:lpstr>
      <vt:lpstr>VMware backup / restore Our expectations</vt:lpstr>
      <vt:lpstr>PowerPoint Presentation</vt:lpstr>
      <vt:lpstr>NetWorker - VMware backup architecture</vt:lpstr>
      <vt:lpstr>NetWorker – Minimal disk read</vt:lpstr>
      <vt:lpstr>NetWorker – Source de-duplication - the smallest block</vt:lpstr>
      <vt:lpstr>NetWorker – Source de-duplication - the smallest block</vt:lpstr>
      <vt:lpstr>NetWorker – Client Direct from VMware to media</vt:lpstr>
      <vt:lpstr>Networker - VMware backup performance</vt:lpstr>
      <vt:lpstr>NetWorker - VMware backup performance</vt:lpstr>
      <vt:lpstr>NetWorker - VMware backup performance</vt:lpstr>
      <vt:lpstr>NetWorker - VMware backup performance</vt:lpstr>
      <vt:lpstr>NetWorker - VMware backup performance</vt:lpstr>
      <vt:lpstr>NetWorker - VMware backup performance</vt:lpstr>
      <vt:lpstr>NetWorker - VMware backup performance Heavy tests</vt:lpstr>
      <vt:lpstr>NetWorker - VMware backup flexibility</vt:lpstr>
      <vt:lpstr>NetWorker VMware – Load balancing</vt:lpstr>
      <vt:lpstr>NetWorker VMware – Load balancing</vt:lpstr>
      <vt:lpstr>NetWorker VMware – Load balancing</vt:lpstr>
      <vt:lpstr>NetWorker VMware – Load balancing</vt:lpstr>
      <vt:lpstr>NetWorker VMware – Flexible / automated</vt:lpstr>
      <vt:lpstr>NetWorker VMware – Flexible / automated</vt:lpstr>
      <vt:lpstr>NetWorker VMware – Flexible / automated</vt:lpstr>
      <vt:lpstr>NetWorker VMware – Flexible / automated</vt:lpstr>
      <vt:lpstr>NetWorker 18.1: Dynamic Policy for VMware VMs</vt:lpstr>
      <vt:lpstr>NetWorker 18.1: Dynamic Policy</vt:lpstr>
      <vt:lpstr>NetWorker 18.1: Dynamic Policy for VMware VMs</vt:lpstr>
      <vt:lpstr>NetWorker 9 Server Scalability – VMware VMs</vt:lpstr>
      <vt:lpstr>PowerPoint Presentation</vt:lpstr>
      <vt:lpstr>PowerPoint Presentation</vt:lpstr>
      <vt:lpstr>PowerPoint Presentation</vt:lpstr>
      <vt:lpstr>PowerPoint Presentation</vt:lpstr>
      <vt:lpstr>PowerPoint Presentation</vt:lpstr>
      <vt:lpstr>NetWorker VMware – Immediate repairing</vt:lpstr>
      <vt:lpstr>NetWorker VMware – Immediate repairing</vt:lpstr>
      <vt:lpstr>NetWorker VMware – the power Repairing (reverting) Virtual Machines </vt:lpstr>
      <vt:lpstr>NetWorker VMware – Backup as production!</vt:lpstr>
      <vt:lpstr>NetWorker VMware – Backup as production!</vt:lpstr>
      <vt:lpstr>PowerPoint Presentation</vt:lpstr>
      <vt:lpstr>PowerPoint Presentation</vt:lpstr>
      <vt:lpstr>PowerPoint Presentation</vt:lpstr>
      <vt:lpstr>PowerPoint Presentation</vt:lpstr>
      <vt:lpstr>PowerPoint Presentation</vt:lpstr>
      <vt:lpstr>PowerPoint Presentation</vt:lpstr>
      <vt:lpstr>NetWorker VMware – Immediate Disaster Recovery!</vt:lpstr>
      <vt:lpstr>NetWorker VMware – Immediate Disaster Recovery!</vt:lpstr>
      <vt:lpstr>NetWorker VMware – Immediate Disaster Recovery!</vt:lpstr>
      <vt:lpstr>NetWorker VMware – Immediate Disaster Recovery!</vt:lpstr>
      <vt:lpstr>NetWorker VMware – Classical recovery to new VM</vt:lpstr>
      <vt:lpstr>NetWorker VMware Restoring to new Virtual Machine</vt:lpstr>
      <vt:lpstr>NetWorker VMware Restoring to new Virtual Machine</vt:lpstr>
      <vt:lpstr>NetWorker VMware Recovery types</vt:lpstr>
      <vt:lpstr>NetWorker VMware Type of restores</vt:lpstr>
      <vt:lpstr>NetWorker VMware Recovery between vCenter</vt:lpstr>
      <vt:lpstr>NetWorker VMware Simple of automation of any policies</vt:lpstr>
      <vt:lpstr>NetWorker VMware Simple of automation of any policies</vt:lpstr>
      <vt:lpstr>NetWorker VMware Simple of automation of any policies</vt:lpstr>
      <vt:lpstr>NetWorker VMware Simple of automation of any policies</vt:lpstr>
      <vt:lpstr>NetWorker VMware Protection against ransomware / hacker</vt:lpstr>
      <vt:lpstr>NetWorker VMware Protection against ransomware / hacker</vt:lpstr>
      <vt:lpstr>NetWorker VMware Protection against ransomware / hacker</vt:lpstr>
      <vt:lpstr>PowerPoint Presentation</vt:lpstr>
      <vt:lpstr>NetWorker VMware Use cases</vt:lpstr>
      <vt:lpstr>NetWorker VMware Use cases</vt:lpstr>
      <vt:lpstr>NetWorker VMware</vt:lpstr>
      <vt:lpstr>PowerPoint Presentation</vt:lpstr>
      <vt:lpstr>Deploying vProxy</vt:lpstr>
      <vt:lpstr>Deploying vProxy</vt:lpstr>
      <vt:lpstr>Starting vProxy</vt:lpstr>
      <vt:lpstr>Adding vCenter to NetWorker</vt:lpstr>
      <vt:lpstr>Adding vCenter to NetWorker</vt:lpstr>
      <vt:lpstr>Adding vCenter to NetWorker</vt:lpstr>
      <vt:lpstr>Adding vCenter to NetWorker</vt:lpstr>
      <vt:lpstr>Adding vProxy to NetWorker Console</vt:lpstr>
      <vt:lpstr>Adding vProxy to NetWorker Console</vt:lpstr>
      <vt:lpstr>Adding vProxy to NetWorker Console</vt:lpstr>
      <vt:lpstr>Adding vProxy to NetWorker Console</vt:lpstr>
      <vt:lpstr>Creating NetWorker Group</vt:lpstr>
      <vt:lpstr>Creating NetWorker Group</vt:lpstr>
      <vt:lpstr>Creating NetWorker Group</vt:lpstr>
      <vt:lpstr>Creating NetWorker VMware Workflow</vt:lpstr>
      <vt:lpstr>Creating NetWorker VMware Workflow</vt:lpstr>
      <vt:lpstr>Creating NetWorker VMware Workflow</vt:lpstr>
      <vt:lpstr>Creating NetWorker VMware Workflow</vt:lpstr>
      <vt:lpstr>Creating NetWorker VMware Workflow</vt:lpstr>
      <vt:lpstr>Creating NetWorker VMware Workflow</vt:lpstr>
      <vt:lpstr>VMware Workflow is ready!</vt:lpstr>
      <vt:lpstr>Starting backup</vt:lpstr>
      <vt:lpstr>Full backup of VM in less than 1 minute!</vt:lpstr>
      <vt:lpstr>Full backup of VM in less than 1 minute!</vt:lpstr>
      <vt:lpstr>Recovery</vt:lpstr>
      <vt:lpstr>Recovery</vt:lpstr>
      <vt:lpstr>Recovery</vt:lpstr>
      <vt:lpstr>Recovery</vt:lpstr>
      <vt:lpstr>Recovery</vt:lpstr>
      <vt:lpstr>PowerPoint Presentation</vt:lpstr>
      <vt:lpstr>How can we license NetWorker?</vt:lpstr>
      <vt:lpstr>NetWorker Data Protection Suite for VMware / NetWorker </vt:lpstr>
      <vt:lpstr>RecoverPoint for Virtual Machines Data Protection Suite for VMware / NetWorker </vt:lpstr>
      <vt:lpstr>RecoverPoint for Virtual Machines Data Protection Suite for VMware / NetWorker </vt:lpstr>
      <vt:lpstr>Search Data Protection Suite for VMware / NetWorker </vt:lpstr>
      <vt:lpstr>PowerPoint Presentation</vt:lpstr>
      <vt:lpstr>Data Protection Advisor Data Protection Suite for VMware / NetWorker </vt:lpstr>
      <vt:lpstr>PowerPoint Presentation</vt:lpstr>
      <vt:lpstr>Example of licensing Data Protection Suite for VMware / NetWorker </vt:lpstr>
      <vt:lpstr>Example of licensing Data Protection Suite for VMware / NetWorker </vt:lpstr>
      <vt:lpstr>Example of licensing Data Protection Suite for VMware / NetWorker </vt:lpstr>
      <vt:lpstr>PowerPoint Presentation</vt:lpstr>
      <vt:lpstr>NetWorker for VMware Performance</vt:lpstr>
      <vt:lpstr>NetWorker for VMware Recovery</vt:lpstr>
      <vt:lpstr>NetWorker for VMware Recovery</vt:lpstr>
      <vt:lpstr>NetWorker for VMware Load balancing</vt:lpstr>
      <vt:lpstr>NetWorker for VMware Load balancing</vt:lpstr>
      <vt:lpstr>NetWorker for VMware Load balancing</vt:lpstr>
      <vt:lpstr>NetWorker for VMware Security</vt:lpstr>
      <vt:lpstr>NetWorker for VMware Ease of use</vt:lpstr>
      <vt:lpstr>PowerPoint Presentation</vt:lpstr>
      <vt:lpstr>PowerPoint Presentation</vt:lpstr>
      <vt:lpstr>NetWorker &amp; VMware backup Article</vt:lpstr>
      <vt:lpstr>NetWorker &amp; VMware backup Video</vt:lpstr>
      <vt:lpstr>NetWorker – Additional Materials </vt:lpstr>
      <vt:lpstr>NetWorker – Additional Materials </vt:lpstr>
      <vt:lpstr>NetWorker – Additional Materials </vt:lpstr>
      <vt:lpstr>PowerPoint Presentation</vt:lpstr>
      <vt:lpstr>NetWorker &amp; VMware Artykuł po polsku</vt:lpstr>
      <vt:lpstr>NetWorker &amp; VMware Film po polsku</vt:lpstr>
      <vt:lpstr>NetWorker – Additional Materials </vt:lpstr>
      <vt:lpstr>NetWorker – Additional Materials </vt:lpstr>
      <vt:lpstr>NetWorker – Additional Materials </vt:lpstr>
      <vt:lpstr>NetWorker – Całość materiałów </vt:lpstr>
      <vt:lpstr>PowerPoint Presentation</vt:lpstr>
      <vt:lpstr>PowerPoint Presentation</vt:lpstr>
      <vt:lpstr>NetWorker – Additional Materials </vt:lpstr>
      <vt:lpstr>Backup &amp; recovery resources CEE </vt:lpstr>
      <vt:lpstr>PowerPoint Presentation</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Corporate Brand Team</dc:creator>
  <cp:keywords>Internal Use</cp:keywords>
  <cp:lastModifiedBy>Olkowski, Daniel</cp:lastModifiedBy>
  <cp:revision>472</cp:revision>
  <cp:lastPrinted>2016-12-21T00:31:38Z</cp:lastPrinted>
  <dcterms:created xsi:type="dcterms:W3CDTF">2016-06-03T20:29:09Z</dcterms:created>
  <dcterms:modified xsi:type="dcterms:W3CDTF">2022-08-05T10:16:45Z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6b83fb70-f992-42a3-bd65-798715d6638b</vt:lpwstr>
  </property>
  <property fmtid="{D5CDD505-2E9C-101B-9397-08002B2CF9AE}" pid="4" name="DellClassification">
    <vt:lpwstr>Internal Use</vt:lpwstr>
  </property>
  <property fmtid="{D5CDD505-2E9C-101B-9397-08002B2CF9AE}" pid="5" name="DellSubLabels">
    <vt:lpwstr/>
  </property>
  <property fmtid="{D5CDD505-2E9C-101B-9397-08002B2CF9AE}" pid="6" name="DellVisual Markings (PPT)">
    <vt:lpwstr>Classification Footer</vt:lpwstr>
  </property>
  <property fmtid="{D5CDD505-2E9C-101B-9397-08002B2CF9AE}" pid="7" name="titusconfig">
    <vt:lpwstr>1.3BrandsTest</vt:lpwstr>
  </property>
  <property fmtid="{D5CDD505-2E9C-101B-9397-08002B2CF9AE}" pid="8" name="MSIP_Label_a17f17c0-b23c-493d-99ab-b037779ecd33_Enabled">
    <vt:lpwstr>True</vt:lpwstr>
  </property>
  <property fmtid="{D5CDD505-2E9C-101B-9397-08002B2CF9AE}" pid="9" name="MSIP_Label_a17f17c0-b23c-493d-99ab-b037779ecd33_SiteId">
    <vt:lpwstr>945c199a-83a2-4e80-9f8c-5a91be5752dd</vt:lpwstr>
  </property>
  <property fmtid="{D5CDD505-2E9C-101B-9397-08002B2CF9AE}" pid="10" name="MSIP_Label_a17f17c0-b23c-493d-99ab-b037779ecd33_Owner">
    <vt:lpwstr>daniel.olkowski@emc.com</vt:lpwstr>
  </property>
  <property fmtid="{D5CDD505-2E9C-101B-9397-08002B2CF9AE}" pid="11" name="MSIP_Label_a17f17c0-b23c-493d-99ab-b037779ecd33_SetDate">
    <vt:lpwstr>2020-01-27T13:36:16.2445039Z</vt:lpwstr>
  </property>
  <property fmtid="{D5CDD505-2E9C-101B-9397-08002B2CF9AE}" pid="12" name="MSIP_Label_a17f17c0-b23c-493d-99ab-b037779ecd33_Name">
    <vt:lpwstr>Customer Communication</vt:lpwstr>
  </property>
  <property fmtid="{D5CDD505-2E9C-101B-9397-08002B2CF9AE}" pid="13" name="MSIP_Label_a17f17c0-b23c-493d-99ab-b037779ecd33_Application">
    <vt:lpwstr>Microsoft Azure Information Protection</vt:lpwstr>
  </property>
  <property fmtid="{D5CDD505-2E9C-101B-9397-08002B2CF9AE}" pid="14" name="MSIP_Label_a17f17c0-b23c-493d-99ab-b037779ecd33_Extended_MSFT_Method">
    <vt:lpwstr>Manual</vt:lpwstr>
  </property>
  <property fmtid="{D5CDD505-2E9C-101B-9397-08002B2CF9AE}" pid="15" name="aiplabel">
    <vt:lpwstr>Customer Communication</vt:lpwstr>
  </property>
</Properties>
</file>