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66" r:id="rId5"/>
  </p:sldMasterIdLst>
  <p:notesMasterIdLst>
    <p:notesMasterId r:id="rId25"/>
  </p:notesMasterIdLst>
  <p:handoutMasterIdLst>
    <p:handoutMasterId r:id="rId26"/>
  </p:handoutMasterIdLst>
  <p:sldIdLst>
    <p:sldId id="288" r:id="rId6"/>
    <p:sldId id="360" r:id="rId7"/>
    <p:sldId id="2147310886" r:id="rId8"/>
    <p:sldId id="2147310883" r:id="rId9"/>
    <p:sldId id="361" r:id="rId10"/>
    <p:sldId id="2147310896" r:id="rId11"/>
    <p:sldId id="2147310898" r:id="rId12"/>
    <p:sldId id="2147310897" r:id="rId13"/>
    <p:sldId id="2147310887" r:id="rId14"/>
    <p:sldId id="2147310891" r:id="rId15"/>
    <p:sldId id="2147310892" r:id="rId16"/>
    <p:sldId id="2147310884" r:id="rId17"/>
    <p:sldId id="2147310885" r:id="rId18"/>
    <p:sldId id="2147310888" r:id="rId19"/>
    <p:sldId id="2147310889" r:id="rId20"/>
    <p:sldId id="2147310895" r:id="rId21"/>
    <p:sldId id="2147310893" r:id="rId22"/>
    <p:sldId id="2147310894" r:id="rId23"/>
    <p:sldId id="274" r:id="rId24"/>
  </p:sldIdLst>
  <p:sldSz cx="12192000" cy="6858000"/>
  <p:notesSz cx="6934200" cy="92202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511275-967C-2AE7-D834-C852EF495766}" name="Daniels, Michelle" initials="DM" userId="S::Michelle_Daniels@Dell.com::068e6cfe-dc47-43fe-8b35-a3a67322fa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BB0"/>
    <a:srgbClr val="80C7FB"/>
    <a:srgbClr val="BEAFFF"/>
    <a:srgbClr val="612CB0"/>
    <a:srgbClr val="B30B37"/>
    <a:srgbClr val="35CD5C"/>
    <a:srgbClr val="9FFF99"/>
    <a:srgbClr val="37CC5C"/>
    <a:srgbClr val="000000"/>
    <a:srgbClr val="FBE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717" autoAdjust="0"/>
    <p:restoredTop sz="95997" autoAdjust="0"/>
  </p:normalViewPr>
  <p:slideViewPr>
    <p:cSldViewPr showGuides="1">
      <p:cViewPr varScale="1">
        <p:scale>
          <a:sx n="90" d="100"/>
          <a:sy n="90" d="100"/>
        </p:scale>
        <p:origin x="22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52"/>
    </p:cViewPr>
  </p:sorterViewPr>
  <p:notesViewPr>
    <p:cSldViewPr showGuides="1">
      <p:cViewPr>
        <p:scale>
          <a:sx n="79" d="100"/>
          <a:sy n="79" d="100"/>
        </p:scale>
        <p:origin x="3336" y="-8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" descr="                              Dell - Internal Use - Confidential&#10;"/>
          <p:cNvSpPr txBox="1"/>
          <p:nvPr/>
        </p:nvSpPr>
        <p:spPr>
          <a:xfrm>
            <a:off x="780683" y="8990041"/>
            <a:ext cx="1077218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defTabSz="923087" fontAlgn="base">
              <a:lnSpc>
                <a:spcPct val="90000"/>
              </a:lnSpc>
              <a:spcBef>
                <a:spcPts val="101"/>
              </a:spcBef>
              <a:spcAft>
                <a:spcPts val="101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Arial" panose="020B0604020202020204" pitchFamily="34" charset="0"/>
              </a:rPr>
              <a:t>© Dell Inc. All Rights Reserved.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119" y="8989695"/>
            <a:ext cx="95629" cy="8379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>
                <a:solidFill>
                  <a:schemeClr val="bg2"/>
                </a:solidFill>
                <a:latin typeface="Arial" panose="020B0604020202020204" pitchFamily="34" charset="0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dirty="0" err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36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6888" y="173038"/>
            <a:ext cx="5940425" cy="3341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2280" y="3803332"/>
            <a:ext cx="6009640" cy="497871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l" descr="                              Dell - Internal Use - Confidential&#10;"/>
          <p:cNvSpPr txBox="1"/>
          <p:nvPr/>
        </p:nvSpPr>
        <p:spPr>
          <a:xfrm>
            <a:off x="780683" y="8990041"/>
            <a:ext cx="1077218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defTabSz="923087" fontAlgn="base">
              <a:lnSpc>
                <a:spcPct val="90000"/>
              </a:lnSpc>
              <a:spcBef>
                <a:spcPts val="101"/>
              </a:spcBef>
              <a:spcAft>
                <a:spcPts val="101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Arial" panose="020B0604020202020204" pitchFamily="34" charset="0"/>
              </a:rPr>
              <a:t>© Dell Inc. All Rights Reserved.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119" y="8989695"/>
            <a:ext cx="95629" cy="8379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>
                <a:solidFill>
                  <a:schemeClr val="bg2"/>
                </a:solidFill>
                <a:latin typeface="Arial" panose="020B0604020202020204" pitchFamily="34" charset="0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dirty="0" err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1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spcBef>
        <a:spcPts val="0"/>
      </a:spcBef>
      <a:defRPr sz="1467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685783" indent="-228594" algn="l" defTabSz="914377" rtl="0" eaLnBrk="1" latinLnBrk="0" hangingPunct="1">
      <a:spcBef>
        <a:spcPts val="400"/>
      </a:spcBef>
      <a:buClrTx/>
      <a:buFont typeface="Arial" panose="020B0604020202020204" pitchFamily="34" charset="0"/>
      <a:buChar char="•"/>
      <a:defRPr sz="1467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1142971" indent="-228594" algn="l" defTabSz="914377" rtl="0" eaLnBrk="1" latinLnBrk="0" hangingPunct="1">
      <a:spcBef>
        <a:spcPts val="400"/>
      </a:spcBef>
      <a:buClrTx/>
      <a:buFont typeface="Arial" panose="020B0604020202020204" pitchFamily="34" charset="0"/>
      <a:buChar char="–"/>
      <a:defRPr sz="1467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600160" indent="-228594" algn="l" defTabSz="914377" rtl="0" eaLnBrk="1" latinLnBrk="0" hangingPunct="1">
      <a:spcBef>
        <a:spcPts val="400"/>
      </a:spcBef>
      <a:buClrTx/>
      <a:buFont typeface="Arial" panose="020B0604020202020204" pitchFamily="34" charset="0"/>
      <a:buChar char="▪"/>
      <a:defRPr sz="1467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2057349" indent="-228594" algn="l" defTabSz="914377" rtl="0" eaLnBrk="1" latinLnBrk="0" hangingPunct="1">
      <a:spcBef>
        <a:spcPts val="400"/>
      </a:spcBef>
      <a:buClrTx/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81000" y="4204926"/>
            <a:ext cx="7971108" cy="723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D8143-A159-4278-916B-DB3850ADE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429000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F5323D-6831-4D66-AAB2-4C1920E0647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1738312"/>
            <a:ext cx="7969282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32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attern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61E767C-1F50-4D42-AF6A-E15CED75F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5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D32A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2707C3E-AA17-F74E-2CC0-F61663C5E3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80C7FB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80C7FB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C10F5B-4C21-AEA3-115E-942A04069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0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2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8001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4FFD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AEE0513-2CC5-4407-B582-332F61D6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35CD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581EB6DF-C2AD-463C-A014-FD1AA6D95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179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5715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4FFD6"/>
                </a:solidFill>
                <a:effectLst>
                  <a:glow rad="127000">
                    <a:srgbClr val="247554"/>
                  </a:glo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AEE0513-2CC5-4407-B582-332F61D6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37CC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581EB6DF-C2AD-463C-A014-FD1AA6D95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296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0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4FFD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0"/>
            <a:ext cx="83820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6000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83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green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0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4FFD6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6000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FF4B414-00F5-1172-09E9-197EF6C8CF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08820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7DF1CB-5F39-48E0-B2DB-764E018FDB2D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4473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00100"/>
            <a:ext cx="4000500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0" y="2228850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0" y="2228850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0" y="2228850"/>
            <a:ext cx="3314700" cy="3314700"/>
          </a:xfrm>
          <a:prstGeom prst="rect">
            <a:avLst/>
          </a:prstGeom>
          <a:solidFill>
            <a:srgbClr val="E4FFD6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0C93A-C784-4B2F-A8F0-B35D5DE9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35CD5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97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61" y="3438303"/>
            <a:ext cx="9201150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9FFF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2914650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rgbClr val="9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19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green">
    <p:bg>
      <p:bgPr>
        <a:solidFill>
          <a:srgbClr val="244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4755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0"/>
            <a:ext cx="457200" cy="114300"/>
          </a:xfrm>
          <a:prstGeom prst="rect">
            <a:avLst/>
          </a:prstGeom>
          <a:solidFill>
            <a:srgbClr val="9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9FFF99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9FFF99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0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9FFF99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89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8001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FBEECE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DF9CD8-713A-4D3D-ABB1-066FD97F8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B30B3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A9B0FFD7-BFAD-41E7-9D7B-61B869FFD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394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49A41B-9CF1-4CD6-B1E3-F736C6383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67014B0-AEAB-4CC8-BCED-661FF1CA273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81000" y="4204926"/>
            <a:ext cx="7971108" cy="7239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D8143-A159-4278-916B-DB3850ADE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429000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F5323D-6831-4D66-AAB2-4C1920E0647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1738312"/>
            <a:ext cx="7969282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effectLst>
                  <a:glow rad="127000">
                    <a:srgbClr val="0D32A4"/>
                  </a:glow>
                </a:effectLst>
                <a:latin typeface="Arial Nova Light" panose="020B0304020202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21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5715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FBEECE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0DF9CD8-713A-4D3D-ABB1-066FD97F8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A9B0FFD7-BFAD-41E7-9D7B-61B869FFD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481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36" y="800100"/>
            <a:ext cx="2267064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FBEE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0"/>
            <a:ext cx="83820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154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1326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2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red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36" y="800100"/>
            <a:ext cx="2267064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FBEE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154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1326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AF0261D-3168-603A-763E-1A036640EF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06199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5CDF81-BCDC-4155-A36E-2E848EF6612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691D3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83" y="800100"/>
            <a:ext cx="4056167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0" y="2228850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0" y="2228850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0" y="2228850"/>
            <a:ext cx="3314700" cy="3314700"/>
          </a:xfrm>
          <a:prstGeom prst="rect">
            <a:avLst/>
          </a:prstGeom>
          <a:solidFill>
            <a:srgbClr val="FBEECE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1E45A1-78E0-4520-916E-F5407FC0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8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81" y="3438303"/>
            <a:ext cx="9201150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FBEEC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75981" y="29146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34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red">
    <p:bg>
      <p:bgPr>
        <a:solidFill>
          <a:srgbClr val="691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137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0"/>
            <a:ext cx="4800600" cy="5715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0"/>
            <a:ext cx="457200" cy="1143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20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8001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DEDD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EEE0E6-B40B-48FE-B61F-E4FEF9010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F57C5113-2576-4463-9E20-05EC188AF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894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  <a:effectLst>
            <a:glow rad="127000">
              <a:srgbClr val="612CB0"/>
            </a:glo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343400"/>
            <a:ext cx="5715000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DEDD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EEE0E6-B40B-48FE-B61F-E4FEF9010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04949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F57C5113-2576-4463-9E20-05EC188AF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349478"/>
            <a:ext cx="497205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864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DEDD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0"/>
            <a:ext cx="83439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91723" y="400050"/>
            <a:ext cx="457200" cy="114300"/>
          </a:xfrm>
          <a:prstGeom prst="rect">
            <a:avLst/>
          </a:prstGeom>
          <a:solidFill>
            <a:srgbClr val="AA96F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5562" y="2514600"/>
            <a:ext cx="2281606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8C0A7-37E3-5C14-FFD7-889D59E66A4A}"/>
              </a:ext>
            </a:extLst>
          </p:cNvPr>
          <p:cNvSpPr/>
          <p:nvPr userDrawn="1"/>
        </p:nvSpPr>
        <p:spPr>
          <a:xfrm>
            <a:off x="150726" y="6309320"/>
            <a:ext cx="1944216" cy="432048"/>
          </a:xfrm>
          <a:prstGeom prst="rect">
            <a:avLst/>
          </a:prstGeom>
          <a:solidFill>
            <a:srgbClr val="612B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7A3889-ECD2-8E80-15E7-893C9E107EBD}"/>
              </a:ext>
            </a:extLst>
          </p:cNvPr>
          <p:cNvSpPr/>
          <p:nvPr userDrawn="1"/>
        </p:nvSpPr>
        <p:spPr>
          <a:xfrm>
            <a:off x="4007768" y="6425952"/>
            <a:ext cx="8033506" cy="432048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34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purple w/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DEDD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91723" y="400050"/>
            <a:ext cx="457200" cy="114300"/>
          </a:xfrm>
          <a:prstGeom prst="rect">
            <a:avLst/>
          </a:prstGeom>
          <a:solidFill>
            <a:srgbClr val="AA96F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5562" y="2514600"/>
            <a:ext cx="2281606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8E2FDEF9-3FD6-AC6B-BD4C-4D538691DE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754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59" y="5090333"/>
            <a:ext cx="9715500" cy="74789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90000"/>
              </a:lnSpc>
              <a:defRPr sz="540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00A8F-8F29-4705-8469-E9075A8C1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43900" y="914400"/>
            <a:ext cx="3467100" cy="2514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defRPr sz="2000">
                <a:solidFill>
                  <a:schemeClr val="tx2"/>
                </a:solidFill>
              </a:defRPr>
            </a:lvl1pPr>
            <a:lvl2pPr marL="741363" indent="-284163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–"/>
              <a:defRPr sz="1800">
                <a:solidFill>
                  <a:schemeClr val="tx2"/>
                </a:solidFill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E73393-E97C-3DB1-98E5-54C22BB0C5AF}"/>
              </a:ext>
            </a:extLst>
          </p:cNvPr>
          <p:cNvSpPr/>
          <p:nvPr userDrawn="1"/>
        </p:nvSpPr>
        <p:spPr>
          <a:xfrm>
            <a:off x="47328" y="6021288"/>
            <a:ext cx="11881320" cy="792088"/>
          </a:xfrm>
          <a:prstGeom prst="rect">
            <a:avLst/>
          </a:prstGeom>
          <a:solidFill>
            <a:srgbClr val="0D215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83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1D998F-1CEA-4933-A37B-06244CD6DC6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A145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100"/>
            <a:ext cx="4000500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E5C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0" y="2228850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0" y="2228850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0" y="2228850"/>
            <a:ext cx="3314700" cy="3314700"/>
          </a:xfrm>
          <a:prstGeom prst="rect">
            <a:avLst/>
          </a:prstGeom>
          <a:solidFill>
            <a:srgbClr val="DEDD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652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urple">
    <p:bg>
      <p:bgPr>
        <a:solidFill>
          <a:srgbClr val="612C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79" y="3438303"/>
            <a:ext cx="9201150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79879" y="2914650"/>
            <a:ext cx="457200" cy="114300"/>
          </a:xfrm>
          <a:prstGeom prst="rect">
            <a:avLst/>
          </a:prstGeom>
          <a:solidFill>
            <a:srgbClr val="BEA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97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w/photo half purple">
    <p:bg>
      <p:bgPr>
        <a:solidFill>
          <a:srgbClr val="2A1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ADD02D-4E86-18B9-EC0D-5EFAF43C6BB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612C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6F27EC7-A1F5-878A-4E9C-42D9EE7F3B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33FDC-55EF-42E8-40A1-2BDB05C1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3829050"/>
            <a:ext cx="457200" cy="114300"/>
          </a:xfrm>
          <a:prstGeom prst="rect">
            <a:avLst/>
          </a:prstGeom>
          <a:solidFill>
            <a:srgbClr val="BEA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69" y="4229100"/>
            <a:ext cx="4800600" cy="8863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lang="en-US" sz="32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BBD618F-8A85-084C-32A4-1A29A50E8E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3829050"/>
            <a:ext cx="5715000" cy="23431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0">
                <a:solidFill>
                  <a:schemeClr val="tx2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8E5CEF"/>
              </a:buClr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8E5CEF"/>
              </a:buClr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DA5B365-007E-1E32-CA95-9AA4910AA44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5600700"/>
            <a:ext cx="4800600" cy="62865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BEAFFF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21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22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57250"/>
            <a:ext cx="114300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97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430000" cy="4572000"/>
          </a:xfrm>
          <a:prstGeom prst="rect">
            <a:avLst/>
          </a:prstGeom>
        </p:spPr>
        <p:txBody>
          <a:bodyPr lIns="0" tIns="0" rIns="0" bIns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9027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486" y="857250"/>
            <a:ext cx="114255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85486" y="1600200"/>
            <a:ext cx="11425529" cy="4572000"/>
          </a:xfrm>
          <a:prstGeom prst="rect">
            <a:avLst/>
          </a:prstGeom>
        </p:spPr>
        <p:txBody>
          <a:bodyPr lIns="0" tIns="0" rIns="0" bIns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3943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54864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6324600" y="1600200"/>
            <a:ext cx="54864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2400">
                <a:solidFill>
                  <a:schemeClr val="bg2"/>
                </a:solidFill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4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9367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1CEAD-C06E-4DD6-958D-A69C28387D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374370"/>
            <a:ext cx="5486400" cy="4797829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="1" baseline="0">
                <a:solidFill>
                  <a:schemeClr val="bg1"/>
                </a:solidFill>
              </a:defRPr>
            </a:lvl1pPr>
            <a:lvl2pPr marL="230712" indent="-230712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2pPr>
            <a:lvl3pPr marL="685783" indent="-23071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1140855" indent="-22436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C49344-5A94-4BB8-B1F8-EC9EB43874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4600" y="1374370"/>
            <a:ext cx="5486400" cy="4797829"/>
          </a:xfrm>
          <a:prstGeom prst="rect">
            <a:avLst/>
          </a:prstGeo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 b="1" baseline="0">
                <a:solidFill>
                  <a:schemeClr val="bg1"/>
                </a:solidFill>
              </a:defRPr>
            </a:lvl1pPr>
            <a:lvl2pPr marL="230712" indent="-230712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defRPr sz="1800">
                <a:solidFill>
                  <a:schemeClr val="bg2"/>
                </a:solidFill>
              </a:defRPr>
            </a:lvl2pPr>
            <a:lvl3pPr marL="685783" indent="-230712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400">
                <a:solidFill>
                  <a:schemeClr val="bg2"/>
                </a:solidFill>
              </a:defRPr>
            </a:lvl3pPr>
            <a:lvl4pPr marL="1140855" indent="-22436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9803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1143000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3C9CA1AB-E8E8-4338-8BB5-4C9F95D389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32836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B6586213-13AB-4801-9939-C1924B01D7D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84230" y="1371600"/>
            <a:ext cx="3526327" cy="4800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808080"/>
              </a:buClr>
              <a:buNone/>
              <a:defRPr sz="1800" b="1">
                <a:solidFill>
                  <a:schemeClr val="bg1"/>
                </a:solidFill>
              </a:defRPr>
            </a:lvl1pPr>
            <a:lvl2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200">
                <a:solidFill>
                  <a:schemeClr val="bg2"/>
                </a:solidFill>
              </a:defRPr>
            </a:lvl3pPr>
            <a:lvl4pPr marL="1600160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4pPr>
            <a:lvl5pPr marL="2057349" indent="-228594">
              <a:buClr>
                <a:srgbClr val="808080"/>
              </a:buClr>
              <a:buFont typeface="Arial" panose="020B0604020202020204" pitchFamily="34" charset="0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821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4343400"/>
            <a:ext cx="8027894" cy="149579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0BFDB-C4BC-4E6F-8090-A00E82B41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30D4F-5FE4-4AA6-812B-A00AFC98112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66799" y="349478"/>
            <a:ext cx="7315201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9FB1AC-7B29-1917-5E0F-1CFDC34FE4BE}"/>
              </a:ext>
            </a:extLst>
          </p:cNvPr>
          <p:cNvSpPr/>
          <p:nvPr userDrawn="1"/>
        </p:nvSpPr>
        <p:spPr>
          <a:xfrm>
            <a:off x="47328" y="6021288"/>
            <a:ext cx="8027894" cy="792088"/>
          </a:xfrm>
          <a:prstGeom prst="rect">
            <a:avLst/>
          </a:prstGeom>
          <a:solidFill>
            <a:srgbClr val="0D215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4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1CDB-95CE-458B-A911-027A0589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7200"/>
            <a:ext cx="10515600" cy="395816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3039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B410-C7E4-4036-89E5-3C58E91B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7200"/>
            <a:ext cx="10515600" cy="395816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BC7EE9C-562A-4519-B67A-EB99114D5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9F395D62-9AFB-429C-85A8-BAAB83043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71" y="6172200"/>
            <a:ext cx="2743200" cy="3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50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1430000" cy="5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33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55741"/>
            <a:ext cx="1143000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bg2"/>
                </a:solidFill>
                <a:latin typeface="Arial Nova Light" panose="020B03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8C5514-519A-B22C-4EEB-19BBCE97B3F7}"/>
              </a:ext>
            </a:extLst>
          </p:cNvPr>
          <p:cNvSpPr/>
          <p:nvPr userDrawn="1"/>
        </p:nvSpPr>
        <p:spPr>
          <a:xfrm>
            <a:off x="33148" y="5272611"/>
            <a:ext cx="12039515" cy="1584176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77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alking on a phone&#10;&#10;Description automatically generated with low confidence">
            <a:extLst>
              <a:ext uri="{FF2B5EF4-FFF2-40B4-BE49-F238E27FC236}">
                <a16:creationId xmlns:a16="http://schemas.microsoft.com/office/drawing/2014/main" id="{D4AB0E8B-249D-B344-B8C5-ABF9CD079F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9F30D6-E843-D74D-95E7-60F340FCB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9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EA4991FD-8868-5E43-92CB-E4D2B6E18302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3D9F11FA-086D-0A4A-8F44-5A2E20ECEA9D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F69CF03B-99AB-6D41-B843-622B66E4956C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16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C8559168-11F8-0A4D-9DB8-A9D3BDF127D5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02252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indoor, computer&#10;&#10;Description automatically generated">
            <a:extLst>
              <a:ext uri="{FF2B5EF4-FFF2-40B4-BE49-F238E27FC236}">
                <a16:creationId xmlns:a16="http://schemas.microsoft.com/office/drawing/2014/main" id="{E5A5EBE7-5D1A-E74D-B33E-815607D46B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B614EE-E4D4-AC4B-8A55-8E421AEC2C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12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8FB295C4-F896-3442-B8D6-5BF84590E646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A39A4083-309F-9A42-ACD2-B2F58485F09C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C71AC903-7D8F-3244-B00F-18E954656BC8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15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C011F224-3B12-C544-A45F-0229B9ED97E5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34210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6D181D9-491B-DC4A-9002-1D7E5D76B1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5589" y="1238131"/>
            <a:ext cx="15553267" cy="64376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 defTabSz="1219110" rtl="0" eaLnBrk="1" latinLnBrk="0" hangingPunct="1">
              <a:lnSpc>
                <a:spcPts val="4267"/>
              </a:lnSpc>
              <a:spcBef>
                <a:spcPct val="0"/>
              </a:spcBef>
              <a:buNone/>
              <a:defRPr lang="en-US" sz="3733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 descr="A picture containing text, person, person, computer&#10;&#10;Description automatically generated">
            <a:extLst>
              <a:ext uri="{FF2B5EF4-FFF2-40B4-BE49-F238E27FC236}">
                <a16:creationId xmlns:a16="http://schemas.microsoft.com/office/drawing/2014/main" id="{82615533-79BB-E24D-A234-B7F637F943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AEA2DCAB-4E6C-8243-94B8-855513E78066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FB2AE857-1E28-A349-BB3F-9AFF39AD7F80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741D7950-FE61-2C41-A13C-36D652082696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13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06C09636-0446-9E43-B28B-DBFEC0DA0BCB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B7EBA9-9E2F-0445-AA04-9511E9E22F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94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omputer, computer, indoor&#10;&#10;Description automatically generated">
            <a:extLst>
              <a:ext uri="{FF2B5EF4-FFF2-40B4-BE49-F238E27FC236}">
                <a16:creationId xmlns:a16="http://schemas.microsoft.com/office/drawing/2014/main" id="{DA47E55F-4BBA-1642-AC5D-0566C68A09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81"/>
          <a:stretch/>
        </p:blipFill>
        <p:spPr>
          <a:xfrm>
            <a:off x="1" y="-8525"/>
            <a:ext cx="12353043" cy="6866525"/>
          </a:xfrm>
          <a:prstGeom prst="rect">
            <a:avLst/>
          </a:prstGeom>
        </p:spPr>
      </p:pic>
      <p:sp>
        <p:nvSpPr>
          <p:cNvPr id="15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4D0E2633-3578-B34A-BE60-FBCA529564B2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  <p:sp>
        <p:nvSpPr>
          <p:cNvPr id="16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18DE9533-E3BF-734E-B194-BF28B74D4901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6B094942-EE73-164A-BE3F-94BD74E5DE23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503364CE-450D-294F-8C3B-ECA9E451F073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0C6CAA0-916A-6C43-A984-7296652D8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60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table&#10;&#10;Description automatically generated">
            <a:extLst>
              <a:ext uri="{FF2B5EF4-FFF2-40B4-BE49-F238E27FC236}">
                <a16:creationId xmlns:a16="http://schemas.microsoft.com/office/drawing/2014/main" id="{2BCE5FB6-EFBB-5D4F-9EF3-5A039202F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11EAF1-F847-8743-9689-972F90225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7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F6C72A4F-6D33-024C-BC5C-22F35EB47EC9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D9F6FBEE-4836-E844-8998-91A4ACED267A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83A48F38-5095-CB40-A13D-9938FB1D630E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20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87A094CB-1330-FE4D-9896-C0749AF3744E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787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EED688A0-DC11-174A-BBF9-B7E33CA4B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A81F67-93C5-EE46-9C6F-D5AFD1FC70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7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484C6C0F-B848-E540-9A1B-7CA78B4F13C6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EACA630B-1301-F144-BEEF-0840D7C9E173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D6F23CB4-3EF5-8943-915E-93F447C90BAE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20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6D2E3F00-B8E3-9B45-A8FC-29EE953798FF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15596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17441EF-AC5A-E043-8237-E76D4DDAAF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01B642-DD2F-FD49-81BB-B2A7B85C9D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21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5FDC0100-C7BD-D84D-B49A-55C5F9ED742E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E8063425-E2B9-FD49-8ACA-39F4F08306D0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6BD44D8B-D196-464A-AC99-73329619716F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24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BA3B8881-9CEE-1645-9535-8E3A7E4EFD61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793386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D3C83F-1685-4A4A-8993-74D3219027D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595503"/>
            <a:ext cx="4457700" cy="224369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lang="en-US" sz="5400" dirty="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0BFDB-C4BC-4E6F-8090-A00E82B41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30D4F-5FE4-4AA6-812B-A00AFC98112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66799" y="349478"/>
            <a:ext cx="37719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cap="all" spc="30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893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day&#10;&#10;Description automatically generated">
            <a:extLst>
              <a:ext uri="{FF2B5EF4-FFF2-40B4-BE49-F238E27FC236}">
                <a16:creationId xmlns:a16="http://schemas.microsoft.com/office/drawing/2014/main" id="{FA17038F-F4BC-0C44-AED8-4D4E71924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E9C3DB-A906-044A-A65E-FDF49D3D0B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10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54A03F23-5B14-C54E-A852-BE1A5F91B10E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0F46EE2E-20DC-4140-A472-818177C1897E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CBA518F1-4413-BE47-84EB-46180DAA3455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15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41AE460A-6E20-6547-9D25-01BD183B8332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73187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1212604-15AE-9446-A9D4-38CC463429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A86AEB-C081-454F-A9F1-D2CD37449B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10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243355DF-E387-BD4A-B0F3-26B09C7A007A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6CA9482C-BC31-5041-BFBD-7F1BE687AB6B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33E8B06C-9798-A147-923C-04512397BF58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15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CDFEB0F1-1EDB-804E-B914-4331BC45B35F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9572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DDA3EAD-29CC-0649-A27E-1AAF9F9445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BDE20D-F34C-C845-9188-EA1A0A48DA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10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87F37B2E-46ED-1845-BD34-3DF5521B8C7B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5049845A-C1B1-C244-AEC3-3C74F28B0714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BC4B320F-1564-E04D-A0FD-2AEC83421883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15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64EE455B-E52A-674D-AC1D-7ACFFFD2B80E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76719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page Title Sentance Case Alt Bgd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" descr="                              Dell - Internal Use - Confidential&#10;">
            <a:extLst>
              <a:ext uri="{FF2B5EF4-FFF2-40B4-BE49-F238E27FC236}">
                <a16:creationId xmlns:a16="http://schemas.microsoft.com/office/drawing/2014/main" id="{BCDDE93E-FC92-664C-8959-471AC9F78440}"/>
              </a:ext>
            </a:extLst>
          </p:cNvPr>
          <p:cNvSpPr txBox="1"/>
          <p:nvPr userDrawn="1"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1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061AA092-01D6-894B-A147-6D73B90BEF93}"/>
              </a:ext>
            </a:extLst>
          </p:cNvPr>
          <p:cNvSpPr txBox="1"/>
          <p:nvPr userDrawn="1"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5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1888E909-9B0F-4741-9907-8A021EDAF68C}"/>
              </a:ext>
            </a:extLst>
          </p:cNvPr>
          <p:cNvSpPr txBox="1"/>
          <p:nvPr userDrawn="1"/>
        </p:nvSpPr>
        <p:spPr>
          <a:xfrm>
            <a:off x="5276064" y="6697379"/>
            <a:ext cx="15388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Y</a:t>
            </a:r>
          </a:p>
        </p:txBody>
      </p:sp>
      <p:sp>
        <p:nvSpPr>
          <p:cNvPr id="31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52C0AC68-CC98-144C-9748-0F66D99734A0}"/>
              </a:ext>
            </a:extLst>
          </p:cNvPr>
          <p:cNvSpPr txBox="1"/>
          <p:nvPr userDrawn="1"/>
        </p:nvSpPr>
        <p:spPr>
          <a:xfrm>
            <a:off x="1" y="6645500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8FAF552-C53F-BA46-88F3-AA7DA87030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6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1183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5F8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400050"/>
            <a:ext cx="8343900" cy="58293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594" indent="-228594">
              <a:lnSpc>
                <a:spcPct val="100000"/>
              </a:lnSpc>
              <a:spcBef>
                <a:spcPts val="1200"/>
              </a:spcBef>
              <a:buClr>
                <a:srgbClr val="808080"/>
              </a:buClr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–"/>
              <a:defRPr sz="18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066773" indent="-152396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Font typeface="Arial" panose="020B0604020202020204" pitchFamily="34" charset="0"/>
              <a:buChar char="▪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4pPr>
            <a:lvl5pPr marL="2057349" indent="-228594">
              <a:lnSpc>
                <a:spcPct val="100000"/>
              </a:lnSpc>
              <a:spcBef>
                <a:spcPts val="400"/>
              </a:spcBef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6000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23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blue w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1183"/>
            <a:ext cx="2286000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rgbClr val="E5F8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E372F5-2EC7-4733-8384-2D4149AF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80C7FB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84B0B8-7C41-4C04-9E5E-65F06621721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1000" y="2514600"/>
            <a:ext cx="2286000" cy="3714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80C7FB"/>
                </a:solidFill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FAF2F2-81F0-496C-EB9C-AD35CB4996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0"/>
            <a:ext cx="9182100" cy="685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4971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370DD2-DBFE-499C-8B5D-257216661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83" y="800100"/>
            <a:ext cx="3999017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25C9EF-E3D6-4E9D-83B4-E16E0BAD9154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4438650" y="2228850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9ADC35-0177-4D0A-A2B4-6BE8CB97A65E}"/>
              </a:ext>
            </a:extLst>
          </p:cNvPr>
          <p:cNvSpPr>
            <a:spLocks noGrp="1" noChangeAspect="1"/>
          </p:cNvSpPr>
          <p:nvPr>
            <p:ph sz="quarter" idx="12"/>
          </p:nvPr>
        </p:nvSpPr>
        <p:spPr>
          <a:xfrm>
            <a:off x="552450" y="2228850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7CCC8C-1CBB-4FA5-AC41-F8CE31E2C100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8324850" y="2228850"/>
            <a:ext cx="3314700" cy="3314700"/>
          </a:xfrm>
          <a:prstGeom prst="rect">
            <a:avLst/>
          </a:prstGeom>
          <a:solidFill>
            <a:srgbClr val="E5F8FF"/>
          </a:solidFill>
        </p:spPr>
        <p:txBody>
          <a:bodyPr tIns="91440" bIns="91440"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98A6F-4362-4A68-979C-B344868D9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4000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94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95DA-6F2D-4DB9-A4B6-50D3D1C6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56" y="3438303"/>
            <a:ext cx="9201150" cy="26767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E5F8FF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7A85-65B5-4371-833A-AD6EFF69F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83" y="6451744"/>
            <a:ext cx="1438648" cy="1870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BAE8D-A442-4706-952E-6CCFA561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98556" y="2914650"/>
            <a:ext cx="457200" cy="114300"/>
          </a:xfrm>
          <a:prstGeom prst="rect">
            <a:avLst/>
          </a:prstGeom>
          <a:solidFill>
            <a:srgbClr val="80C7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2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7" name="fl" descr="                              Dell - Internal Use - Confidential&#10;"/>
          <p:cNvSpPr txBox="1"/>
          <p:nvPr userDrawn="1"/>
        </p:nvSpPr>
        <p:spPr>
          <a:xfrm>
            <a:off x="5381061" y="6701002"/>
            <a:ext cx="1429879" cy="831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ctr" defTabSz="121917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baseline="0" dirty="0">
                <a:solidFill>
                  <a:srgbClr val="808080"/>
                </a:solidFill>
                <a:latin typeface="Arial" panose="020B0604020202020204" pitchFamily="34" charset="0"/>
              </a:rPr>
              <a:t>Copyright © Dell Inc. All Rights Reserved.</a:t>
            </a:r>
          </a:p>
        </p:txBody>
      </p:sp>
      <p:sp>
        <p:nvSpPr>
          <p:cNvPr id="6" name="TextBox 19"/>
          <p:cNvSpPr txBox="1"/>
          <p:nvPr userDrawn="1"/>
        </p:nvSpPr>
        <p:spPr>
          <a:xfrm>
            <a:off x="5120251" y="6702028"/>
            <a:ext cx="94577" cy="8310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600" b="0" kern="1200" dirty="0" err="1">
              <a:solidFill>
                <a:srgbClr val="80808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AAD52492-B32C-4F5C-93C4-B867BDF3FDDD}"/>
              </a:ext>
            </a:extLst>
          </p:cNvPr>
          <p:cNvSpPr txBox="1"/>
          <p:nvPr userDrawn="1"/>
        </p:nvSpPr>
        <p:spPr>
          <a:xfrm>
            <a:off x="0" y="6645502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33">
                <a:solidFill>
                  <a:srgbClr val="7F7F7F"/>
                </a:solidFill>
                <a:latin typeface="Calibri" panose="020F0502020204030204" pitchFamily="34" charset="0"/>
              </a:rPr>
              <a:t>Internal Use - Confidential</a:t>
            </a:r>
            <a:endParaRPr lang="en-US" sz="933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1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52" r:id="rId2"/>
    <p:sldLayoutId id="2147483731" r:id="rId3"/>
    <p:sldLayoutId id="2147483689" r:id="rId4"/>
    <p:sldLayoutId id="2147483753" r:id="rId5"/>
    <p:sldLayoutId id="2147483735" r:id="rId6"/>
    <p:sldLayoutId id="2147483757" r:id="rId7"/>
    <p:sldLayoutId id="2147483739" r:id="rId8"/>
    <p:sldLayoutId id="2147483747" r:id="rId9"/>
    <p:sldLayoutId id="2147483715" r:id="rId10"/>
    <p:sldLayoutId id="2147483761" r:id="rId11"/>
    <p:sldLayoutId id="2147483732" r:id="rId12"/>
    <p:sldLayoutId id="2147483754" r:id="rId13"/>
    <p:sldLayoutId id="2147483736" r:id="rId14"/>
    <p:sldLayoutId id="2147483758" r:id="rId15"/>
    <p:sldLayoutId id="2147483744" r:id="rId16"/>
    <p:sldLayoutId id="2147483748" r:id="rId17"/>
    <p:sldLayoutId id="2147483763" r:id="rId18"/>
    <p:sldLayoutId id="2147483733" r:id="rId19"/>
    <p:sldLayoutId id="2147483755" r:id="rId20"/>
    <p:sldLayoutId id="2147483737" r:id="rId21"/>
    <p:sldLayoutId id="2147483759" r:id="rId22"/>
    <p:sldLayoutId id="2147483745" r:id="rId23"/>
    <p:sldLayoutId id="2147483749" r:id="rId24"/>
    <p:sldLayoutId id="2147483764" r:id="rId25"/>
    <p:sldLayoutId id="2147483734" r:id="rId26"/>
    <p:sldLayoutId id="2147483756" r:id="rId27"/>
    <p:sldLayoutId id="2147483738" r:id="rId28"/>
    <p:sldLayoutId id="2147483760" r:id="rId29"/>
    <p:sldLayoutId id="2147483746" r:id="rId30"/>
    <p:sldLayoutId id="2147483750" r:id="rId31"/>
    <p:sldLayoutId id="2147483765" r:id="rId32"/>
    <p:sldLayoutId id="2147483662" r:id="rId33"/>
    <p:sldLayoutId id="2147483673" r:id="rId34"/>
    <p:sldLayoutId id="2147483672" r:id="rId35"/>
    <p:sldLayoutId id="2147483713" r:id="rId36"/>
    <p:sldLayoutId id="2147483724" r:id="rId37"/>
    <p:sldLayoutId id="2147483725" r:id="rId38"/>
    <p:sldLayoutId id="2147483726" r:id="rId39"/>
    <p:sldLayoutId id="2147483667" r:id="rId40"/>
    <p:sldLayoutId id="2147483729" r:id="rId4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3B715C8-5D08-41B1-81FC-2D715B609B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15814588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47" imgH="348" progId="TCLayout.ActiveDocument.1">
                  <p:embed/>
                </p:oleObj>
              </mc:Choice>
              <mc:Fallback>
                <p:oleObj name="think-cell Slide" r:id="rId15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3B715C8-5D08-41B1-81FC-2D715B609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65ADB3F-A668-4B24-ABE2-4106E7C0B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alphaModFix amt="15000"/>
          </a:blip>
          <a:srcRect t="100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079" y="6451744"/>
            <a:ext cx="1438656" cy="187024"/>
          </a:xfrm>
          <a:prstGeom prst="rect">
            <a:avLst/>
          </a:prstGeom>
        </p:spPr>
      </p:pic>
      <p:sp>
        <p:nvSpPr>
          <p:cNvPr id="7" name="fl" descr="                              Dell - Internal Use - Confidential&#10;"/>
          <p:cNvSpPr txBox="1"/>
          <p:nvPr/>
        </p:nvSpPr>
        <p:spPr>
          <a:xfrm>
            <a:off x="5600137" y="6696353"/>
            <a:ext cx="1009892" cy="9239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l" defTabSz="1219140" rtl="0" eaLnBrk="1" fontAlgn="base" latinLnBrk="0" hangingPunct="1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2021 Dell Inc.</a:t>
            </a:r>
          </a:p>
        </p:txBody>
      </p:sp>
      <p:sp>
        <p:nvSpPr>
          <p:cNvPr id="6" name="TextBox 19"/>
          <p:cNvSpPr txBox="1"/>
          <p:nvPr/>
        </p:nvSpPr>
        <p:spPr>
          <a:xfrm>
            <a:off x="5140350" y="6697379"/>
            <a:ext cx="105798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fld id="{58EC7406-F4CC-4ABF-902E-2AF4E70E5C0F}" type="slidenum">
              <a:rPr kumimoji="0" lang="en-US" sz="667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7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6CE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667" b="0" i="0" u="none" strike="noStrike" kern="1200" cap="none" spc="0" normalizeH="0" baseline="0" noProof="0" err="1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5276065" y="6697379"/>
            <a:ext cx="192360" cy="9239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6CE"/>
              </a:buClr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97</a:t>
            </a:r>
          </a:p>
        </p:txBody>
      </p:sp>
      <p:sp>
        <p:nvSpPr>
          <p:cNvPr id="3" name="MSIPCMContentMarking" descr="{&quot;HashCode&quot;:-1912962988,&quot;Placement&quot;:&quot;Footer&quot;}">
            <a:extLst>
              <a:ext uri="{FF2B5EF4-FFF2-40B4-BE49-F238E27FC236}">
                <a16:creationId xmlns:a16="http://schemas.microsoft.com/office/drawing/2014/main" id="{6DF28F65-1E57-4AEE-910A-203698E17BA7}"/>
              </a:ext>
            </a:extLst>
          </p:cNvPr>
          <p:cNvSpPr txBox="1"/>
          <p:nvPr userDrawn="1"/>
        </p:nvSpPr>
        <p:spPr>
          <a:xfrm>
            <a:off x="1" y="6645501"/>
            <a:ext cx="1580011" cy="1435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5808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180">
          <p15:clr>
            <a:srgbClr val="F26B43"/>
          </p15:clr>
        </p15:guide>
        <p15:guide id="4" pos="55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-2-directive.com/" TargetMode="External"/><Relationship Id="rId2" Type="http://schemas.openxmlformats.org/officeDocument/2006/relationships/hyperlink" Target="https://www.europarl.europa.eu/thinktank/en/document/EPRS_BRI(2021)689333" TargetMode="Externa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47710"/>
            <a:ext cx="7969282" cy="886397"/>
          </a:xfrm>
        </p:spPr>
        <p:txBody>
          <a:bodyPr/>
          <a:lstStyle/>
          <a:p>
            <a:r>
              <a:rPr lang="en-US" sz="6400" dirty="0"/>
              <a:t>NIS-2 Cybersecurity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D40B1F1-C931-4509-B897-543CA81B2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156" y="3861048"/>
            <a:ext cx="7971108" cy="723900"/>
          </a:xfrm>
        </p:spPr>
        <p:txBody>
          <a:bodyPr/>
          <a:lstStyle/>
          <a:p>
            <a:r>
              <a:rPr lang="en-US" sz="3600"/>
              <a:t>European Directive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D4752-B8F2-C750-8F49-966E32652D81}"/>
              </a:ext>
            </a:extLst>
          </p:cNvPr>
          <p:cNvSpPr txBox="1"/>
          <p:nvPr/>
        </p:nvSpPr>
        <p:spPr>
          <a:xfrm>
            <a:off x="6528048" y="6407750"/>
            <a:ext cx="18598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Daniel.Olkowski@dell.com</a:t>
            </a:r>
          </a:p>
        </p:txBody>
      </p:sp>
    </p:spTree>
    <p:extLst>
      <p:ext uri="{BB962C8B-B14F-4D97-AF65-F5344CB8AC3E}">
        <p14:creationId xmlns:p14="http://schemas.microsoft.com/office/powerpoint/2010/main" val="2084923837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E07926-962F-4380-89B1-970597D2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91297"/>
            <a:ext cx="8027894" cy="747897"/>
          </a:xfrm>
        </p:spPr>
        <p:txBody>
          <a:bodyPr/>
          <a:lstStyle/>
          <a:p>
            <a:r>
              <a:rPr lang="pl-PL" dirty="0"/>
              <a:t>Timing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46512-5E94-4CC0-8BEE-1F0DB4206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NIS-2 Cybersecurity</a:t>
            </a:r>
          </a:p>
        </p:txBody>
      </p:sp>
    </p:spTree>
    <p:extLst>
      <p:ext uri="{BB962C8B-B14F-4D97-AF65-F5344CB8AC3E}">
        <p14:creationId xmlns:p14="http://schemas.microsoft.com/office/powerpoint/2010/main" val="604853690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443198"/>
          </a:xfrm>
        </p:spPr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NIS2 </a:t>
            </a:r>
            <a:br>
              <a:rPr lang="en-US" dirty="0"/>
            </a:br>
            <a:r>
              <a:rPr lang="en-US" dirty="0"/>
              <a:t>Cybersecurity </a:t>
            </a:r>
            <a:br>
              <a:rPr lang="en-US" dirty="0"/>
            </a:br>
            <a:r>
              <a:rPr lang="en-US" dirty="0"/>
              <a:t>Directive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400050"/>
            <a:ext cx="8382000" cy="5829300"/>
          </a:xfrm>
        </p:spPr>
        <p:txBody>
          <a:bodyPr/>
          <a:lstStyle/>
          <a:p>
            <a:r>
              <a:rPr lang="en-US" dirty="0"/>
              <a:t>16 December 2020 – Project</a:t>
            </a:r>
          </a:p>
          <a:p>
            <a:r>
              <a:rPr lang="en-US" dirty="0"/>
              <a:t>27 December 2022 – Official European Law</a:t>
            </a:r>
          </a:p>
          <a:p>
            <a:r>
              <a:rPr lang="en-US" dirty="0"/>
              <a:t>Shall be implemented in local countries </a:t>
            </a:r>
            <a:r>
              <a:rPr lang="en-US" dirty="0" err="1"/>
              <a:t>untill</a:t>
            </a:r>
            <a:r>
              <a:rPr lang="en-US" dirty="0"/>
              <a:t>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227734833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E07926-962F-4380-89B1-970597D2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91297"/>
            <a:ext cx="8027894" cy="747897"/>
          </a:xfrm>
        </p:spPr>
        <p:txBody>
          <a:bodyPr/>
          <a:lstStyle/>
          <a:p>
            <a:r>
              <a:rPr lang="en-US"/>
              <a:t>General Scope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46512-5E94-4CC0-8BEE-1F0DB4206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NIS-2 Cybersecurity</a:t>
            </a:r>
          </a:p>
        </p:txBody>
      </p:sp>
    </p:spTree>
    <p:extLst>
      <p:ext uri="{BB962C8B-B14F-4D97-AF65-F5344CB8AC3E}">
        <p14:creationId xmlns:p14="http://schemas.microsoft.com/office/powerpoint/2010/main" val="441816544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886397"/>
          </a:xfrm>
        </p:spPr>
        <p:txBody>
          <a:bodyPr/>
          <a:lstStyle/>
          <a:p>
            <a:r>
              <a:rPr lang="en-US"/>
              <a:t>General scope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NIS2 </a:t>
            </a:r>
            <a:br>
              <a:rPr lang="en-US"/>
            </a:br>
            <a:r>
              <a:rPr lang="en-US"/>
              <a:t>Cybersecurity </a:t>
            </a:r>
            <a:br>
              <a:rPr lang="en-US"/>
            </a:br>
            <a:r>
              <a:rPr lang="en-US"/>
              <a:t>Directive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400050"/>
            <a:ext cx="8382000" cy="5829300"/>
          </a:xfrm>
        </p:spPr>
        <p:txBody>
          <a:bodyPr/>
          <a:lstStyle/>
          <a:p>
            <a:r>
              <a:rPr lang="en-US"/>
              <a:t>Defines Company Obligations against Cybersecurity</a:t>
            </a:r>
          </a:p>
          <a:p>
            <a:r>
              <a:rPr lang="en-US"/>
              <a:t>Define conseequences / financial fees  /penalties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81608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E07926-962F-4380-89B1-970597D2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91297"/>
            <a:ext cx="8027894" cy="747897"/>
          </a:xfrm>
        </p:spPr>
        <p:txBody>
          <a:bodyPr/>
          <a:lstStyle/>
          <a:p>
            <a:r>
              <a:rPr lang="en-US"/>
              <a:t>What is included?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46512-5E94-4CC0-8BEE-1F0DB4206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NIS-2 Cybersecurity</a:t>
            </a:r>
          </a:p>
        </p:txBody>
      </p:sp>
    </p:spTree>
    <p:extLst>
      <p:ext uri="{BB962C8B-B14F-4D97-AF65-F5344CB8AC3E}">
        <p14:creationId xmlns:p14="http://schemas.microsoft.com/office/powerpoint/2010/main" val="3725417247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886397"/>
          </a:xfrm>
        </p:spPr>
        <p:txBody>
          <a:bodyPr/>
          <a:lstStyle/>
          <a:p>
            <a:r>
              <a:rPr lang="en-US" dirty="0"/>
              <a:t>What is included?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NIS2 </a:t>
            </a:r>
            <a:br>
              <a:rPr lang="en-US" dirty="0"/>
            </a:br>
            <a:r>
              <a:rPr lang="en-US" dirty="0"/>
              <a:t>Cybersecurity </a:t>
            </a:r>
            <a:br>
              <a:rPr lang="en-US" dirty="0"/>
            </a:br>
            <a:r>
              <a:rPr lang="en-US" dirty="0"/>
              <a:t>Directive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400050"/>
            <a:ext cx="8382000" cy="5829300"/>
          </a:xfrm>
        </p:spPr>
        <p:txBody>
          <a:bodyPr/>
          <a:lstStyle/>
          <a:p>
            <a:r>
              <a:rPr lang="en-US" sz="2200" b="1" dirty="0"/>
              <a:t>(a) policies on risk analysis and information system security;</a:t>
            </a:r>
          </a:p>
          <a:p>
            <a:pPr lvl="1"/>
            <a:r>
              <a:rPr lang="en-US" sz="1400" dirty="0"/>
              <a:t>CyberSense / DPA</a:t>
            </a:r>
          </a:p>
          <a:p>
            <a:r>
              <a:rPr lang="en-US" sz="1600" b="1" dirty="0"/>
              <a:t>(b) incident handling;</a:t>
            </a:r>
          </a:p>
          <a:p>
            <a:pPr lvl="1"/>
            <a:r>
              <a:rPr lang="en-US" sz="1000" dirty="0"/>
              <a:t>CyberSense</a:t>
            </a:r>
            <a:endParaRPr lang="en-US" sz="2200" b="1" dirty="0"/>
          </a:p>
          <a:p>
            <a:r>
              <a:rPr lang="en-US" sz="2200" b="1" dirty="0"/>
              <a:t>(c) business continuity, such as backup management and disaster recovery, and crisis management;</a:t>
            </a:r>
          </a:p>
          <a:p>
            <a:pPr lvl="1"/>
            <a:r>
              <a:rPr lang="en-US" sz="1400" dirty="0"/>
              <a:t>Data Domain (1% send, 100% restore)</a:t>
            </a:r>
          </a:p>
          <a:p>
            <a:r>
              <a:rPr lang="en-US" sz="1600" dirty="0"/>
              <a:t>(d) supply chain security, including security-related aspects concerning the relationships between each entity and its direct suppliers or service providers;</a:t>
            </a:r>
          </a:p>
          <a:p>
            <a:r>
              <a:rPr lang="en-US" sz="1600" dirty="0"/>
              <a:t>(e) security in network and information systems acquisition, development and maintenance, including vulnerability handling and disclosure;</a:t>
            </a:r>
          </a:p>
        </p:txBody>
      </p:sp>
    </p:spTree>
    <p:extLst>
      <p:ext uri="{BB962C8B-B14F-4D97-AF65-F5344CB8AC3E}">
        <p14:creationId xmlns:p14="http://schemas.microsoft.com/office/powerpoint/2010/main" val="1312193143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886397"/>
          </a:xfrm>
        </p:spPr>
        <p:txBody>
          <a:bodyPr/>
          <a:lstStyle/>
          <a:p>
            <a:r>
              <a:rPr lang="en-US" dirty="0"/>
              <a:t>What is included?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NIS2 </a:t>
            </a:r>
            <a:br>
              <a:rPr lang="en-US" dirty="0"/>
            </a:br>
            <a:r>
              <a:rPr lang="en-US" dirty="0"/>
              <a:t>Cybersecurity </a:t>
            </a:r>
            <a:br>
              <a:rPr lang="en-US" dirty="0"/>
            </a:br>
            <a:r>
              <a:rPr lang="en-US" dirty="0"/>
              <a:t>Directive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400050"/>
            <a:ext cx="8382000" cy="5829300"/>
          </a:xfrm>
        </p:spPr>
        <p:txBody>
          <a:bodyPr/>
          <a:lstStyle/>
          <a:p>
            <a:r>
              <a:rPr lang="en-US" sz="2200" b="1" dirty="0"/>
              <a:t>(f) policies and procedures to assess the effectiveness of cybersecurity risk-management measures;</a:t>
            </a:r>
          </a:p>
          <a:p>
            <a:pPr lvl="1"/>
            <a:r>
              <a:rPr lang="en-US" sz="1400" dirty="0"/>
              <a:t>Vault</a:t>
            </a:r>
          </a:p>
          <a:p>
            <a:r>
              <a:rPr lang="en-US" sz="1600" dirty="0"/>
              <a:t>(g) basic cyber hygiene practices and cybersecurity training;</a:t>
            </a:r>
          </a:p>
          <a:p>
            <a:r>
              <a:rPr lang="en-US" sz="2200" b="1" dirty="0"/>
              <a:t>(h) policies and procedures regarding the use of cryptography and, where appropriate, encryption;</a:t>
            </a:r>
          </a:p>
          <a:p>
            <a:pPr lvl="1"/>
            <a:r>
              <a:rPr lang="en-US" sz="1400" dirty="0"/>
              <a:t>Data Domain Compliance / Vault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i</a:t>
            </a:r>
            <a:r>
              <a:rPr lang="en-US" sz="1600" dirty="0"/>
              <a:t>) human resources security, access control policies and asset management;</a:t>
            </a:r>
          </a:p>
          <a:p>
            <a:pPr lvl="1"/>
            <a:r>
              <a:rPr lang="en-US" sz="1400" dirty="0"/>
              <a:t>Vault - separated</a:t>
            </a:r>
          </a:p>
          <a:p>
            <a:r>
              <a:rPr lang="en-US" sz="1600" dirty="0"/>
              <a:t>(j) the use of multi-factor authentication or continuous authentication solutions, secured voice, video and text communications and secured emergency communication systems within the entity, where appropriate.</a:t>
            </a:r>
          </a:p>
        </p:txBody>
      </p:sp>
    </p:spTree>
    <p:extLst>
      <p:ext uri="{BB962C8B-B14F-4D97-AF65-F5344CB8AC3E}">
        <p14:creationId xmlns:p14="http://schemas.microsoft.com/office/powerpoint/2010/main" val="3698770841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E07926-962F-4380-89B1-970597D2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91297"/>
            <a:ext cx="8027894" cy="747897"/>
          </a:xfrm>
        </p:spPr>
        <p:txBody>
          <a:bodyPr/>
          <a:lstStyle/>
          <a:p>
            <a:r>
              <a:rPr lang="en-US"/>
              <a:t>Inform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46512-5E94-4CC0-8BEE-1F0DB4206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NIS-2 Cybersecurity</a:t>
            </a:r>
          </a:p>
        </p:txBody>
      </p:sp>
    </p:spTree>
    <p:extLst>
      <p:ext uri="{BB962C8B-B14F-4D97-AF65-F5344CB8AC3E}">
        <p14:creationId xmlns:p14="http://schemas.microsoft.com/office/powerpoint/2010/main" val="2756694761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443198"/>
          </a:xfrm>
        </p:spPr>
        <p:txBody>
          <a:bodyPr/>
          <a:lstStyle/>
          <a:p>
            <a:r>
              <a:rPr lang="pl-PL" dirty="0" err="1"/>
              <a:t>Inform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NIS2 </a:t>
            </a:r>
            <a:br>
              <a:rPr lang="en-US"/>
            </a:br>
            <a:r>
              <a:rPr lang="en-US"/>
              <a:t>Cybersecurity </a:t>
            </a:r>
            <a:br>
              <a:rPr lang="en-US"/>
            </a:br>
            <a:r>
              <a:rPr lang="en-US"/>
              <a:t>Directive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89756729-6EA2-B5EB-4EA7-5FB04F91879E}"/>
              </a:ext>
            </a:extLst>
          </p:cNvPr>
          <p:cNvSpPr/>
          <p:nvPr/>
        </p:nvSpPr>
        <p:spPr>
          <a:xfrm>
            <a:off x="3503712" y="400050"/>
            <a:ext cx="7506604" cy="2308870"/>
          </a:xfrm>
          <a:prstGeom prst="roundRect">
            <a:avLst/>
          </a:prstGeom>
          <a:solidFill>
            <a:srgbClr val="002060"/>
          </a:solidFill>
          <a:ln w="127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CC"/>
                </a:solidFill>
              </a:rPr>
              <a:t>Anyhow we need backup.</a:t>
            </a:r>
            <a:br>
              <a:rPr lang="en-US" sz="3200">
                <a:solidFill>
                  <a:srgbClr val="FFFFCC"/>
                </a:solidFill>
              </a:rPr>
            </a:br>
            <a:r>
              <a:rPr lang="en-US" sz="3200">
                <a:solidFill>
                  <a:srgbClr val="FFFFCC"/>
                </a:solidFill>
              </a:rPr>
              <a:t>Just with no / marginal cost we can fulfill the requirments!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77373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90A12-5A79-431B-AAB3-A563E0BF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logo slide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EC58B3-1203-C8A8-F8DF-FF71FFBDD352}"/>
              </a:ext>
            </a:extLst>
          </p:cNvPr>
          <p:cNvSpPr txBox="1">
            <a:spLocks/>
          </p:cNvSpPr>
          <p:nvPr/>
        </p:nvSpPr>
        <p:spPr>
          <a:xfrm>
            <a:off x="479376" y="836712"/>
            <a:ext cx="4706888" cy="1135696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200">
                <a:solidFill>
                  <a:schemeClr val="tx2">
                    <a:lumMod val="85000"/>
                  </a:schemeClr>
                </a:solidFill>
              </a:rPr>
              <a:t>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05148-136F-EEC4-EC8B-571DA27EE072}"/>
              </a:ext>
            </a:extLst>
          </p:cNvPr>
          <p:cNvSpPr txBox="1"/>
          <p:nvPr/>
        </p:nvSpPr>
        <p:spPr>
          <a:xfrm>
            <a:off x="6240016" y="6335742"/>
            <a:ext cx="18598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Daniel.Olkowski@dell.com</a:t>
            </a:r>
          </a:p>
        </p:txBody>
      </p:sp>
    </p:spTree>
    <p:extLst>
      <p:ext uri="{BB962C8B-B14F-4D97-AF65-F5344CB8AC3E}">
        <p14:creationId xmlns:p14="http://schemas.microsoft.com/office/powerpoint/2010/main" val="188024214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F9FC-9FFD-4773-9F40-AE6A9B70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43301-3747-4AE2-AAD8-7478A7616A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</a:t>
            </a:r>
          </a:p>
          <a:p>
            <a:r>
              <a:rPr lang="en-US" dirty="0"/>
              <a:t>Who?</a:t>
            </a:r>
          </a:p>
          <a:p>
            <a:r>
              <a:rPr lang="en-US" dirty="0"/>
              <a:t>Timing</a:t>
            </a:r>
          </a:p>
          <a:p>
            <a:r>
              <a:rPr lang="en-US" dirty="0"/>
              <a:t>General scope</a:t>
            </a:r>
          </a:p>
          <a:p>
            <a:r>
              <a:rPr lang="en-US" dirty="0"/>
              <a:t>What is included?</a:t>
            </a:r>
          </a:p>
          <a:p>
            <a:r>
              <a:rPr lang="en-US" dirty="0"/>
              <a:t>Inform</a:t>
            </a:r>
          </a:p>
        </p:txBody>
      </p:sp>
    </p:spTree>
    <p:extLst>
      <p:ext uri="{BB962C8B-B14F-4D97-AF65-F5344CB8AC3E}">
        <p14:creationId xmlns:p14="http://schemas.microsoft.com/office/powerpoint/2010/main" val="194007939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E07926-962F-4380-89B1-970597D2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91297"/>
            <a:ext cx="8027894" cy="747897"/>
          </a:xfrm>
        </p:spPr>
        <p:txBody>
          <a:bodyPr/>
          <a:lstStyle/>
          <a:p>
            <a:r>
              <a:rPr lang="pl-PL" dirty="0"/>
              <a:t>Source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46512-5E94-4CC0-8BEE-1F0DB4206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NIS-2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36862785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443198"/>
          </a:xfrm>
        </p:spPr>
        <p:txBody>
          <a:bodyPr/>
          <a:lstStyle/>
          <a:p>
            <a:r>
              <a:rPr lang="pl-PL" dirty="0"/>
              <a:t>Source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NIS2 </a:t>
            </a:r>
            <a:br>
              <a:rPr lang="pl-PL" dirty="0"/>
            </a:br>
            <a:r>
              <a:rPr lang="en-US" dirty="0"/>
              <a:t>Cybersecurity </a:t>
            </a:r>
            <a:br>
              <a:rPr lang="pl-PL" dirty="0"/>
            </a:br>
            <a:r>
              <a:rPr lang="en-US" dirty="0"/>
              <a:t>Directive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400050"/>
            <a:ext cx="8382000" cy="5829300"/>
          </a:xfrm>
        </p:spPr>
        <p:txBody>
          <a:bodyPr/>
          <a:lstStyle/>
          <a:p>
            <a:r>
              <a:rPr lang="pl-PL" dirty="0" err="1"/>
              <a:t>European</a:t>
            </a:r>
            <a:r>
              <a:rPr lang="pl-PL" dirty="0"/>
              <a:t> Union Directive</a:t>
            </a:r>
          </a:p>
          <a:p>
            <a:r>
              <a:rPr lang="pl-PL" dirty="0">
                <a:hlinkClick r:id="rId2"/>
              </a:rPr>
              <a:t>https://www.europarl.europa.eu/thinktank/en/document/EPRS_BRI(2021)689333</a:t>
            </a:r>
            <a:r>
              <a:rPr lang="pl-PL" dirty="0"/>
              <a:t> </a:t>
            </a:r>
          </a:p>
          <a:p>
            <a:r>
              <a:rPr lang="pl-PL" dirty="0">
                <a:hlinkClick r:id="rId3"/>
              </a:rPr>
              <a:t>https://www.nis-2-directive.com/</a:t>
            </a:r>
            <a:r>
              <a:rPr lang="pl-PL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745153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E07926-962F-4380-89B1-970597D2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91297"/>
            <a:ext cx="8027894" cy="747897"/>
          </a:xfrm>
        </p:spPr>
        <p:txBody>
          <a:bodyPr/>
          <a:lstStyle/>
          <a:p>
            <a:r>
              <a:rPr lang="en-US" dirty="0"/>
              <a:t>Who?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46512-5E94-4CC0-8BEE-1F0DB4206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NIS-2 Cybersecurity</a:t>
            </a:r>
          </a:p>
        </p:txBody>
      </p:sp>
    </p:spTree>
    <p:extLst>
      <p:ext uri="{BB962C8B-B14F-4D97-AF65-F5344CB8AC3E}">
        <p14:creationId xmlns:p14="http://schemas.microsoft.com/office/powerpoint/2010/main" val="78279025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443198"/>
          </a:xfrm>
        </p:spPr>
        <p:txBody>
          <a:bodyPr/>
          <a:lstStyle/>
          <a:p>
            <a:r>
              <a:rPr lang="en-US"/>
              <a:t>Who?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NIS2 </a:t>
            </a:r>
            <a:br>
              <a:rPr lang="en-US"/>
            </a:br>
            <a:r>
              <a:rPr lang="en-US"/>
              <a:t>Cybersecurity </a:t>
            </a:r>
            <a:br>
              <a:rPr lang="en-US"/>
            </a:br>
            <a:r>
              <a:rPr lang="en-US"/>
              <a:t>Directive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400050"/>
            <a:ext cx="8382000" cy="5829300"/>
          </a:xfrm>
        </p:spPr>
        <p:txBody>
          <a:bodyPr/>
          <a:lstStyle/>
          <a:p>
            <a:r>
              <a:rPr lang="en-US" dirty="0"/>
              <a:t>Public or private entities of a type referred to in Annex I or II (follows) which qualify as medium-sized enterprises, or exceed the ceilings for medium-sized enterprises, and which provide their services or carry out their activities within the European Union.</a:t>
            </a:r>
            <a:endParaRPr lang="pl-PL" dirty="0"/>
          </a:p>
          <a:p>
            <a:r>
              <a:rPr lang="en-US" dirty="0"/>
              <a:t>A medium-sized enterprise is defined as an enterprise which employ between 50 and 250 persons and which have an annual turnover between EUR 10 million and EUR 50 million, and/or an annual balance sheet total not exceeding EUR 43 million. NIS 2 applies there.</a:t>
            </a:r>
          </a:p>
        </p:txBody>
      </p:sp>
    </p:spTree>
    <p:extLst>
      <p:ext uri="{BB962C8B-B14F-4D97-AF65-F5344CB8AC3E}">
        <p14:creationId xmlns:p14="http://schemas.microsoft.com/office/powerpoint/2010/main" val="2049335085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443198"/>
          </a:xfrm>
        </p:spPr>
        <p:txBody>
          <a:bodyPr/>
          <a:lstStyle/>
          <a:p>
            <a:r>
              <a:rPr lang="en-US"/>
              <a:t>Who?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NIS2 </a:t>
            </a:r>
            <a:br>
              <a:rPr lang="en-US"/>
            </a:br>
            <a:r>
              <a:rPr lang="en-US"/>
              <a:t>Cybersecurity </a:t>
            </a:r>
            <a:br>
              <a:rPr lang="en-US"/>
            </a:br>
            <a:r>
              <a:rPr lang="en-US"/>
              <a:t>Directive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400050"/>
            <a:ext cx="8382000" cy="5829300"/>
          </a:xfrm>
        </p:spPr>
        <p:txBody>
          <a:bodyPr/>
          <a:lstStyle/>
          <a:p>
            <a:r>
              <a:rPr lang="en-US" dirty="0"/>
              <a:t>Electricity.</a:t>
            </a:r>
          </a:p>
          <a:p>
            <a:r>
              <a:rPr lang="en-US" dirty="0"/>
              <a:t>District heating and cooling.</a:t>
            </a:r>
          </a:p>
          <a:p>
            <a:r>
              <a:rPr lang="en-US" dirty="0"/>
              <a:t>Oil.</a:t>
            </a:r>
          </a:p>
          <a:p>
            <a:r>
              <a:rPr lang="en-US" dirty="0"/>
              <a:t>Gas.</a:t>
            </a:r>
          </a:p>
          <a:p>
            <a:r>
              <a:rPr lang="en-US" dirty="0"/>
              <a:t>Transport.</a:t>
            </a:r>
          </a:p>
          <a:p>
            <a:pPr lvl="1"/>
            <a:r>
              <a:rPr lang="en-US" dirty="0"/>
              <a:t>Air.</a:t>
            </a:r>
          </a:p>
          <a:p>
            <a:pPr lvl="1"/>
            <a:r>
              <a:rPr lang="en-US" dirty="0"/>
              <a:t>Rail.</a:t>
            </a:r>
          </a:p>
          <a:p>
            <a:pPr lvl="1"/>
            <a:r>
              <a:rPr lang="en-US" dirty="0"/>
              <a:t>Water.</a:t>
            </a:r>
          </a:p>
          <a:p>
            <a:pPr lvl="1"/>
            <a:r>
              <a:rPr lang="en-US" dirty="0"/>
              <a:t>Road.</a:t>
            </a:r>
          </a:p>
          <a:p>
            <a:r>
              <a:rPr lang="en-US" dirty="0"/>
              <a:t>Banking.</a:t>
            </a:r>
          </a:p>
          <a:p>
            <a:r>
              <a:rPr lang="en-US" dirty="0"/>
              <a:t>Financial market infrastructures.</a:t>
            </a:r>
          </a:p>
          <a:p>
            <a:r>
              <a:rPr lang="en-US" dirty="0"/>
              <a:t>Health.</a:t>
            </a:r>
          </a:p>
          <a:p>
            <a:r>
              <a:rPr lang="en-US" dirty="0"/>
              <a:t>Drinking water.</a:t>
            </a:r>
          </a:p>
          <a:p>
            <a:r>
              <a:rPr lang="en-US" dirty="0"/>
              <a:t>Waste water.</a:t>
            </a:r>
          </a:p>
        </p:txBody>
      </p:sp>
    </p:spTree>
    <p:extLst>
      <p:ext uri="{BB962C8B-B14F-4D97-AF65-F5344CB8AC3E}">
        <p14:creationId xmlns:p14="http://schemas.microsoft.com/office/powerpoint/2010/main" val="230505231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443198"/>
          </a:xfrm>
        </p:spPr>
        <p:txBody>
          <a:bodyPr/>
          <a:lstStyle/>
          <a:p>
            <a:r>
              <a:rPr lang="en-US"/>
              <a:t>Who?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NIS2 </a:t>
            </a:r>
            <a:br>
              <a:rPr lang="en-US"/>
            </a:br>
            <a:r>
              <a:rPr lang="en-US"/>
              <a:t>Cybersecurity </a:t>
            </a:r>
            <a:br>
              <a:rPr lang="en-US"/>
            </a:br>
            <a:r>
              <a:rPr lang="en-US"/>
              <a:t>Directive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400050"/>
            <a:ext cx="8382000" cy="5829300"/>
          </a:xfrm>
        </p:spPr>
        <p:txBody>
          <a:bodyPr/>
          <a:lstStyle/>
          <a:p>
            <a:r>
              <a:rPr lang="en-US" dirty="0"/>
              <a:t>Digital infrastructure.</a:t>
            </a:r>
          </a:p>
          <a:p>
            <a:pPr lvl="1"/>
            <a:r>
              <a:rPr lang="en-US" dirty="0"/>
              <a:t>Internet Exchange Point providers.</a:t>
            </a:r>
            <a:endParaRPr lang="pl-PL" dirty="0"/>
          </a:p>
          <a:p>
            <a:pPr lvl="1"/>
            <a:r>
              <a:rPr lang="en-US" dirty="0"/>
              <a:t>DNS service providers, excluding operators of root name servers.</a:t>
            </a:r>
            <a:endParaRPr lang="pl-PL" dirty="0"/>
          </a:p>
          <a:p>
            <a:pPr lvl="1"/>
            <a:r>
              <a:rPr lang="pl-PL" dirty="0"/>
              <a:t>C</a:t>
            </a:r>
            <a:r>
              <a:rPr lang="en-US" dirty="0"/>
              <a:t>loud computing service providers.</a:t>
            </a:r>
          </a:p>
          <a:p>
            <a:r>
              <a:rPr lang="en-US" dirty="0"/>
              <a:t>ICT service management (business-to-business).</a:t>
            </a:r>
          </a:p>
          <a:p>
            <a:r>
              <a:rPr lang="en-US" dirty="0"/>
              <a:t>Public administration.</a:t>
            </a:r>
          </a:p>
          <a:p>
            <a:r>
              <a:rPr lang="en-US" dirty="0"/>
              <a:t>Space.</a:t>
            </a:r>
          </a:p>
          <a:p>
            <a:r>
              <a:rPr lang="en-US" dirty="0"/>
              <a:t>Postal and courier services.</a:t>
            </a:r>
          </a:p>
          <a:p>
            <a:r>
              <a:rPr lang="en-US" dirty="0"/>
              <a:t>Waste management.</a:t>
            </a:r>
          </a:p>
          <a:p>
            <a:r>
              <a:rPr lang="en-US" dirty="0"/>
              <a:t>Manufacture, production and distribution of chemicals.</a:t>
            </a:r>
          </a:p>
          <a:p>
            <a:r>
              <a:rPr lang="en-US" dirty="0"/>
              <a:t>Production, processing and distribution of food.</a:t>
            </a:r>
          </a:p>
          <a:p>
            <a:r>
              <a:rPr lang="en-US" dirty="0"/>
              <a:t>Manufacturing.</a:t>
            </a:r>
          </a:p>
          <a:p>
            <a:r>
              <a:rPr lang="en-US" dirty="0"/>
              <a:t>Digital providers.</a:t>
            </a:r>
          </a:p>
          <a:p>
            <a:r>
              <a:rPr lang="en-US" dirty="0"/>
              <a:t>Research.</a:t>
            </a:r>
          </a:p>
        </p:txBody>
      </p:sp>
    </p:spTree>
    <p:extLst>
      <p:ext uri="{BB962C8B-B14F-4D97-AF65-F5344CB8AC3E}">
        <p14:creationId xmlns:p14="http://schemas.microsoft.com/office/powerpoint/2010/main" val="2524854582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941DB2-5864-42AC-96F6-C9C03B72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8" y="800100"/>
            <a:ext cx="2282122" cy="443198"/>
          </a:xfrm>
        </p:spPr>
        <p:txBody>
          <a:bodyPr/>
          <a:lstStyle/>
          <a:p>
            <a:r>
              <a:rPr lang="en-US"/>
              <a:t>Who?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CD2267-670D-45E4-8F8A-E9480C1E726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/>
              <a:t>NIS2 </a:t>
            </a:r>
            <a:br>
              <a:rPr lang="en-US"/>
            </a:br>
            <a:r>
              <a:rPr lang="en-US"/>
              <a:t>Cybersecurity </a:t>
            </a:r>
            <a:br>
              <a:rPr lang="en-US"/>
            </a:br>
            <a:r>
              <a:rPr lang="en-US"/>
              <a:t>Directive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5709669-628D-1FB1-A8FD-9B832A0F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400050"/>
            <a:ext cx="8382000" cy="5829300"/>
          </a:xfrm>
        </p:spPr>
        <p:txBody>
          <a:bodyPr/>
          <a:lstStyle/>
          <a:p>
            <a:r>
              <a:rPr lang="en-US" dirty="0"/>
              <a:t>Companies having vital part of their infrastructure within European Union</a:t>
            </a:r>
          </a:p>
          <a:p>
            <a:r>
              <a:rPr lang="en-US" dirty="0"/>
              <a:t>Transport</a:t>
            </a:r>
          </a:p>
          <a:p>
            <a:r>
              <a:rPr lang="en-US" dirty="0"/>
              <a:t>Healthcare</a:t>
            </a:r>
          </a:p>
          <a:p>
            <a:r>
              <a:rPr lang="en-US" dirty="0"/>
              <a:t>Energy</a:t>
            </a:r>
          </a:p>
          <a:p>
            <a:r>
              <a:rPr lang="en-US" dirty="0"/>
              <a:t>81 000 companies shall be compliant</a:t>
            </a:r>
          </a:p>
          <a:p>
            <a:r>
              <a:rPr lang="en-US" dirty="0"/>
              <a:t>Any project with Cyber Vault / Data Domain allows Customer to</a:t>
            </a:r>
          </a:p>
          <a:p>
            <a:pPr lvl="1"/>
            <a:r>
              <a:rPr lang="en-US" dirty="0"/>
              <a:t>Fulfill operational needs (Backup/Recovery)</a:t>
            </a:r>
          </a:p>
          <a:p>
            <a:pPr lvl="1"/>
            <a:r>
              <a:rPr lang="en-US" dirty="0"/>
              <a:t>Be compliant with the NIS-2</a:t>
            </a:r>
          </a:p>
          <a:p>
            <a:pPr lvl="1"/>
            <a:r>
              <a:rPr lang="en-US" dirty="0"/>
              <a:t>There is no more compliant device than Dell Data Domain</a:t>
            </a:r>
          </a:p>
        </p:txBody>
      </p:sp>
    </p:spTree>
    <p:extLst>
      <p:ext uri="{BB962C8B-B14F-4D97-AF65-F5344CB8AC3E}">
        <p14:creationId xmlns:p14="http://schemas.microsoft.com/office/powerpoint/2010/main" val="2054353472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l Tech template">
  <a:themeElements>
    <a:clrScheme name="DT 2023">
      <a:dk1>
        <a:srgbClr val="808080"/>
      </a:dk1>
      <a:lt1>
        <a:srgbClr val="0672CB"/>
      </a:lt1>
      <a:dk2>
        <a:srgbClr val="FFFFFF"/>
      </a:dk2>
      <a:lt2>
        <a:srgbClr val="000000"/>
      </a:lt2>
      <a:accent1>
        <a:srgbClr val="0D2155"/>
      </a:accent1>
      <a:accent2>
        <a:srgbClr val="247554"/>
      </a:accent2>
      <a:accent3>
        <a:srgbClr val="F4BB5E"/>
      </a:accent3>
      <a:accent4>
        <a:srgbClr val="E5F8FF"/>
      </a:accent4>
      <a:accent5>
        <a:srgbClr val="691D3F"/>
      </a:accent5>
      <a:accent6>
        <a:srgbClr val="0C32A4"/>
      </a:accent6>
      <a:hlink>
        <a:srgbClr val="0672CB"/>
      </a:hlink>
      <a:folHlink>
        <a:srgbClr val="612CB0"/>
      </a:folHlink>
    </a:clrScheme>
    <a:fontScheme name="Custom 1">
      <a:majorFont>
        <a:latin typeface="Arial Nova 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bg2"/>
          </a:solidFill>
        </a:ln>
      </a:spPr>
      <a:bodyPr rtlCol="0" anchor="ctr"/>
      <a:lstStyle>
        <a:defPPr algn="ctr"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ctr">
          <a:defRPr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Redesign_Final  -  Read-Only" id="{C06D947A-FEEA-4F78-B56B-C88BEC689CD2}" vid="{0F200309-FEE7-4483-B31D-CC3CC69156FE}"/>
    </a:ext>
  </a:extLst>
</a:theme>
</file>

<file path=ppt/theme/theme2.xml><?xml version="1.0" encoding="utf-8"?>
<a:theme xmlns:a="http://schemas.openxmlformats.org/drawingml/2006/main" name="1_Default Them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bg2"/>
          </a:solidFill>
        </a:ln>
      </a:spPr>
      <a:bodyPr rtlCol="0" anchor="ctr"/>
      <a:lstStyle>
        <a:defPPr algn="ctr"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ctr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TITLED  -  Read-Only" id="{4BE2687B-FC71-4789-B58A-C5CD3BFEC0C5}" vid="{EE071761-5B53-42E4-8B9A-1AF052233392}"/>
    </a:ext>
  </a:extLst>
</a:theme>
</file>

<file path=ppt/theme/theme3.xml><?xml version="1.0" encoding="utf-8"?>
<a:theme xmlns:a="http://schemas.openxmlformats.org/drawingml/2006/main" name="Office Them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ell New VID">
      <a:dk1>
        <a:srgbClr val="444444"/>
      </a:dk1>
      <a:lt1>
        <a:srgbClr val="0076CE"/>
      </a:lt1>
      <a:dk2>
        <a:srgbClr val="FFFFFF"/>
      </a:dk2>
      <a:lt2>
        <a:srgbClr val="000000"/>
      </a:lt2>
      <a:accent1>
        <a:srgbClr val="00447C"/>
      </a:accent1>
      <a:accent2>
        <a:srgbClr val="6EA204"/>
      </a:accent2>
      <a:accent3>
        <a:srgbClr val="F2AF00"/>
      </a:accent3>
      <a:accent4>
        <a:srgbClr val="EE6411"/>
      </a:accent4>
      <a:accent5>
        <a:srgbClr val="CE1126"/>
      </a:accent5>
      <a:accent6>
        <a:srgbClr val="41B6E6"/>
      </a:accent6>
      <a:hlink>
        <a:srgbClr val="0076CE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s xmlns="c9a8f3c6-4134-4ed2-abf1-9ab44cea38c7" xsi:nil="true"/>
    <TaxCatchAll xmlns="c9a8f3c6-4134-4ed2-abf1-9ab44cea38c7" xsi:nil="true"/>
    <TaxKeywordTaxHTField xmlns="c9a8f3c6-4134-4ed2-abf1-9ab44cea38c7">
      <Terms xmlns="http://schemas.microsoft.com/office/infopath/2007/PartnerControls"/>
    </TaxKeywordTaxHTField>
    <SiteCategories xmlns="c9a8f3c6-4134-4ed2-abf1-9ab44cea38c7" xsi:nil="true"/>
    <DocumentID xmlns="c9a8f3c6-4134-4ed2-abf1-9ab44cea38c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681888A0D6F4CAB3F279E1632A492" ma:contentTypeVersion="19" ma:contentTypeDescription="Create a new document." ma:contentTypeScope="" ma:versionID="5d788663a73014004e5a1f5b2eabc806">
  <xsd:schema xmlns:xsd="http://www.w3.org/2001/XMLSchema" xmlns:xs="http://www.w3.org/2001/XMLSchema" xmlns:p="http://schemas.microsoft.com/office/2006/metadata/properties" xmlns:ns2="c96a20fd-d0fe-4b05-81eb-937327896eab" xmlns:ns3="c9a8f3c6-4134-4ed2-abf1-9ab44cea38c7" targetNamespace="http://schemas.microsoft.com/office/2006/metadata/properties" ma:root="true" ma:fieldsID="6face5246d02e9053791620096ed24bc" ns2:_="" ns3:_="">
    <xsd:import namespace="c96a20fd-d0fe-4b05-81eb-937327896eab"/>
    <xsd:import namespace="c9a8f3c6-4134-4ed2-abf1-9ab44cea38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iteCategories" minOccurs="0"/>
                <xsd:element ref="ns3:TaxKeywordTaxHTField" minOccurs="0"/>
                <xsd:element ref="ns3:TaxCatchAll" minOccurs="0"/>
                <xsd:element ref="ns3:Contents" minOccurs="0"/>
                <xsd:element ref="ns3:DocumentID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a20fd-d0fe-4b05-81eb-937327896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8f3c6-4134-4ed2-abf1-9ab44cea38c7" elementFormDefault="qualified">
    <xsd:import namespace="http://schemas.microsoft.com/office/2006/documentManagement/types"/>
    <xsd:import namespace="http://schemas.microsoft.com/office/infopath/2007/PartnerControls"/>
    <xsd:element name="SiteCategories" ma:index="17" nillable="true" ma:displayName="SiteCategories" ma:default="" ma:internalName="SiteCategor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ter Choice #1"/>
                  </xsd:restriction>
                </xsd:simpleType>
              </xsd:element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f4a8f3d3-8814-4760-a664-575ca63320f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936948ff-7f2c-4484-93b7-cb1e75a429f8}" ma:internalName="TaxCatchAll" ma:showField="CatchAllData" ma:web="c9a8f3c6-4134-4ed2-abf1-9ab44cea38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ents" ma:index="21" nillable="true" ma:displayName="Contents" ma:internalName="Contents">
      <xsd:simpleType>
        <xsd:restriction base="dms:Note">
          <xsd:maxLength value="255"/>
        </xsd:restriction>
      </xsd:simpleType>
    </xsd:element>
    <xsd:element name="DocumentID" ma:index="22" nillable="true" ma:displayName="DocumentID" ma:internalName="DocumentID">
      <xsd:simpleType>
        <xsd:restriction base="dms:Text">
          <xsd:maxLength value="255"/>
        </xsd:restriction>
      </xsd:simple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0FDFB1-5111-401F-ABB1-B0C3FD255735}">
  <ds:schemaRefs>
    <ds:schemaRef ds:uri="c9a8f3c6-4134-4ed2-abf1-9ab44cea38c7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96a20fd-d0fe-4b05-81eb-937327896eab"/>
  </ds:schemaRefs>
</ds:datastoreItem>
</file>

<file path=customXml/itemProps2.xml><?xml version="1.0" encoding="utf-8"?>
<ds:datastoreItem xmlns:ds="http://schemas.openxmlformats.org/officeDocument/2006/customXml" ds:itemID="{26E7019B-8FA5-4323-8985-A73F803CB2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6a20fd-d0fe-4b05-81eb-937327896eab"/>
    <ds:schemaRef ds:uri="c9a8f3c6-4134-4ed2-abf1-9ab44cea38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0E8224-4482-44D9-819B-D382F51880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BackupTrends</Template>
  <TotalTime>1528</TotalTime>
  <Words>656</Words>
  <Application>Microsoft Office PowerPoint</Application>
  <PresentationFormat>Widescreen</PresentationFormat>
  <Paragraphs>109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Nova Light</vt:lpstr>
      <vt:lpstr>Calibri</vt:lpstr>
      <vt:lpstr>Wingdings</vt:lpstr>
      <vt:lpstr>Dell Tech template</vt:lpstr>
      <vt:lpstr>1_Default Theme</vt:lpstr>
      <vt:lpstr>think-cell Slide</vt:lpstr>
      <vt:lpstr>NIS-2 Cybersecurity</vt:lpstr>
      <vt:lpstr>Agenda</vt:lpstr>
      <vt:lpstr>Source</vt:lpstr>
      <vt:lpstr>Source</vt:lpstr>
      <vt:lpstr>Who?</vt:lpstr>
      <vt:lpstr>Who?</vt:lpstr>
      <vt:lpstr>Who?</vt:lpstr>
      <vt:lpstr>Who?</vt:lpstr>
      <vt:lpstr>Who?</vt:lpstr>
      <vt:lpstr>Timing</vt:lpstr>
      <vt:lpstr>Timing</vt:lpstr>
      <vt:lpstr>General Scope</vt:lpstr>
      <vt:lpstr>General scope</vt:lpstr>
      <vt:lpstr>What is included?</vt:lpstr>
      <vt:lpstr>What is included?</vt:lpstr>
      <vt:lpstr>What is included?</vt:lpstr>
      <vt:lpstr>Inform</vt:lpstr>
      <vt:lpstr>Inform</vt:lpstr>
      <vt:lpstr>End logo slide</vt:lpstr>
    </vt:vector>
  </TitlesOfParts>
  <Company>Dell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families and tones</dc:title>
  <dc:creator>Olkowski, Daniel</dc:creator>
  <cp:lastModifiedBy>Olkowski, Daniel</cp:lastModifiedBy>
  <cp:revision>12</cp:revision>
  <cp:lastPrinted>2018-09-10T14:53:10Z</cp:lastPrinted>
  <dcterms:created xsi:type="dcterms:W3CDTF">2023-03-28T09:04:32Z</dcterms:created>
  <dcterms:modified xsi:type="dcterms:W3CDTF">2023-10-17T11:59:41Z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de70ee2-0cb4-4d60-aee5-75ef2c4c8a90_Enabled">
    <vt:lpwstr>True</vt:lpwstr>
  </property>
  <property fmtid="{D5CDD505-2E9C-101B-9397-08002B2CF9AE}" pid="3" name="MSIP_Label_7de70ee2-0cb4-4d60-aee5-75ef2c4c8a90_SiteId">
    <vt:lpwstr>945c199a-83a2-4e80-9f8c-5a91be5752dd</vt:lpwstr>
  </property>
  <property fmtid="{D5CDD505-2E9C-101B-9397-08002B2CF9AE}" pid="4" name="MSIP_Label_7de70ee2-0cb4-4d60-aee5-75ef2c4c8a90_Owner">
    <vt:lpwstr>Denise.Leblanc@dell.com</vt:lpwstr>
  </property>
  <property fmtid="{D5CDD505-2E9C-101B-9397-08002B2CF9AE}" pid="5" name="MSIP_Label_7de70ee2-0cb4-4d60-aee5-75ef2c4c8a90_SetDate">
    <vt:lpwstr>2020-12-08T14:27:20.7006711Z</vt:lpwstr>
  </property>
  <property fmtid="{D5CDD505-2E9C-101B-9397-08002B2CF9AE}" pid="6" name="MSIP_Label_7de70ee2-0cb4-4d60-aee5-75ef2c4c8a90_Name">
    <vt:lpwstr>Internal Use</vt:lpwstr>
  </property>
  <property fmtid="{D5CDD505-2E9C-101B-9397-08002B2CF9AE}" pid="7" name="MSIP_Label_7de70ee2-0cb4-4d60-aee5-75ef2c4c8a90_Application">
    <vt:lpwstr>Microsoft Azure Information Protection</vt:lpwstr>
  </property>
  <property fmtid="{D5CDD505-2E9C-101B-9397-08002B2CF9AE}" pid="8" name="MSIP_Label_7de70ee2-0cb4-4d60-aee5-75ef2c4c8a90_ActionId">
    <vt:lpwstr>493a9c59-0ea0-4b21-bc93-02385592a54b</vt:lpwstr>
  </property>
  <property fmtid="{D5CDD505-2E9C-101B-9397-08002B2CF9AE}" pid="9" name="MSIP_Label_7de70ee2-0cb4-4d60-aee5-75ef2c4c8a90_Extended_MSFT_Method">
    <vt:lpwstr>Manual</vt:lpwstr>
  </property>
  <property fmtid="{D5CDD505-2E9C-101B-9397-08002B2CF9AE}" pid="10" name="MSIP_Label_da6fab74-d5af-4af7-a9a4-78d84655a626_Enabled">
    <vt:lpwstr>True</vt:lpwstr>
  </property>
  <property fmtid="{D5CDD505-2E9C-101B-9397-08002B2CF9AE}" pid="11" name="MSIP_Label_da6fab74-d5af-4af7-a9a4-78d84655a626_SiteId">
    <vt:lpwstr>945c199a-83a2-4e80-9f8c-5a91be5752dd</vt:lpwstr>
  </property>
  <property fmtid="{D5CDD505-2E9C-101B-9397-08002B2CF9AE}" pid="12" name="MSIP_Label_da6fab74-d5af-4af7-a9a4-78d84655a626_Owner">
    <vt:lpwstr>Denise.Leblanc@dell.com</vt:lpwstr>
  </property>
  <property fmtid="{D5CDD505-2E9C-101B-9397-08002B2CF9AE}" pid="13" name="MSIP_Label_da6fab74-d5af-4af7-a9a4-78d84655a626_SetDate">
    <vt:lpwstr>2020-12-08T14:27:20.7006711Z</vt:lpwstr>
  </property>
  <property fmtid="{D5CDD505-2E9C-101B-9397-08002B2CF9AE}" pid="14" name="MSIP_Label_da6fab74-d5af-4af7-a9a4-78d84655a626_Name">
    <vt:lpwstr>Visual Marking</vt:lpwstr>
  </property>
  <property fmtid="{D5CDD505-2E9C-101B-9397-08002B2CF9AE}" pid="15" name="MSIP_Label_da6fab74-d5af-4af7-a9a4-78d84655a626_Application">
    <vt:lpwstr>Microsoft Azure Information Protection</vt:lpwstr>
  </property>
  <property fmtid="{D5CDD505-2E9C-101B-9397-08002B2CF9AE}" pid="16" name="MSIP_Label_da6fab74-d5af-4af7-a9a4-78d84655a626_ActionId">
    <vt:lpwstr>493a9c59-0ea0-4b21-bc93-02385592a54b</vt:lpwstr>
  </property>
  <property fmtid="{D5CDD505-2E9C-101B-9397-08002B2CF9AE}" pid="17" name="MSIP_Label_da6fab74-d5af-4af7-a9a4-78d84655a626_Parent">
    <vt:lpwstr>7de70ee2-0cb4-4d60-aee5-75ef2c4c8a90</vt:lpwstr>
  </property>
  <property fmtid="{D5CDD505-2E9C-101B-9397-08002B2CF9AE}" pid="18" name="MSIP_Label_da6fab74-d5af-4af7-a9a4-78d84655a626_Extended_MSFT_Method">
    <vt:lpwstr>Manual</vt:lpwstr>
  </property>
  <property fmtid="{D5CDD505-2E9C-101B-9397-08002B2CF9AE}" pid="19" name="aiplabel">
    <vt:lpwstr>Internal Use Visual Marking</vt:lpwstr>
  </property>
  <property fmtid="{D5CDD505-2E9C-101B-9397-08002B2CF9AE}" pid="20" name="ContentTypeId">
    <vt:lpwstr>0x0101008B3681888A0D6F4CAB3F279E1632A492</vt:lpwstr>
  </property>
  <property fmtid="{D5CDD505-2E9C-101B-9397-08002B2CF9AE}" pid="21" name="TaxKeyword">
    <vt:lpwstr/>
  </property>
</Properties>
</file>