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3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30" r:id="rId2"/>
    <p:sldMasterId id="2147483771" r:id="rId3"/>
    <p:sldMasterId id="2147483797" r:id="rId4"/>
  </p:sldMasterIdLst>
  <p:notesMasterIdLst>
    <p:notesMasterId r:id="rId81"/>
  </p:notesMasterIdLst>
  <p:handoutMasterIdLst>
    <p:handoutMasterId r:id="rId82"/>
  </p:handoutMasterIdLst>
  <p:sldIdLst>
    <p:sldId id="281" r:id="rId5"/>
    <p:sldId id="2147308177" r:id="rId6"/>
    <p:sldId id="337" r:id="rId7"/>
    <p:sldId id="2147308119" r:id="rId8"/>
    <p:sldId id="2147308198" r:id="rId9"/>
    <p:sldId id="2147308050" r:id="rId10"/>
    <p:sldId id="2147308199" r:id="rId11"/>
    <p:sldId id="2147308181" r:id="rId12"/>
    <p:sldId id="2147308051" r:id="rId13"/>
    <p:sldId id="2147308052" r:id="rId14"/>
    <p:sldId id="2147308053" r:id="rId15"/>
    <p:sldId id="9512" r:id="rId16"/>
    <p:sldId id="289" r:id="rId17"/>
    <p:sldId id="9507" r:id="rId18"/>
    <p:sldId id="2147308049" r:id="rId19"/>
    <p:sldId id="2147308183" r:id="rId20"/>
    <p:sldId id="2147308173" r:id="rId21"/>
    <p:sldId id="2147308071" r:id="rId22"/>
    <p:sldId id="2147308075" r:id="rId23"/>
    <p:sldId id="2147308178" r:id="rId24"/>
    <p:sldId id="2147308179" r:id="rId25"/>
    <p:sldId id="2147308171" r:id="rId26"/>
    <p:sldId id="2147308093" r:id="rId27"/>
    <p:sldId id="2147308060" r:id="rId28"/>
    <p:sldId id="2147308054" r:id="rId29"/>
    <p:sldId id="2147308089" r:id="rId30"/>
    <p:sldId id="2147308206" r:id="rId31"/>
    <p:sldId id="2147308182" r:id="rId32"/>
    <p:sldId id="2147308094" r:id="rId33"/>
    <p:sldId id="2147308096" r:id="rId34"/>
    <p:sldId id="2147308110" r:id="rId35"/>
    <p:sldId id="2147308098" r:id="rId36"/>
    <p:sldId id="2147308099" r:id="rId37"/>
    <p:sldId id="2147308100" r:id="rId38"/>
    <p:sldId id="2147308101" r:id="rId39"/>
    <p:sldId id="2147308102" r:id="rId40"/>
    <p:sldId id="2147308113" r:id="rId41"/>
    <p:sldId id="2147308115" r:id="rId42"/>
    <p:sldId id="2147308104" r:id="rId43"/>
    <p:sldId id="2147308144" r:id="rId44"/>
    <p:sldId id="2147308106" r:id="rId45"/>
    <p:sldId id="2147308109" r:id="rId46"/>
    <p:sldId id="2147308057" r:id="rId47"/>
    <p:sldId id="2147308118" r:id="rId48"/>
    <p:sldId id="2147308125" r:id="rId49"/>
    <p:sldId id="2147308122" r:id="rId50"/>
    <p:sldId id="344" r:id="rId51"/>
    <p:sldId id="2147308169" r:id="rId52"/>
    <p:sldId id="2147308168" r:id="rId53"/>
    <p:sldId id="347" r:id="rId54"/>
    <p:sldId id="2147308120" r:id="rId55"/>
    <p:sldId id="2147308127" r:id="rId56"/>
    <p:sldId id="2147308135" r:id="rId57"/>
    <p:sldId id="2147308137" r:id="rId58"/>
    <p:sldId id="2147308136" r:id="rId59"/>
    <p:sldId id="2147308140" r:id="rId60"/>
    <p:sldId id="2147308145" r:id="rId61"/>
    <p:sldId id="2147308146" r:id="rId62"/>
    <p:sldId id="2147308147" r:id="rId63"/>
    <p:sldId id="2147308175" r:id="rId64"/>
    <p:sldId id="2147308148" r:id="rId65"/>
    <p:sldId id="2147308126" r:id="rId66"/>
    <p:sldId id="2147308150" r:id="rId67"/>
    <p:sldId id="2147308151" r:id="rId68"/>
    <p:sldId id="2147308152" r:id="rId69"/>
    <p:sldId id="2147308154" r:id="rId70"/>
    <p:sldId id="2147308155" r:id="rId71"/>
    <p:sldId id="2147308149" r:id="rId72"/>
    <p:sldId id="2147308157" r:id="rId73"/>
    <p:sldId id="2147308156" r:id="rId74"/>
    <p:sldId id="2147308161" r:id="rId75"/>
    <p:sldId id="2147308163" r:id="rId76"/>
    <p:sldId id="2147308165" r:id="rId77"/>
    <p:sldId id="2147308166" r:id="rId78"/>
    <p:sldId id="2147308174" r:id="rId79"/>
    <p:sldId id="274" r:id="rId80"/>
  </p:sldIdLst>
  <p:sldSz cx="9144000" cy="5143500" type="screen16x9"/>
  <p:notesSz cx="6934200" cy="92202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4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3D87"/>
    <a:srgbClr val="500000"/>
    <a:srgbClr val="E60000"/>
    <a:srgbClr val="800000"/>
    <a:srgbClr val="FFFFCC"/>
    <a:srgbClr val="FFCC66"/>
    <a:srgbClr val="3030AC"/>
    <a:srgbClr val="001642"/>
    <a:srgbClr val="000099"/>
    <a:srgbClr val="000B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17" autoAdjust="0"/>
    <p:restoredTop sz="94612" autoAdjust="0"/>
  </p:normalViewPr>
  <p:slideViewPr>
    <p:cSldViewPr showGuides="1">
      <p:cViewPr varScale="1">
        <p:scale>
          <a:sx n="107" d="100"/>
          <a:sy n="107" d="100"/>
        </p:scale>
        <p:origin x="76" y="60"/>
      </p:cViewPr>
      <p:guideLst>
        <p:guide pos="324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1538"/>
    </p:cViewPr>
  </p:sorterViewPr>
  <p:notesViewPr>
    <p:cSldViewPr showGuides="1">
      <p:cViewPr>
        <p:scale>
          <a:sx n="79" d="100"/>
          <a:sy n="79" d="100"/>
        </p:scale>
        <p:origin x="3730" y="2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" descr="                              Dell - Internal Use - Confidential&#10;"/>
          <p:cNvSpPr txBox="1"/>
          <p:nvPr/>
        </p:nvSpPr>
        <p:spPr>
          <a:xfrm>
            <a:off x="780683" y="8990041"/>
            <a:ext cx="902491" cy="831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defTabSz="923087" fontAlgn="base">
              <a:lnSpc>
                <a:spcPct val="90000"/>
              </a:lnSpc>
              <a:spcBef>
                <a:spcPts val="101"/>
              </a:spcBef>
              <a:spcAft>
                <a:spcPts val="101"/>
              </a:spcAft>
              <a:defRPr/>
            </a:pPr>
            <a:r>
              <a:rPr lang="en-US" sz="600" dirty="0">
                <a:solidFill>
                  <a:schemeClr val="bg2"/>
                </a:solidFill>
                <a:latin typeface="Arial" panose="020B0604020202020204" pitchFamily="34" charset="0"/>
              </a:rPr>
              <a:t>© Copyright 2020 Dell Inc.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7119" y="8989695"/>
            <a:ext cx="95629" cy="83793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600">
                <a:solidFill>
                  <a:schemeClr val="bg2"/>
                </a:solidFill>
                <a:latin typeface="Arial" panose="020B0604020202020204" pitchFamily="34" charset="0"/>
              </a:rPr>
              <a: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600" dirty="0" err="1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136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12:04:06.155"/>
    </inkml:context>
    <inkml:brush xml:id="br0">
      <inkml:brushProperty name="width" value="0.2" units="cm"/>
      <inkml:brushProperty name="height" value="0.2" units="cm"/>
      <inkml:brushProperty name="color" value="#AB008B"/>
    </inkml:brush>
  </inkml:definitions>
  <inkml:trace contextRef="#ctx0" brushRef="#br0">0 63 5793,'0'1'1897,"5"-1"-2001,-1-1-40,4-10-24,3-7 72,5-16 152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0:06:14.8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 0 320,'-44'11'80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2T10:21:30.12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1 1 8394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3T11:36:29.04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0 1 7418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0:06:14.8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 0 320,'-44'11'80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3T11:36:29.04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0 1 7418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3T11:36:29.04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0 1 7418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3T11:36:29.04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0 1 7418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0:06:14.8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 0 320,'-44'11'80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3T11:36:29.04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0 1 7418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96888" y="173038"/>
            <a:ext cx="5940425" cy="3341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62280" y="3803332"/>
            <a:ext cx="6009640" cy="4978718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fl" descr="                              Dell - Internal Use - Confidential&#10;"/>
          <p:cNvSpPr txBox="1"/>
          <p:nvPr/>
        </p:nvSpPr>
        <p:spPr>
          <a:xfrm>
            <a:off x="780683" y="8990041"/>
            <a:ext cx="902491" cy="831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defTabSz="923087" fontAlgn="base">
              <a:lnSpc>
                <a:spcPct val="90000"/>
              </a:lnSpc>
              <a:spcBef>
                <a:spcPts val="101"/>
              </a:spcBef>
              <a:spcAft>
                <a:spcPts val="101"/>
              </a:spcAft>
              <a:defRPr/>
            </a:pPr>
            <a:r>
              <a:rPr lang="en-US" sz="600" dirty="0">
                <a:solidFill>
                  <a:schemeClr val="bg2"/>
                </a:solidFill>
                <a:latin typeface="Arial" panose="020B0604020202020204" pitchFamily="34" charset="0"/>
              </a:rPr>
              <a:t>© Copyright 2020 Dell Inc.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7119" y="8989695"/>
            <a:ext cx="95629" cy="83793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600">
                <a:solidFill>
                  <a:schemeClr val="bg2"/>
                </a:solidFill>
                <a:latin typeface="Arial" panose="020B0604020202020204" pitchFamily="34" charset="0"/>
              </a:rPr>
              <a: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600" dirty="0" err="1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313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spcBef>
        <a:spcPts val="0"/>
      </a:spcBef>
      <a:defRPr sz="1100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1pPr>
    <a:lvl2pPr marL="514350" indent="-171450" algn="l" defTabSz="685800" rtl="0" eaLnBrk="1" latinLnBrk="0" hangingPunct="1">
      <a:spcBef>
        <a:spcPts val="300"/>
      </a:spcBef>
      <a:buClrTx/>
      <a:buFont typeface="Arial" panose="020B0604020202020204" pitchFamily="34" charset="0"/>
      <a:buChar char="•"/>
      <a:defRPr sz="1100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2pPr>
    <a:lvl3pPr marL="857250" indent="-171450" algn="l" defTabSz="685800" rtl="0" eaLnBrk="1" latinLnBrk="0" hangingPunct="1">
      <a:spcBef>
        <a:spcPts val="300"/>
      </a:spcBef>
      <a:buClrTx/>
      <a:buFont typeface="Arial" panose="020B0604020202020204" pitchFamily="34" charset="0"/>
      <a:buChar char="–"/>
      <a:defRPr sz="1100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3pPr>
    <a:lvl4pPr marL="1200150" indent="-171450" algn="l" defTabSz="685800" rtl="0" eaLnBrk="1" latinLnBrk="0" hangingPunct="1">
      <a:spcBef>
        <a:spcPts val="300"/>
      </a:spcBef>
      <a:buClrTx/>
      <a:buFont typeface="Arial" panose="020B0604020202020204" pitchFamily="34" charset="0"/>
      <a:buChar char="▪"/>
      <a:defRPr sz="1100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4pPr>
    <a:lvl5pPr marL="1543050" indent="-171450" algn="l" defTabSz="685800" rtl="0" eaLnBrk="1" latinLnBrk="0" hangingPunct="1">
      <a:spcBef>
        <a:spcPts val="300"/>
      </a:spcBef>
      <a:buClrTx/>
      <a:buFont typeface="Arial" panose="020B0604020202020204" pitchFamily="34" charset="0"/>
      <a:buChar char="•"/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" y="414337"/>
            <a:ext cx="8572500" cy="149579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2057400"/>
            <a:ext cx="8572500" cy="12418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751" y="4373774"/>
            <a:ext cx="2706624" cy="35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104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0390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_No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6"/>
            <a:ext cx="7955280" cy="66479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content page title</a:t>
            </a:r>
          </a:p>
        </p:txBody>
      </p:sp>
    </p:spTree>
    <p:extLst>
      <p:ext uri="{BB962C8B-B14F-4D97-AF65-F5344CB8AC3E}">
        <p14:creationId xmlns:p14="http://schemas.microsoft.com/office/powerpoint/2010/main" val="1467694348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5750" y="1823853"/>
            <a:ext cx="7886700" cy="1495794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49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823853"/>
            <a:ext cx="7886700" cy="1495794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32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823853"/>
            <a:ext cx="7886700" cy="1495794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37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823853"/>
            <a:ext cx="7886700" cy="1495794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sz="5400">
                <a:solidFill>
                  <a:schemeClr val="tx2"/>
                </a:solidFill>
                <a:effectLst>
                  <a:glow rad="127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07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823853"/>
            <a:ext cx="7886700" cy="1495794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lang="en-US" sz="5400" dirty="0">
                <a:solidFill>
                  <a:schemeClr val="tx2"/>
                </a:solidFill>
                <a:effectLst>
                  <a:glow rad="127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86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54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logo slide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ED6EC7-6D3E-4027-A733-9B78EBA48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378" y="2254304"/>
            <a:ext cx="5093208" cy="66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502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4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" y="414337"/>
            <a:ext cx="8572500" cy="149579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2057400"/>
            <a:ext cx="8572500" cy="12418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602" y="4469638"/>
            <a:ext cx="2706624" cy="35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405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over 3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0F61ED-AC0A-4264-98E7-461E65FDF7C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25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0344EF7-FB04-41A4-900F-48EC95C6F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" y="414337"/>
            <a:ext cx="8572500" cy="149579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67014B0-AEAB-4CC8-BCED-661FF1CA27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" y="2057400"/>
            <a:ext cx="8572500" cy="12418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C474CA-FA18-47AC-8175-53ACDE3434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602" y="4469638"/>
            <a:ext cx="2706624" cy="35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569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49A41B-9CF1-4CD6-B1E3-F736C63833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751" y="4373774"/>
            <a:ext cx="2706624" cy="35186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0344EF7-FB04-41A4-900F-48EC95C6F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" y="414337"/>
            <a:ext cx="8572500" cy="149579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67014B0-AEAB-4CC8-BCED-661FF1CA27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" y="2057400"/>
            <a:ext cx="8572500" cy="12418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8558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 3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0F61ED-AC0A-4264-98E7-461E65FDF7C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25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6570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8880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628650"/>
            <a:ext cx="85725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280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00150"/>
            <a:ext cx="8572500" cy="331470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800100" indent="-1143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▪"/>
              <a:defRPr sz="11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200150" indent="-171450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4pPr>
            <a:lvl5pPr marL="1543050" indent="-171450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0438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628650"/>
            <a:ext cx="85725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285750" y="1200150"/>
            <a:ext cx="8572500" cy="331470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800100" indent="-1143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▪"/>
              <a:defRPr sz="11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200150" indent="-171450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4pPr>
            <a:lvl5pPr marL="1543050" indent="-171450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92300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6" y="228600"/>
            <a:ext cx="857726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285750" y="1200150"/>
            <a:ext cx="4057650" cy="3314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800">
                <a:solidFill>
                  <a:schemeClr val="bg2"/>
                </a:solidFill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2pPr>
            <a:lvl3pPr marL="8572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3pPr>
            <a:lvl4pPr marL="12001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1"/>
          </p:nvPr>
        </p:nvSpPr>
        <p:spPr>
          <a:xfrm>
            <a:off x="4800600" y="1200150"/>
            <a:ext cx="4057650" cy="3314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800">
                <a:solidFill>
                  <a:schemeClr val="bg2"/>
                </a:solidFill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2pPr>
            <a:lvl3pPr marL="8572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3pPr>
            <a:lvl4pPr marL="12001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88768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w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6" y="228600"/>
            <a:ext cx="857726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F1CEAD-C06E-4DD6-958D-A69C28387D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5750" y="971550"/>
            <a:ext cx="4057650" cy="3943350"/>
          </a:xfrm>
          <a:prstGeom prst="rect">
            <a:avLst/>
          </a:prstGeom>
        </p:spPr>
        <p:txBody>
          <a:bodyPr lIns="0" tIns="0" rIns="0" bIns="91440"/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173038" indent="-173038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>
                <a:solidFill>
                  <a:schemeClr val="bg2"/>
                </a:solidFill>
              </a:defRPr>
            </a:lvl2pPr>
            <a:lvl3pPr marL="514350" indent="-173038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3pPr>
            <a:lvl4pPr marL="855663" indent="-168275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0C49344-5A94-4BB8-B1F8-EC9EB43874D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00600" y="971550"/>
            <a:ext cx="4057650" cy="3943350"/>
          </a:xfrm>
          <a:prstGeom prst="rect">
            <a:avLst/>
          </a:prstGeom>
        </p:spPr>
        <p:txBody>
          <a:bodyPr lIns="0" tIns="0" rIns="0" bIns="91440"/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173038" indent="-173038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>
                <a:solidFill>
                  <a:schemeClr val="bg2"/>
                </a:solidFill>
              </a:defRPr>
            </a:lvl2pPr>
            <a:lvl3pPr marL="514350" indent="-173038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3pPr>
            <a:lvl4pPr marL="855663" indent="-168275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65345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0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w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6" y="228600"/>
            <a:ext cx="857726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285750" y="971550"/>
            <a:ext cx="2686050" cy="5143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28975" y="971550"/>
            <a:ext cx="2686050" cy="5143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172200" y="971550"/>
            <a:ext cx="2686050" cy="5143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13"/>
          </p:nvPr>
        </p:nvSpPr>
        <p:spPr>
          <a:xfrm>
            <a:off x="285750" y="1543050"/>
            <a:ext cx="2686050" cy="2971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600">
                <a:solidFill>
                  <a:schemeClr val="bg2"/>
                </a:solidFill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200">
                <a:solidFill>
                  <a:schemeClr val="bg2"/>
                </a:solidFill>
              </a:defRPr>
            </a:lvl2pPr>
            <a:lvl3pPr marL="8572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050">
                <a:solidFill>
                  <a:schemeClr val="bg2"/>
                </a:solidFill>
              </a:defRPr>
            </a:lvl3pPr>
            <a:lvl4pPr marL="12001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3228975" y="1543050"/>
            <a:ext cx="2686050" cy="2971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600">
                <a:solidFill>
                  <a:schemeClr val="bg2"/>
                </a:solidFill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200">
                <a:solidFill>
                  <a:schemeClr val="bg2"/>
                </a:solidFill>
              </a:defRPr>
            </a:lvl2pPr>
            <a:lvl3pPr marL="8572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050">
                <a:solidFill>
                  <a:schemeClr val="bg2"/>
                </a:solidFill>
              </a:defRPr>
            </a:lvl3pPr>
            <a:lvl4pPr marL="12001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4"/>
          </p:nvPr>
        </p:nvSpPr>
        <p:spPr>
          <a:xfrm>
            <a:off x="6172200" y="1543050"/>
            <a:ext cx="2686050" cy="2971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600">
                <a:solidFill>
                  <a:schemeClr val="bg2"/>
                </a:solidFill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200">
                <a:solidFill>
                  <a:schemeClr val="bg2"/>
                </a:solidFill>
              </a:defRPr>
            </a:lvl2pPr>
            <a:lvl3pPr marL="8572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050">
                <a:solidFill>
                  <a:schemeClr val="bg2"/>
                </a:solidFill>
              </a:defRPr>
            </a:lvl3pPr>
            <a:lvl4pPr marL="12001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72101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7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7542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1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5750" y="1823853"/>
            <a:ext cx="7886700" cy="1495794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33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0228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2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823853"/>
            <a:ext cx="7886700" cy="1495794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630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3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823853"/>
            <a:ext cx="7886700" cy="1495794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5D3D2E-6C34-4E94-A917-EDFFADDD0E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594" y="4838539"/>
            <a:ext cx="676656" cy="12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600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4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823853"/>
            <a:ext cx="7886700" cy="1495794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sz="5400">
                <a:solidFill>
                  <a:schemeClr val="tx2"/>
                </a:solidFill>
                <a:effectLst>
                  <a:glow rad="127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2F3A12-2FA9-49C2-8B69-CA6D0E70DA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594" y="4838539"/>
            <a:ext cx="676656" cy="12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279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5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823853"/>
            <a:ext cx="7886700" cy="1495794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lang="en-US" sz="5400" dirty="0">
                <a:solidFill>
                  <a:schemeClr val="tx2"/>
                </a:solidFill>
                <a:effectLst>
                  <a:glow rad="127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679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009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5030F4-E44E-4079-9C7B-22A2A6569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" y="0"/>
            <a:ext cx="9130475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61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F6DB0AF-8BCC-47C2-9E6D-C354ACF809E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alphaModFix amt="25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108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46F713-AF1E-4771-8C49-61E06A1E3F17}"/>
              </a:ext>
            </a:extLst>
          </p:cNvPr>
          <p:cNvSpPr txBox="1"/>
          <p:nvPr userDrawn="1"/>
        </p:nvSpPr>
        <p:spPr>
          <a:xfrm>
            <a:off x="151669" y="4983618"/>
            <a:ext cx="3571690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500" dirty="0">
                <a:solidFill>
                  <a:schemeClr val="tx2"/>
                </a:solidFill>
              </a:rPr>
              <a:t>*Based on Dell analysis using publicly available data for competitive cyber recovery solutions on March 2020.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6DB0AF-8BCC-47C2-9E6D-C354ACF809E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alphaModFix amt="25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548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BF7879D-8CBA-4E90-A49A-3CA09E92073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931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0B5332-3DCD-4E93-BFD3-5D29931621A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25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34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628650"/>
            <a:ext cx="85725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4975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044323-8C25-4F87-8800-C1C5A42A413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2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001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340132-B4FC-4BE9-8F5B-3FB49AC9E61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734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D85FBC-EE66-482F-934E-07532DF30D6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3113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CC3D44-E68C-4AF1-9788-7D03F54E425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093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9C662F-0B08-444F-86DF-94B4A0B7876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896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142B38-3F4E-4896-BFFE-51BE18958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7"/>
            <a:ext cx="9144000" cy="5138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82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9EA8273-43B4-45A1-82BE-C96E1AB1FC0E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-8799" y="-10085"/>
            <a:chExt cx="9144000" cy="51435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CB98512-D032-4FA7-B6EC-881C73537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799" y="-10085"/>
              <a:ext cx="9144000" cy="51435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28E22F5-479A-428A-B8C8-E12DCF1324C3}"/>
                </a:ext>
              </a:extLst>
            </p:cNvPr>
            <p:cNvSpPr/>
            <p:nvPr/>
          </p:nvSpPr>
          <p:spPr>
            <a:xfrm>
              <a:off x="-8799" y="-10085"/>
              <a:ext cx="9144000" cy="5143499"/>
            </a:xfrm>
            <a:prstGeom prst="rect">
              <a:avLst/>
            </a:prstGeom>
            <a:gradFill flip="none" rotWithShape="1">
              <a:gsLst>
                <a:gs pos="0">
                  <a:srgbClr val="022D44">
                    <a:alpha val="0"/>
                  </a:srgbClr>
                </a:gs>
                <a:gs pos="100000">
                  <a:srgbClr val="12324C">
                    <a:alpha val="44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920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4B6072-C261-4C98-945A-2106E04598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4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0"/>
            <a:ext cx="9144000" cy="5143500"/>
          </a:xfrm>
          <a:prstGeom prst="rect">
            <a:avLst/>
          </a:prstGeom>
          <a:blipFill dpi="0" rotWithShape="1">
            <a:blip r:embed="rId3">
              <a:alphaModFix amt="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5000" cap="flat" cmpd="thickThin" algn="ctr">
            <a:noFill/>
            <a:prstDash val="solid"/>
            <a:headEnd type="none" w="med" len="med"/>
            <a:tailEnd type="none" w="med" len="med"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617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7489DF-E9A2-47F9-BFAC-8BD1D17F522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5000" cap="flat" cmpd="thickThin" algn="ctr">
            <a:noFill/>
            <a:prstDash val="solid"/>
            <a:headEnd type="none" w="med" len="med"/>
            <a:tailEnd type="none" w="med" len="med"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713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A17ADD-4004-4EF8-A80B-C3B47FDF3B1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17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BBC8B8-DC3E-4D4A-86CB-97B315E3A75F}"/>
              </a:ext>
            </a:extLst>
          </p:cNvPr>
          <p:cNvSpPr/>
          <p:nvPr userDrawn="1"/>
        </p:nvSpPr>
        <p:spPr>
          <a:xfrm>
            <a:off x="49672" y="4386127"/>
            <a:ext cx="8914811" cy="72008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00150"/>
            <a:ext cx="8572500" cy="331470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800100" indent="-1143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▪"/>
              <a:defRPr sz="11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200150" indent="-171450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4pPr>
            <a:lvl5pPr marL="1543050" indent="-171450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490277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5396A6-744F-4100-ACA5-8F5773960A2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798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logo slide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ED6EC7-6D3E-4027-A733-9B78EBA48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378" y="2254304"/>
            <a:ext cx="5093208" cy="66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318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2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823853"/>
            <a:ext cx="7886700" cy="1495794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12" y="485673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889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 logo slide gra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461CA-4A85-477B-BD5F-E821F020CB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12" y="485673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27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685800"/>
            <a:ext cx="85725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11218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685800"/>
            <a:ext cx="85725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285750" y="1200150"/>
            <a:ext cx="8572500" cy="331470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800100" indent="-1143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▪"/>
              <a:defRPr sz="11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200150" indent="-171450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4pPr>
            <a:lvl5pPr marL="1543050" indent="-171450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61588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columns w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6" y="228600"/>
            <a:ext cx="857726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5750" y="1419225"/>
            <a:ext cx="4057650" cy="3057525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808080"/>
              </a:buClr>
              <a:defRPr lang="en-US" sz="1800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buClr>
                <a:srgbClr val="808080"/>
              </a:buClr>
              <a:defRPr lang="en-US" sz="1400" dirty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>
              <a:buClr>
                <a:srgbClr val="808080"/>
              </a:buClr>
              <a:defRPr lang="en-US" sz="1100" dirty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</a:lstStyle>
          <a:p>
            <a:pPr lvl="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</a:pPr>
            <a:r>
              <a:rPr lang="en-US"/>
              <a:t>Edit Master text styles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</a:pPr>
            <a:r>
              <a:rPr lang="en-US"/>
              <a:t>Second level</a:t>
            </a:r>
          </a:p>
          <a:p>
            <a:pPr lvl="2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</a:pPr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428750"/>
            <a:ext cx="4057650" cy="3057525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808080"/>
              </a:buClr>
              <a:defRPr lang="en-US" sz="1800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buClr>
                <a:srgbClr val="808080"/>
              </a:buClr>
              <a:defRPr lang="en-US" sz="1400" dirty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>
              <a:buClr>
                <a:srgbClr val="808080"/>
              </a:buClr>
              <a:defRPr lang="en-US" sz="1100" dirty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</a:lstStyle>
          <a:p>
            <a:pPr lvl="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</a:pPr>
            <a:r>
              <a:rPr lang="en-US"/>
              <a:t>Edit Master text styles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</a:pPr>
            <a:r>
              <a:rPr lang="en-US"/>
              <a:t>Second level</a:t>
            </a:r>
          </a:p>
          <a:p>
            <a:pPr lvl="2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</a:pPr>
            <a:r>
              <a:rPr lang="en-US"/>
              <a:t>Third level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285750" y="971550"/>
            <a:ext cx="4057650" cy="2857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0617" y="971550"/>
            <a:ext cx="4077633" cy="2857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6452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2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 logo slide gra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4339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846" cy="5152976"/>
          </a:xfrm>
          <a:prstGeom prst="rect">
            <a:avLst/>
          </a:prstGeom>
        </p:spPr>
      </p:pic>
      <p:sp>
        <p:nvSpPr>
          <p:cNvPr id="9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19" y="290332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title slide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44432"/>
      </p:ext>
    </p:extLst>
  </p:cSld>
  <p:clrMapOvr>
    <a:masterClrMapping/>
  </p:clrMapOvr>
  <p:transition spd="med">
    <p:wipe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844" cy="5152975"/>
          </a:xfrm>
          <a:prstGeom prst="rect">
            <a:avLst/>
          </a:prstGeom>
        </p:spPr>
      </p:pic>
      <p:sp>
        <p:nvSpPr>
          <p:cNvPr id="9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20" y="289726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>
              <a:defRPr lang="en-US" sz="5400" i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title slide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1655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4D3340-0855-444A-99D5-F4D564B3CBD2}"/>
              </a:ext>
            </a:extLst>
          </p:cNvPr>
          <p:cNvSpPr/>
          <p:nvPr userDrawn="1"/>
        </p:nvSpPr>
        <p:spPr>
          <a:xfrm>
            <a:off x="35496" y="51470"/>
            <a:ext cx="8914811" cy="72008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92C27A-298C-4CAC-8146-4279D3E9CB32}"/>
              </a:ext>
            </a:extLst>
          </p:cNvPr>
          <p:cNvSpPr/>
          <p:nvPr userDrawn="1"/>
        </p:nvSpPr>
        <p:spPr>
          <a:xfrm>
            <a:off x="49672" y="4386127"/>
            <a:ext cx="8914811" cy="72008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628650"/>
            <a:ext cx="85725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285750" y="1200150"/>
            <a:ext cx="8572500" cy="331470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800100" indent="-1143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▪"/>
              <a:defRPr sz="11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200150" indent="-171450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4pPr>
            <a:lvl5pPr marL="1543050" indent="-171450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939436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844" cy="5152975"/>
          </a:xfrm>
          <a:prstGeom prst="rect">
            <a:avLst/>
          </a:prstGeom>
        </p:spPr>
      </p:pic>
      <p:sp>
        <p:nvSpPr>
          <p:cNvPr id="9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19" y="288114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title slide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91479"/>
      </p:ext>
    </p:extLst>
  </p:cSld>
  <p:clrMapOvr>
    <a:masterClrMapping/>
  </p:clrMapOvr>
  <p:transition spd="med">
    <p:wipe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50644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 err="1">
              <a:solidFill>
                <a:schemeClr val="bg2"/>
              </a:solidFill>
              <a:latin typeface="+mn-lt"/>
            </a:endParaRPr>
          </a:p>
        </p:txBody>
      </p:sp>
      <p:sp>
        <p:nvSpPr>
          <p:cNvPr id="361476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20" y="289291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title slide</a:t>
            </a:r>
          </a:p>
        </p:txBody>
      </p:sp>
      <p:sp>
        <p:nvSpPr>
          <p:cNvPr id="361477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79722"/>
      </p:ext>
    </p:extLst>
  </p:cSld>
  <p:clrMapOvr>
    <a:masterClrMapping/>
  </p:clrMapOvr>
  <p:transition spd="med">
    <p:wipe dir="r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Car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50644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 err="1">
              <a:solidFill>
                <a:schemeClr val="bg2"/>
              </a:solidFill>
              <a:latin typeface="+mn-lt"/>
            </a:endParaRPr>
          </a:p>
        </p:txBody>
      </p:sp>
      <p:sp>
        <p:nvSpPr>
          <p:cNvPr id="361476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20" y="294162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title slide</a:t>
            </a:r>
          </a:p>
        </p:txBody>
      </p:sp>
      <p:sp>
        <p:nvSpPr>
          <p:cNvPr id="361477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68732"/>
      </p:ext>
    </p:extLst>
  </p:cSld>
  <p:clrMapOvr>
    <a:masterClrMapping/>
  </p:clrMapOvr>
  <p:transition spd="med">
    <p:wipe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5064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 err="1">
              <a:solidFill>
                <a:schemeClr val="bg2"/>
              </a:solidFill>
              <a:latin typeface="+mn-lt"/>
            </a:endParaRPr>
          </a:p>
        </p:txBody>
      </p:sp>
      <p:sp>
        <p:nvSpPr>
          <p:cNvPr id="361476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20" y="294162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title slide</a:t>
            </a:r>
          </a:p>
        </p:txBody>
      </p:sp>
      <p:sp>
        <p:nvSpPr>
          <p:cNvPr id="361477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13205"/>
      </p:ext>
    </p:extLst>
  </p:cSld>
  <p:clrMapOvr>
    <a:masterClrMapping/>
  </p:clrMapOvr>
  <p:transition spd="med">
    <p:wipe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8" y="264629"/>
            <a:ext cx="7955280" cy="640080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page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74319" y="1280160"/>
            <a:ext cx="7955279" cy="3200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None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L="573088" indent="-231775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200">
                <a:solidFill>
                  <a:schemeClr val="bg2"/>
                </a:solidFill>
                <a:latin typeface="Museo Sans For Dell" pitchFamily="2" charset="0"/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000">
                <a:solidFill>
                  <a:schemeClr val="bg2"/>
                </a:solidFill>
                <a:latin typeface="Museo Sans For Dell" pitchFamily="2" charset="0"/>
              </a:defRPr>
            </a:lvl3pPr>
            <a:lvl4pPr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000" baseline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200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427046888"/>
      </p:ext>
    </p:extLst>
  </p:cSld>
  <p:clrMapOvr>
    <a:masterClrMapping/>
  </p:clrMapOvr>
  <p:transition spd="med">
    <p:wipe dir="r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ulleted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65272"/>
            <a:ext cx="7955280" cy="640080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page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74319" y="1280160"/>
            <a:ext cx="7955279" cy="3200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L="573088" indent="-231775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20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3pPr>
            <a:lvl4pPr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000" baseline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200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34507563"/>
      </p:ext>
    </p:extLst>
  </p:cSld>
  <p:clrMapOvr>
    <a:masterClrMapping/>
  </p:clrMapOvr>
  <p:transition spd="med">
    <p:wipe dir="r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65271"/>
            <a:ext cx="7955280" cy="64008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baseline="0"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page title 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74320" y="1554480"/>
            <a:ext cx="7955280" cy="301752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L="573088" indent="-231775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20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3pPr>
            <a:lvl4pPr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000" baseline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200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subTitle" idx="11" hasCustomPrompt="1"/>
          </p:nvPr>
        </p:nvSpPr>
        <p:spPr>
          <a:xfrm>
            <a:off x="266700" y="1057766"/>
            <a:ext cx="7960422" cy="313267"/>
          </a:xfrm>
          <a:prstGeom prst="rect">
            <a:avLst/>
          </a:prstGeom>
        </p:spPr>
        <p:txBody>
          <a:bodyPr lIns="0" rIns="0" anchor="t" anchorCtr="0"/>
          <a:lstStyle>
            <a:lvl1pPr marL="285750" indent="-285750">
              <a:buFont typeface="Arial"/>
              <a:buNone/>
              <a:defRPr lang="en-US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pPr marL="0" lvl="0" indent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2968881"/>
      </p:ext>
    </p:extLst>
  </p:cSld>
  <p:clrMapOvr>
    <a:masterClrMapping/>
  </p:clrMapOvr>
  <p:transition spd="med">
    <p:wipe dir="r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65272"/>
            <a:ext cx="7955280" cy="640080"/>
          </a:xfrm>
          <a:prstGeom prst="rect">
            <a:avLst/>
          </a:prstGeom>
        </p:spPr>
        <p:txBody>
          <a:bodyPr lIns="0" rIns="0"/>
          <a:lstStyle>
            <a:lvl1pPr>
              <a:defRPr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page title 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274320" y="1280160"/>
            <a:ext cx="3840480" cy="3200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AAAAA"/>
              </a:buClr>
              <a:defRPr sz="1400" b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L="574675" indent="-231775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200" b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000" b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3pPr>
            <a:lvl4pPr>
              <a:defRPr sz="1800" b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defRPr sz="1800" b="0">
                <a:solidFill>
                  <a:schemeClr val="bg2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4389120" y="1280160"/>
            <a:ext cx="3840480" cy="3200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AAAAA"/>
              </a:buClr>
              <a:defRPr sz="1400" b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L="574675" indent="-231775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200" b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000" b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3pPr>
            <a:lvl4pPr>
              <a:defRPr sz="1800" b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defRPr sz="1800" b="0">
                <a:solidFill>
                  <a:schemeClr val="bg2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73501010"/>
      </p:ext>
    </p:extLst>
  </p:cSld>
  <p:clrMapOvr>
    <a:masterClrMapping/>
  </p:clrMapOvr>
  <p:transition spd="med">
    <p:wipe dir="r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margi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70166" y="267705"/>
            <a:ext cx="4285279" cy="640080"/>
          </a:xfrm>
          <a:prstGeom prst="rect">
            <a:avLst/>
          </a:prstGeom>
        </p:spPr>
        <p:txBody>
          <a:bodyPr lIns="0" rIns="0"/>
          <a:lstStyle>
            <a:lvl1pPr>
              <a:defRPr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page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270166" y="1280160"/>
            <a:ext cx="4283860" cy="3200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AAAAA"/>
              </a:buClr>
              <a:defRPr sz="1400" b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L="574675" indent="-231775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200" b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000" b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3pPr>
            <a:lvl4pPr>
              <a:defRPr sz="1000" b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defRPr sz="1800" b="0">
                <a:solidFill>
                  <a:schemeClr val="bg2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32780090"/>
      </p:ext>
    </p:extLst>
  </p:cSld>
  <p:clrMapOvr>
    <a:masterClrMapping/>
  </p:clrMapOvr>
  <p:transition spd="med">
    <p:wipe dir="r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margin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267706"/>
            <a:ext cx="4865304" cy="486332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page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74320" y="1280160"/>
            <a:ext cx="4297680" cy="3200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L="573088" indent="-231775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20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3pPr>
            <a:lvl4pPr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000" baseline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4pPr>
            <a:lvl5pPr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200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subTitle" idx="11" hasCustomPrompt="1"/>
          </p:nvPr>
        </p:nvSpPr>
        <p:spPr>
          <a:xfrm>
            <a:off x="266700" y="767409"/>
            <a:ext cx="4305300" cy="313267"/>
          </a:xfrm>
          <a:prstGeom prst="rect">
            <a:avLst/>
          </a:prstGeom>
        </p:spPr>
        <p:txBody>
          <a:bodyPr lIns="0" rIns="0" anchor="t" anchorCtr="0"/>
          <a:lstStyle>
            <a:lvl1pPr marL="228600" indent="-228600">
              <a:buNone/>
              <a:defRPr lang="en-US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pPr marL="0" lvl="0" indent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23052973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6" y="228600"/>
            <a:ext cx="857726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285750" y="1200150"/>
            <a:ext cx="4057650" cy="3314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800">
                <a:solidFill>
                  <a:schemeClr val="bg2"/>
                </a:solidFill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2pPr>
            <a:lvl3pPr marL="8572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3pPr>
            <a:lvl4pPr marL="12001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1"/>
          </p:nvPr>
        </p:nvSpPr>
        <p:spPr>
          <a:xfrm>
            <a:off x="4800600" y="1200150"/>
            <a:ext cx="4057650" cy="3314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800">
                <a:solidFill>
                  <a:schemeClr val="bg2"/>
                </a:solidFill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2pPr>
            <a:lvl3pPr marL="8572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3pPr>
            <a:lvl4pPr marL="12001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893673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margin with subhead and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267706"/>
            <a:ext cx="4297680" cy="836894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</a:t>
            </a:r>
            <a:br>
              <a:rPr lang="en-US" dirty="0"/>
            </a:br>
            <a:r>
              <a:rPr lang="en-US" dirty="0"/>
              <a:t>page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74320" y="1554480"/>
            <a:ext cx="4297680" cy="301752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L="573088" indent="-231775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20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3pPr>
            <a:lvl4pPr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000" baseline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200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subTitle" idx="11" hasCustomPrompt="1"/>
          </p:nvPr>
        </p:nvSpPr>
        <p:spPr>
          <a:xfrm>
            <a:off x="266700" y="1113366"/>
            <a:ext cx="4305300" cy="313267"/>
          </a:xfrm>
          <a:prstGeom prst="rect">
            <a:avLst/>
          </a:prstGeom>
        </p:spPr>
        <p:txBody>
          <a:bodyPr lIns="0" rIns="0" anchor="t" anchorCtr="0"/>
          <a:lstStyle>
            <a:lvl1pPr marL="228600" indent="-228600">
              <a:buNone/>
              <a:defRPr lang="en-US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pPr marL="0" lvl="0" indent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20681413"/>
      </p:ext>
    </p:extLst>
  </p:cSld>
  <p:clrMapOvr>
    <a:masterClrMapping/>
  </p:clrMapOvr>
  <p:transition spd="med">
    <p:wipe dir="r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No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65272"/>
            <a:ext cx="7955280" cy="664797"/>
          </a:xfrm>
          <a:prstGeom prst="rect">
            <a:avLst/>
          </a:prstGeom>
        </p:spPr>
        <p:txBody>
          <a:bodyPr lIns="0" rIns="0"/>
          <a:lstStyle>
            <a:lvl1pPr>
              <a:defRPr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page title</a:t>
            </a:r>
          </a:p>
        </p:txBody>
      </p:sp>
    </p:spTree>
    <p:extLst>
      <p:ext uri="{BB962C8B-B14F-4D97-AF65-F5344CB8AC3E}">
        <p14:creationId xmlns:p14="http://schemas.microsoft.com/office/powerpoint/2010/main" val="2507251132"/>
      </p:ext>
    </p:extLst>
  </p:cSld>
  <p:clrMapOvr>
    <a:masterClrMapping/>
  </p:clrMapOvr>
  <p:transition spd="med">
    <p:wipe dir="r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402604"/>
      </p:ext>
    </p:extLst>
  </p:cSld>
  <p:clrMapOvr>
    <a:masterClrMapping/>
  </p:clrMapOvr>
  <p:transition spd="med">
    <p:wipe dir="r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780" cy="51506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divider slide title 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40663"/>
      </p:ext>
    </p:extLst>
  </p:cSld>
  <p:clrMapOvr>
    <a:masterClrMapping/>
  </p:clrMapOvr>
  <p:transition spd="med">
    <p:wipe dir="r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56778" cy="51506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divider slide title 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17888"/>
      </p:ext>
    </p:extLst>
  </p:cSld>
  <p:clrMapOvr>
    <a:masterClrMapping/>
  </p:clrMapOvr>
  <p:transition spd="med">
    <p:wipe dir="r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56778" cy="51506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divider slide title 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7383"/>
      </p:ext>
    </p:extLst>
  </p:cSld>
  <p:clrMapOvr>
    <a:masterClrMapping/>
  </p:clrMapOvr>
  <p:transition spd="med">
    <p:wipe dir="r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Bla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ea typeface="Arial"/>
              </a:defRPr>
            </a:lvl1pPr>
          </a:lstStyle>
          <a:p>
            <a:r>
              <a:rPr lang="en-US" dirty="0"/>
              <a:t>Click to edit divider slide title 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6940"/>
      </p:ext>
    </p:extLst>
  </p:cSld>
  <p:clrMapOvr>
    <a:masterClrMapping/>
  </p:clrMapOvr>
  <p:transition spd="med">
    <p:wipe dir="r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Carb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ea typeface="Arial"/>
              </a:defRPr>
            </a:lvl1pPr>
          </a:lstStyle>
          <a:p>
            <a:r>
              <a:rPr lang="en-US" dirty="0"/>
              <a:t>Click to edit divider slide title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03624"/>
      </p:ext>
    </p:extLst>
  </p:cSld>
  <p:clrMapOvr>
    <a:masterClrMapping/>
  </p:clrMapOvr>
  <p:transition spd="med">
    <p:wipe dir="r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_Granite"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divider slide title 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31058"/>
      </p:ext>
    </p:extLst>
  </p:cSld>
  <p:clrMapOvr>
    <a:masterClrMapping/>
  </p:clrMapOvr>
  <p:transition spd="med">
    <p:wipe dir="r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_Bla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161" y="2257138"/>
            <a:ext cx="3046048" cy="5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51286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6" y="228600"/>
            <a:ext cx="857726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F1CEAD-C06E-4DD6-958D-A69C28387D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5750" y="971550"/>
            <a:ext cx="4057650" cy="3943350"/>
          </a:xfrm>
          <a:prstGeom prst="rect">
            <a:avLst/>
          </a:prstGeom>
        </p:spPr>
        <p:txBody>
          <a:bodyPr lIns="0" tIns="0" rIns="0" bIns="91440"/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173038" indent="-173038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>
                <a:solidFill>
                  <a:schemeClr val="bg2"/>
                </a:solidFill>
              </a:defRPr>
            </a:lvl2pPr>
            <a:lvl3pPr marL="514350" indent="-173038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3pPr>
            <a:lvl4pPr marL="855663" indent="-168275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0C49344-5A94-4BB8-B1F8-EC9EB43874D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00600" y="971550"/>
            <a:ext cx="4057650" cy="3943350"/>
          </a:xfrm>
          <a:prstGeom prst="rect">
            <a:avLst/>
          </a:prstGeom>
        </p:spPr>
        <p:txBody>
          <a:bodyPr lIns="0" tIns="0" rIns="0" bIns="91440"/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173038" indent="-173038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>
                <a:solidFill>
                  <a:schemeClr val="bg2"/>
                </a:solidFill>
              </a:defRPr>
            </a:lvl2pPr>
            <a:lvl3pPr marL="514350" indent="-173038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3pPr>
            <a:lvl4pPr marL="855663" indent="-168275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59803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0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Carb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161" y="2257138"/>
            <a:ext cx="3046048" cy="5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12890"/>
      </p:ext>
    </p:extLst>
  </p:cSld>
  <p:clrMapOvr>
    <a:masterClrMapping/>
  </p:clrMapOvr>
  <p:transition spd="med">
    <p:wipe dir="r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Granite"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161" y="2257138"/>
            <a:ext cx="3046048" cy="5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98150"/>
      </p:ext>
    </p:extLst>
  </p:cSld>
  <p:clrMapOvr>
    <a:masterClrMapping/>
  </p:clrMapOvr>
  <p:transition spd="med">
    <p:wipe dir="r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_Bulleted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E15009-56B8-431D-B0B0-E299F0F9D854}"/>
              </a:ext>
            </a:extLst>
          </p:cNvPr>
          <p:cNvSpPr/>
          <p:nvPr userDrawn="1"/>
        </p:nvSpPr>
        <p:spPr>
          <a:xfrm>
            <a:off x="61639" y="4826020"/>
            <a:ext cx="8853099" cy="285750"/>
          </a:xfrm>
          <a:prstGeom prst="rect">
            <a:avLst/>
          </a:prstGeom>
          <a:solidFill>
            <a:schemeClr val="tx2"/>
          </a:solidFill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AC0453-7628-48A0-8A99-4C086F75B971}"/>
              </a:ext>
            </a:extLst>
          </p:cNvPr>
          <p:cNvSpPr/>
          <p:nvPr userDrawn="1"/>
        </p:nvSpPr>
        <p:spPr>
          <a:xfrm>
            <a:off x="145450" y="66403"/>
            <a:ext cx="8853099" cy="285750"/>
          </a:xfrm>
          <a:prstGeom prst="rect">
            <a:avLst/>
          </a:prstGeom>
          <a:solidFill>
            <a:schemeClr val="tx2"/>
          </a:solidFill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6"/>
            <a:ext cx="7955280" cy="640080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page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1463" y="1277938"/>
            <a:ext cx="7958137" cy="3192461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565164"/>
      </p:ext>
    </p:extLst>
  </p:cSld>
  <p:clrMapOvr>
    <a:masterClrMapping/>
  </p:clrMapOvr>
  <p:transition spd="med">
    <p:wipe dir="r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" y="414337"/>
            <a:ext cx="8572500" cy="149579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2057400"/>
            <a:ext cx="8572500" cy="12418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751" y="4373774"/>
            <a:ext cx="2706624" cy="35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387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49A41B-9CF1-4CD6-B1E3-F736C63833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751" y="4373774"/>
            <a:ext cx="2706624" cy="35186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0344EF7-FB04-41A4-900F-48EC95C6F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" y="414337"/>
            <a:ext cx="8572500" cy="149579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67014B0-AEAB-4CC8-BCED-661FF1CA27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" y="2057400"/>
            <a:ext cx="8572500" cy="12418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764098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79809C-EF70-4CA9-AE87-F66F1D27EE10}"/>
              </a:ext>
            </a:extLst>
          </p:cNvPr>
          <p:cNvSpPr/>
          <p:nvPr userDrawn="1"/>
        </p:nvSpPr>
        <p:spPr>
          <a:xfrm>
            <a:off x="102312" y="42864"/>
            <a:ext cx="9041688" cy="5055738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49520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628650"/>
            <a:ext cx="85725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364230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1A4072-DD21-4BEA-B242-C6C49AB14067}"/>
              </a:ext>
            </a:extLst>
          </p:cNvPr>
          <p:cNvSpPr/>
          <p:nvPr userDrawn="1"/>
        </p:nvSpPr>
        <p:spPr>
          <a:xfrm>
            <a:off x="102312" y="42864"/>
            <a:ext cx="9041688" cy="5055738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00150"/>
            <a:ext cx="8572500" cy="331470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800100" indent="-1143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▪"/>
              <a:defRPr sz="11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200150" indent="-171450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4pPr>
            <a:lvl5pPr marL="1543050" indent="-171450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38369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628650"/>
            <a:ext cx="85725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285750" y="1200150"/>
            <a:ext cx="8572500" cy="331470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800100" indent="-1143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▪"/>
              <a:defRPr sz="11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200150" indent="-171450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4pPr>
            <a:lvl5pPr marL="1543050" indent="-171450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972845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6" y="228600"/>
            <a:ext cx="857726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285750" y="1200150"/>
            <a:ext cx="4057650" cy="3314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800">
                <a:solidFill>
                  <a:schemeClr val="bg2"/>
                </a:solidFill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2pPr>
            <a:lvl3pPr marL="8572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3pPr>
            <a:lvl4pPr marL="12001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1"/>
          </p:nvPr>
        </p:nvSpPr>
        <p:spPr>
          <a:xfrm>
            <a:off x="4800600" y="1200150"/>
            <a:ext cx="4057650" cy="3314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800">
                <a:solidFill>
                  <a:schemeClr val="bg2"/>
                </a:solidFill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2pPr>
            <a:lvl3pPr marL="8572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3pPr>
            <a:lvl4pPr marL="12001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155736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6" y="228600"/>
            <a:ext cx="857726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285750" y="971550"/>
            <a:ext cx="2686050" cy="5143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28975" y="971550"/>
            <a:ext cx="2686050" cy="5143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172200" y="971550"/>
            <a:ext cx="2686050" cy="5143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13"/>
          </p:nvPr>
        </p:nvSpPr>
        <p:spPr>
          <a:xfrm>
            <a:off x="285750" y="1543050"/>
            <a:ext cx="2686050" cy="2971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600">
                <a:solidFill>
                  <a:schemeClr val="bg2"/>
                </a:solidFill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200">
                <a:solidFill>
                  <a:schemeClr val="bg2"/>
                </a:solidFill>
              </a:defRPr>
            </a:lvl2pPr>
            <a:lvl3pPr marL="8572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050">
                <a:solidFill>
                  <a:schemeClr val="bg2"/>
                </a:solidFill>
              </a:defRPr>
            </a:lvl3pPr>
            <a:lvl4pPr marL="12001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3228975" y="1543050"/>
            <a:ext cx="2686050" cy="2971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600">
                <a:solidFill>
                  <a:schemeClr val="bg2"/>
                </a:solidFill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200">
                <a:solidFill>
                  <a:schemeClr val="bg2"/>
                </a:solidFill>
              </a:defRPr>
            </a:lvl2pPr>
            <a:lvl3pPr marL="8572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050">
                <a:solidFill>
                  <a:schemeClr val="bg2"/>
                </a:solidFill>
              </a:defRPr>
            </a:lvl3pPr>
            <a:lvl4pPr marL="12001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4"/>
          </p:nvPr>
        </p:nvSpPr>
        <p:spPr>
          <a:xfrm>
            <a:off x="6172200" y="1543050"/>
            <a:ext cx="2686050" cy="2971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600">
                <a:solidFill>
                  <a:schemeClr val="bg2"/>
                </a:solidFill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200">
                <a:solidFill>
                  <a:schemeClr val="bg2"/>
                </a:solidFill>
              </a:defRPr>
            </a:lvl2pPr>
            <a:lvl3pPr marL="8572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050">
                <a:solidFill>
                  <a:schemeClr val="bg2"/>
                </a:solidFill>
              </a:defRPr>
            </a:lvl3pPr>
            <a:lvl4pPr marL="12001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68218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72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6" y="228600"/>
            <a:ext cx="857726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F1CEAD-C06E-4DD6-958D-A69C28387D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5750" y="971550"/>
            <a:ext cx="4057650" cy="3943350"/>
          </a:xfrm>
          <a:prstGeom prst="rect">
            <a:avLst/>
          </a:prstGeom>
        </p:spPr>
        <p:txBody>
          <a:bodyPr lIns="0" tIns="0" rIns="0" bIns="91440"/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173038" indent="-173038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>
                <a:solidFill>
                  <a:schemeClr val="bg2"/>
                </a:solidFill>
              </a:defRPr>
            </a:lvl2pPr>
            <a:lvl3pPr marL="514350" indent="-173038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3pPr>
            <a:lvl4pPr marL="855663" indent="-168275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0C49344-5A94-4BB8-B1F8-EC9EB43874D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00600" y="971550"/>
            <a:ext cx="4057650" cy="3943350"/>
          </a:xfrm>
          <a:prstGeom prst="rect">
            <a:avLst/>
          </a:prstGeom>
        </p:spPr>
        <p:txBody>
          <a:bodyPr lIns="0" tIns="0" rIns="0" bIns="91440"/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173038" indent="-173038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>
                <a:solidFill>
                  <a:schemeClr val="bg2"/>
                </a:solidFill>
              </a:defRPr>
            </a:lvl2pPr>
            <a:lvl3pPr marL="514350" indent="-173038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3pPr>
            <a:lvl4pPr marL="855663" indent="-168275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95094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0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6" y="228600"/>
            <a:ext cx="857726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285750" y="971550"/>
            <a:ext cx="2686050" cy="5143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28975" y="971550"/>
            <a:ext cx="2686050" cy="5143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172200" y="971550"/>
            <a:ext cx="2686050" cy="5143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13"/>
          </p:nvPr>
        </p:nvSpPr>
        <p:spPr>
          <a:xfrm>
            <a:off x="285750" y="1543050"/>
            <a:ext cx="2686050" cy="2971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600">
                <a:solidFill>
                  <a:schemeClr val="bg2"/>
                </a:solidFill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200">
                <a:solidFill>
                  <a:schemeClr val="bg2"/>
                </a:solidFill>
              </a:defRPr>
            </a:lvl2pPr>
            <a:lvl3pPr marL="8572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050">
                <a:solidFill>
                  <a:schemeClr val="bg2"/>
                </a:solidFill>
              </a:defRPr>
            </a:lvl3pPr>
            <a:lvl4pPr marL="12001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3228975" y="1543050"/>
            <a:ext cx="2686050" cy="2971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600">
                <a:solidFill>
                  <a:schemeClr val="bg2"/>
                </a:solidFill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200">
                <a:solidFill>
                  <a:schemeClr val="bg2"/>
                </a:solidFill>
              </a:defRPr>
            </a:lvl2pPr>
            <a:lvl3pPr marL="8572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050">
                <a:solidFill>
                  <a:schemeClr val="bg2"/>
                </a:solidFill>
              </a:defRPr>
            </a:lvl3pPr>
            <a:lvl4pPr marL="12001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4"/>
          </p:nvPr>
        </p:nvSpPr>
        <p:spPr>
          <a:xfrm>
            <a:off x="6172200" y="1543050"/>
            <a:ext cx="2686050" cy="2971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600">
                <a:solidFill>
                  <a:schemeClr val="bg2"/>
                </a:solidFill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200">
                <a:solidFill>
                  <a:schemeClr val="bg2"/>
                </a:solidFill>
              </a:defRPr>
            </a:lvl2pPr>
            <a:lvl3pPr marL="8572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050">
                <a:solidFill>
                  <a:schemeClr val="bg2"/>
                </a:solidFill>
              </a:defRPr>
            </a:lvl3pPr>
            <a:lvl4pPr marL="12001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31552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72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0259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5750" y="1823853"/>
            <a:ext cx="7886700" cy="1495794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60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823853"/>
            <a:ext cx="7886700" cy="1495794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012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823853"/>
            <a:ext cx="7886700" cy="1495794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005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823853"/>
            <a:ext cx="7886700" cy="1495794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sz="5400">
                <a:solidFill>
                  <a:schemeClr val="tx2"/>
                </a:solidFill>
                <a:effectLst>
                  <a:glow rad="127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610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823853"/>
            <a:ext cx="7886700" cy="1495794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lang="en-US" sz="5400" dirty="0">
                <a:solidFill>
                  <a:schemeClr val="tx2"/>
                </a:solidFill>
                <a:effectLst>
                  <a:glow rad="127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714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586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logo slide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ED6EC7-6D3E-4027-A733-9B78EBA486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378" y="2254304"/>
            <a:ext cx="5093208" cy="66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67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57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image" Target="../media/image2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09" y="4838808"/>
            <a:ext cx="1078992" cy="140268"/>
          </a:xfrm>
          <a:prstGeom prst="rect">
            <a:avLst/>
          </a:prstGeom>
        </p:spPr>
      </p:pic>
      <p:sp>
        <p:nvSpPr>
          <p:cNvPr id="7" name="fl" descr="                              Dell - Internal Use - Confidential&#10;"/>
          <p:cNvSpPr txBox="1"/>
          <p:nvPr userDrawn="1"/>
        </p:nvSpPr>
        <p:spPr>
          <a:xfrm>
            <a:off x="4200103" y="5022289"/>
            <a:ext cx="743793" cy="6925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500" b="0" i="0" u="none" baseline="0" dirty="0">
                <a:solidFill>
                  <a:srgbClr val="808080"/>
                </a:solidFill>
                <a:latin typeface="Arial" panose="020B0604020202020204" pitchFamily="34" charset="0"/>
              </a:rPr>
              <a:t>© Copyright 2020 Dell Inc.</a:t>
            </a:r>
          </a:p>
        </p:txBody>
      </p:sp>
      <p:sp>
        <p:nvSpPr>
          <p:cNvPr id="6" name="TextBox 19"/>
          <p:cNvSpPr txBox="1"/>
          <p:nvPr userDrawn="1"/>
        </p:nvSpPr>
        <p:spPr>
          <a:xfrm>
            <a:off x="3857667" y="5023059"/>
            <a:ext cx="76944" cy="6925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500" b="0" kern="1200" smtClean="0">
                <a:solidFill>
                  <a:srgbClr val="808080"/>
                </a:solidFill>
                <a:latin typeface="Arial" panose="020B0604020202020204" pitchFamily="34" charset="0"/>
                <a:ea typeface="+mn-ea"/>
                <a:cs typeface="+mn-cs"/>
              </a:rPr>
              <a:pPr algn="r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500" b="0" kern="1200" dirty="0" err="1">
              <a:solidFill>
                <a:srgbClr val="80808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16"/>
          <p:cNvSpPr txBox="1"/>
          <p:nvPr userDrawn="1"/>
        </p:nvSpPr>
        <p:spPr>
          <a:xfrm>
            <a:off x="3957049" y="5023059"/>
            <a:ext cx="141064" cy="6925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r>
              <a:rPr lang="en-US" sz="500" kern="1200" dirty="0">
                <a:solidFill>
                  <a:srgbClr val="808080"/>
                </a:solidFill>
                <a:latin typeface="Arial" panose="020B0604020202020204" pitchFamily="34" charset="0"/>
                <a:ea typeface="+mn-ea"/>
                <a:cs typeface="+mn-cs"/>
              </a:rPr>
              <a:t>of 20</a:t>
            </a:r>
          </a:p>
        </p:txBody>
      </p:sp>
      <p:sp>
        <p:nvSpPr>
          <p:cNvPr id="3" name="MSIPCMContentMarking" descr="{&quot;HashCode&quot;:-1912962988,&quot;Placement&quot;:&quot;Footer&quot;}">
            <a:extLst>
              <a:ext uri="{FF2B5EF4-FFF2-40B4-BE49-F238E27FC236}">
                <a16:creationId xmlns:a16="http://schemas.microsoft.com/office/drawing/2014/main" id="{FE08E287-27D6-4FBC-A8E1-5FAB25E9F4A1}"/>
              </a:ext>
            </a:extLst>
          </p:cNvPr>
          <p:cNvSpPr txBox="1"/>
          <p:nvPr userDrawn="1"/>
        </p:nvSpPr>
        <p:spPr>
          <a:xfrm>
            <a:off x="0" y="4932427"/>
            <a:ext cx="1185008" cy="21107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700">
                <a:solidFill>
                  <a:srgbClr val="7F7F7F"/>
                </a:solidFill>
                <a:latin typeface="Calibri" panose="020F0502020204030204" pitchFamily="34" charset="0"/>
              </a:rPr>
              <a:t>Internal Use - Confidential</a:t>
            </a:r>
            <a:endParaRPr lang="en-US" sz="700" dirty="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71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2" r:id="rId2"/>
    <p:sldLayoutId id="2147483662" r:id="rId3"/>
    <p:sldLayoutId id="2147483673" r:id="rId4"/>
    <p:sldLayoutId id="2147483672" r:id="rId5"/>
    <p:sldLayoutId id="2147483713" r:id="rId6"/>
    <p:sldLayoutId id="2147483724" r:id="rId7"/>
    <p:sldLayoutId id="2147483725" r:id="rId8"/>
    <p:sldLayoutId id="2147483726" r:id="rId9"/>
    <p:sldLayoutId id="2147483667" r:id="rId10"/>
    <p:sldLayoutId id="2147483689" r:id="rId11"/>
    <p:sldLayoutId id="2147483663" r:id="rId12"/>
    <p:sldLayoutId id="2147483678" r:id="rId13"/>
    <p:sldLayoutId id="2147483680" r:id="rId14"/>
    <p:sldLayoutId id="2147483681" r:id="rId15"/>
    <p:sldLayoutId id="2147483715" r:id="rId16"/>
    <p:sldLayoutId id="2147483729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620" userDrawn="1">
          <p15:clr>
            <a:srgbClr val="F26B43"/>
          </p15:clr>
        </p15:guide>
        <p15:guide id="3" pos="180" userDrawn="1">
          <p15:clr>
            <a:srgbClr val="F26B43"/>
          </p15:clr>
        </p15:guide>
        <p15:guide id="4" pos="5580" userDrawn="1">
          <p15:clr>
            <a:srgbClr val="F26B43"/>
          </p15:clr>
        </p15:guide>
        <p15:guide id="5" pos="79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09" y="4838808"/>
            <a:ext cx="1078992" cy="140268"/>
          </a:xfrm>
          <a:prstGeom prst="rect">
            <a:avLst/>
          </a:prstGeom>
        </p:spPr>
      </p:pic>
      <p:sp>
        <p:nvSpPr>
          <p:cNvPr id="7" name="fl" descr="                              Dell - Internal Use - Confidential&#10;"/>
          <p:cNvSpPr txBox="1"/>
          <p:nvPr/>
        </p:nvSpPr>
        <p:spPr>
          <a:xfrm>
            <a:off x="4200103" y="5022289"/>
            <a:ext cx="743793" cy="6925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Copyright 2020 Dell Inc.</a:t>
            </a: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7626A4B4-9473-4492-A86D-1B63393A8777}"/>
              </a:ext>
            </a:extLst>
          </p:cNvPr>
          <p:cNvSpPr txBox="1"/>
          <p:nvPr/>
        </p:nvSpPr>
        <p:spPr>
          <a:xfrm>
            <a:off x="3895000" y="5015390"/>
            <a:ext cx="94578" cy="831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6CE"/>
              </a:buClr>
              <a:buSzTx/>
              <a:buFontTx/>
              <a:buNone/>
              <a:tabLst/>
              <a:defRPr/>
            </a:pPr>
            <a:fld id="{58EC7406-F4CC-4ABF-902E-2AF4E70E5C0F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6CE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MSIPCMContentMarking" descr="{&quot;HashCode&quot;:-1912962988,&quot;Placement&quot;:&quot;Footer&quot;}">
            <a:extLst>
              <a:ext uri="{FF2B5EF4-FFF2-40B4-BE49-F238E27FC236}">
                <a16:creationId xmlns:a16="http://schemas.microsoft.com/office/drawing/2014/main" id="{E7664AB1-BB30-46CC-89DE-50CD9B9EE283}"/>
              </a:ext>
            </a:extLst>
          </p:cNvPr>
          <p:cNvSpPr txBox="1"/>
          <p:nvPr userDrawn="1"/>
        </p:nvSpPr>
        <p:spPr>
          <a:xfrm>
            <a:off x="0" y="4932427"/>
            <a:ext cx="1185008" cy="21107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700">
                <a:solidFill>
                  <a:srgbClr val="7F7F7F"/>
                </a:solidFill>
                <a:latin typeface="Calibri" panose="020F0502020204030204" pitchFamily="34" charset="0"/>
              </a:rPr>
              <a:t>Internal Use - Confidential</a:t>
            </a:r>
            <a:endParaRPr lang="en-US" sz="700" dirty="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63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  <p:sldLayoutId id="2147483761" r:id="rId31"/>
    <p:sldLayoutId id="2147483762" r:id="rId32"/>
    <p:sldLayoutId id="2147483763" r:id="rId33"/>
    <p:sldLayoutId id="2147483764" r:id="rId34"/>
    <p:sldLayoutId id="2147483765" r:id="rId35"/>
    <p:sldLayoutId id="2147483766" r:id="rId36"/>
    <p:sldLayoutId id="2147483767" r:id="rId37"/>
    <p:sldLayoutId id="2147483768" r:id="rId38"/>
    <p:sldLayoutId id="2147483769" r:id="rId39"/>
    <p:sldLayoutId id="2147483770" r:id="rId4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pos="792">
          <p15:clr>
            <a:srgbClr val="F26B43"/>
          </p15:clr>
        </p15:guide>
        <p15:guide id="6" pos="2880">
          <p15:clr>
            <a:srgbClr val="F26B43"/>
          </p15:clr>
        </p15:guide>
        <p15:guide id="7" orient="horz" pos="1620">
          <p15:clr>
            <a:srgbClr val="F26B43"/>
          </p15:clr>
        </p15:guide>
        <p15:guide id="8" pos="180">
          <p15:clr>
            <a:srgbClr val="F26B43"/>
          </p15:clr>
        </p15:guide>
        <p15:guide id="9" pos="55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 hidden="1"/>
          <p:cNvSpPr txBox="1"/>
          <p:nvPr/>
        </p:nvSpPr>
        <p:spPr>
          <a:xfrm>
            <a:off x="1895476" y="4825328"/>
            <a:ext cx="649537" cy="1246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</a:pPr>
            <a:fld id="{E00CF047-7350-4707-AA1A-E56FA69586CC}" type="datetime1">
              <a:rPr lang="en-US" sz="900" smtClean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</a:rPr>
              <a:pPr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bg1"/>
                </a:buClr>
              </a:pPr>
              <a:t>8/12/2022</a:t>
            </a:fld>
            <a:endParaRPr lang="en-US" sz="900" dirty="0">
              <a:solidFill>
                <a:schemeClr val="bg2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13" name="TextBox 12" hidden="1"/>
          <p:cNvSpPr txBox="1"/>
          <p:nvPr/>
        </p:nvSpPr>
        <p:spPr>
          <a:xfrm>
            <a:off x="1895476" y="4825328"/>
            <a:ext cx="649537" cy="1246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</a:pPr>
            <a:fld id="{E00CF047-7350-4707-AA1A-E56FA69586CC}" type="datetime1">
              <a:rPr lang="en-US" sz="900" smtClean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</a:rPr>
              <a:pPr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bg1"/>
                </a:buClr>
              </a:pPr>
              <a:t>8/12/2022</a:t>
            </a:fld>
            <a:endParaRPr lang="en-US" sz="900" dirty="0">
              <a:solidFill>
                <a:schemeClr val="bg2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5274" y="4832722"/>
            <a:ext cx="0" cy="119905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endParaRPr lang="en-US" sz="850" kern="1200" dirty="0" err="1">
              <a:solidFill>
                <a:schemeClr val="bg2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fl" descr="                              Dell - Internal Use - Confidential&#10;"/>
          <p:cNvSpPr txBox="1"/>
          <p:nvPr/>
        </p:nvSpPr>
        <p:spPr>
          <a:xfrm>
            <a:off x="998538" y="4832722"/>
            <a:ext cx="1647358" cy="11990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l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850" b="1" i="0" u="none" baseline="0" dirty="0">
                <a:solidFill>
                  <a:srgbClr val="7F7F7F"/>
                </a:solidFill>
                <a:latin typeface="+mn-lt"/>
              </a:rPr>
              <a:t>Dell - Internal Use - Confidential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5274" y="4832722"/>
            <a:ext cx="0" cy="119905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endParaRPr lang="en-US" sz="850" kern="1200" dirty="0" err="1">
              <a:solidFill>
                <a:schemeClr val="bg2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5274" y="4832722"/>
            <a:ext cx="141064" cy="119905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850" b="0" kern="1200" smtClean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pPr algn="r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850" b="0" kern="1200" dirty="0" err="1">
              <a:solidFill>
                <a:schemeClr val="bg2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89" y="4838853"/>
            <a:ext cx="675370" cy="12006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8776" y="4832722"/>
            <a:ext cx="192360" cy="119905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r>
              <a:rPr lang="en-US" sz="850" kern="1200" dirty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of Y</a:t>
            </a:r>
          </a:p>
        </p:txBody>
      </p:sp>
      <p:sp>
        <p:nvSpPr>
          <p:cNvPr id="2" name="MSIPCMContentMarking" descr="{&quot;HashCode&quot;:-1912962988,&quot;Placement&quot;:&quot;Footer&quot;}">
            <a:extLst>
              <a:ext uri="{FF2B5EF4-FFF2-40B4-BE49-F238E27FC236}">
                <a16:creationId xmlns:a16="http://schemas.microsoft.com/office/drawing/2014/main" id="{33D7C507-99F5-49B7-AD18-ECB3D9ECEE28}"/>
              </a:ext>
            </a:extLst>
          </p:cNvPr>
          <p:cNvSpPr txBox="1"/>
          <p:nvPr userDrawn="1"/>
        </p:nvSpPr>
        <p:spPr>
          <a:xfrm>
            <a:off x="0" y="4932427"/>
            <a:ext cx="1185008" cy="21107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700">
                <a:solidFill>
                  <a:srgbClr val="7F7F7F"/>
                </a:solidFill>
                <a:latin typeface="Calibri" panose="020F0502020204030204" pitchFamily="34" charset="0"/>
              </a:rPr>
              <a:t>Internal Use - Confidential</a:t>
            </a:r>
            <a:endParaRPr lang="en-US" sz="700" dirty="0" err="1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1803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  <p:sldLayoutId id="2147483790" r:id="rId19"/>
    <p:sldLayoutId id="2147483791" r:id="rId20"/>
    <p:sldLayoutId id="2147483792" r:id="rId21"/>
    <p:sldLayoutId id="2147483793" r:id="rId22"/>
    <p:sldLayoutId id="2147483794" r:id="rId23"/>
    <p:sldLayoutId id="2147483795" r:id="rId24"/>
    <p:sldLayoutId id="2147483796" r:id="rId25"/>
  </p:sldLayoutIdLst>
  <p:transition spd="med">
    <p:wipe dir="r"/>
  </p:transition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0" cap="none" baseline="0">
          <a:solidFill>
            <a:schemeClr val="bg1"/>
          </a:solidFill>
          <a:latin typeface="+mj-lt"/>
          <a:ea typeface="Museo Sans For Dell" panose="02000000000000000000" pitchFamily="2" charset="0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5pPr>
      <a:lvl6pPr marL="4572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6pPr>
      <a:lvl7pPr marL="9144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7pPr>
      <a:lvl8pPr marL="13716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8pPr>
      <a:lvl9pPr marL="18288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100000"/>
        </a:lnSpc>
        <a:spcBef>
          <a:spcPts val="1200"/>
        </a:spcBef>
        <a:spcAft>
          <a:spcPts val="0"/>
        </a:spcAft>
        <a:buClr>
          <a:srgbClr val="AAAAAA"/>
        </a:buClr>
        <a:buFont typeface="Arial" pitchFamily="34" charset="0"/>
        <a:buChar char="•"/>
        <a:defRPr sz="1400">
          <a:solidFill>
            <a:srgbClr val="000000"/>
          </a:solidFill>
          <a:latin typeface="+mj-lt"/>
          <a:ea typeface="Museo Sans For Dell" pitchFamily="2" charset="0"/>
          <a:cs typeface="+mn-cs"/>
        </a:defRPr>
      </a:lvl1pPr>
      <a:lvl2pPr marL="574675" indent="-233363" algn="l" rtl="0" eaLnBrk="1" fontAlgn="base" hangingPunct="1">
        <a:lnSpc>
          <a:spcPct val="100000"/>
        </a:lnSpc>
        <a:spcBef>
          <a:spcPts val="300"/>
        </a:spcBef>
        <a:spcAft>
          <a:spcPts val="0"/>
        </a:spcAft>
        <a:buClr>
          <a:srgbClr val="AAAAAA"/>
        </a:buClr>
        <a:buFont typeface="Museo Sans For Dell" pitchFamily="2" charset="0"/>
        <a:buChar char="–"/>
        <a:defRPr sz="1200" baseline="0">
          <a:solidFill>
            <a:srgbClr val="000000"/>
          </a:solidFill>
          <a:latin typeface="+mj-lt"/>
          <a:ea typeface="Museo Sans For Dell" pitchFamily="2" charset="0"/>
        </a:defRPr>
      </a:lvl2pPr>
      <a:lvl3pPr marL="909638" indent="-220663" algn="l" rtl="0" eaLnBrk="1" fontAlgn="base" hangingPunct="1">
        <a:lnSpc>
          <a:spcPct val="100000"/>
        </a:lnSpc>
        <a:spcBef>
          <a:spcPts val="300"/>
        </a:spcBef>
        <a:spcAft>
          <a:spcPts val="0"/>
        </a:spcAft>
        <a:buClr>
          <a:srgbClr val="AAAAAA"/>
        </a:buClr>
        <a:buFont typeface="Museo Sans For Dell" pitchFamily="2" charset="0"/>
        <a:buChar char="›"/>
        <a:defRPr sz="1000" baseline="0">
          <a:solidFill>
            <a:srgbClr val="000000"/>
          </a:solidFill>
          <a:latin typeface="+mj-lt"/>
          <a:ea typeface="Museo Sans For Dell" pitchFamily="2" charset="0"/>
        </a:defRPr>
      </a:lvl3pPr>
      <a:lvl4pPr marL="1246188" indent="-222250" algn="l" rtl="0" eaLnBrk="1" fontAlgn="base" hangingPunct="1">
        <a:lnSpc>
          <a:spcPct val="90000"/>
        </a:lnSpc>
        <a:spcBef>
          <a:spcPts val="300"/>
        </a:spcBef>
        <a:spcAft>
          <a:spcPts val="0"/>
        </a:spcAft>
        <a:buClr>
          <a:srgbClr val="AAAAAA"/>
        </a:buClr>
        <a:buFont typeface="Courier New" panose="02070309020205020404" pitchFamily="49" charset="0"/>
        <a:buChar char="o"/>
        <a:defRPr sz="1000" baseline="0">
          <a:solidFill>
            <a:srgbClr val="000000"/>
          </a:solidFill>
          <a:latin typeface="+mj-lt"/>
          <a:ea typeface="Museo Sans For Dell" pitchFamily="2" charset="0"/>
        </a:defRPr>
      </a:lvl4pPr>
      <a:lvl5pPr marL="1608138" indent="-2365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bg1"/>
        </a:buClr>
        <a:buFont typeface="Museo For Dell 300" pitchFamily="50" charset="0"/>
        <a:buChar char="–"/>
        <a:defRPr sz="1800">
          <a:solidFill>
            <a:schemeClr val="bg2"/>
          </a:solidFill>
          <a:latin typeface="Museo Sans For Dell" pitchFamily="2" charset="0"/>
          <a:ea typeface="Museo Sans For Dell" pitchFamily="2" charset="0"/>
        </a:defRPr>
      </a:lvl5pPr>
      <a:lvl6pPr marL="20653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6pPr>
      <a:lvl7pPr marL="25225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7pPr>
      <a:lvl8pPr marL="29797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8pPr>
      <a:lvl9pPr marL="34369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84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09" y="4838808"/>
            <a:ext cx="1078992" cy="140268"/>
          </a:xfrm>
          <a:prstGeom prst="rect">
            <a:avLst/>
          </a:prstGeom>
        </p:spPr>
      </p:pic>
      <p:sp>
        <p:nvSpPr>
          <p:cNvPr id="7" name="fl" descr="                              Dell - Internal Use - Confidential&#10;"/>
          <p:cNvSpPr txBox="1"/>
          <p:nvPr userDrawn="1"/>
        </p:nvSpPr>
        <p:spPr>
          <a:xfrm>
            <a:off x="4200103" y="5022289"/>
            <a:ext cx="743793" cy="6925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500" b="0" i="0" u="none" baseline="0">
                <a:solidFill>
                  <a:srgbClr val="808080"/>
                </a:solidFill>
                <a:latin typeface="Arial" panose="020B0604020202020204" pitchFamily="34" charset="0"/>
              </a:rPr>
              <a:t>© Copyright 2020 Dell Inc.</a:t>
            </a:r>
          </a:p>
        </p:txBody>
      </p:sp>
      <p:sp>
        <p:nvSpPr>
          <p:cNvPr id="6" name="TextBox 19"/>
          <p:cNvSpPr txBox="1"/>
          <p:nvPr userDrawn="1"/>
        </p:nvSpPr>
        <p:spPr>
          <a:xfrm>
            <a:off x="3857667" y="5023059"/>
            <a:ext cx="76944" cy="6925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500" b="0" kern="1200" smtClean="0">
                <a:solidFill>
                  <a:srgbClr val="808080"/>
                </a:solidFill>
                <a:latin typeface="Arial" panose="020B0604020202020204" pitchFamily="34" charset="0"/>
                <a:ea typeface="+mn-ea"/>
                <a:cs typeface="+mn-cs"/>
              </a:rPr>
              <a:pPr algn="r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500" b="0" kern="1200" err="1">
              <a:solidFill>
                <a:srgbClr val="80808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MSIPCMContentMarking" descr="{&quot;HashCode&quot;:-1912962988,&quot;Placement&quot;:&quot;Footer&quot;}">
            <a:extLst>
              <a:ext uri="{FF2B5EF4-FFF2-40B4-BE49-F238E27FC236}">
                <a16:creationId xmlns:a16="http://schemas.microsoft.com/office/drawing/2014/main" id="{B16C59D5-85D9-46FA-A76B-3C76D6FEEE7B}"/>
              </a:ext>
            </a:extLst>
          </p:cNvPr>
          <p:cNvSpPr txBox="1"/>
          <p:nvPr userDrawn="1"/>
        </p:nvSpPr>
        <p:spPr>
          <a:xfrm>
            <a:off x="0" y="4932427"/>
            <a:ext cx="1185008" cy="21107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700">
                <a:solidFill>
                  <a:srgbClr val="7F7F7F"/>
                </a:solidFill>
                <a:latin typeface="Calibri" panose="020F0502020204030204" pitchFamily="34" charset="0"/>
              </a:rPr>
              <a:t>Internal Use - Confidential</a:t>
            </a:r>
            <a:endParaRPr lang="en-US" sz="700" dirty="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294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  <p:sldLayoutId id="2147483815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180">
          <p15:clr>
            <a:srgbClr val="F26B43"/>
          </p15:clr>
        </p15:guide>
        <p15:guide id="4" pos="5580">
          <p15:clr>
            <a:srgbClr val="F26B43"/>
          </p15:clr>
        </p15:guide>
        <p15:guide id="5" pos="7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ackuprecoveryguy.blogspot.com/2022/07/backup-and-recovery-materials.html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SjmM60ZhPHw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470.png"/><Relationship Id="rId2" Type="http://schemas.openxmlformats.org/officeDocument/2006/relationships/image" Target="../media/image41.png"/><Relationship Id="rId29" Type="http://schemas.openxmlformats.org/officeDocument/2006/relationships/customXml" Target="../ink/ink4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5.png"/><Relationship Id="rId11" Type="http://schemas.openxmlformats.org/officeDocument/2006/relationships/customXml" Target="../ink/ink2.xml"/><Relationship Id="rId5" Type="http://schemas.openxmlformats.org/officeDocument/2006/relationships/image" Target="../media/image44.png"/><Relationship Id="rId28" Type="http://schemas.openxmlformats.org/officeDocument/2006/relationships/image" Target="../media/image630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customXml" Target="../ink/ink3.xml"/><Relationship Id="rId30" Type="http://schemas.openxmlformats.org/officeDocument/2006/relationships/image" Target="../media/image49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300.png"/><Relationship Id="rId4" Type="http://schemas.openxmlformats.org/officeDocument/2006/relationships/image" Target="../media/image45.png"/><Relationship Id="rId9" Type="http://schemas.openxmlformats.org/officeDocument/2006/relationships/customXml" Target="../ink/ink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thehackernews.com/2021/09/hackers-leak-vpn-account-passwords-from.html?m=1" TargetMode="External"/><Relationship Id="rId1" Type="http://schemas.openxmlformats.org/officeDocument/2006/relationships/slideLayout" Target="../slideLayouts/slideLayout8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thehackernews.com/2021/09/hackers-leak-vpn-account-passwords-from.html?m=1" TargetMode="Externa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7.png"/><Relationship Id="rId11" Type="http://schemas.openxmlformats.org/officeDocument/2006/relationships/image" Target="../media/image570.png"/><Relationship Id="rId5" Type="http://schemas.openxmlformats.org/officeDocument/2006/relationships/image" Target="../media/image45.png"/><Relationship Id="rId10" Type="http://schemas.openxmlformats.org/officeDocument/2006/relationships/customXml" Target="../ink/ink6.xml"/><Relationship Id="rId4" Type="http://schemas.openxmlformats.org/officeDocument/2006/relationships/image" Target="../media/image44.png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77.png"/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12" Type="http://schemas.openxmlformats.org/officeDocument/2006/relationships/customXml" Target="../ink/ink7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5" Type="http://schemas.openxmlformats.org/officeDocument/2006/relationships/image" Target="../media/image78.png"/><Relationship Id="rId10" Type="http://schemas.openxmlformats.org/officeDocument/2006/relationships/image" Target="../media/image43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customXml" Target="../ink/ink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9.png"/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12" Type="http://schemas.openxmlformats.org/officeDocument/2006/relationships/customXml" Target="../ink/ink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5" Type="http://schemas.openxmlformats.org/officeDocument/2006/relationships/image" Target="../media/image60.png"/><Relationship Id="rId10" Type="http://schemas.openxmlformats.org/officeDocument/2006/relationships/image" Target="../media/image43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customXml" Target="../ink/ink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0qvfbnzXOw" TargetMode="External"/><Relationship Id="rId2" Type="http://schemas.openxmlformats.org/officeDocument/2006/relationships/hyperlink" Target="https://youtu.be/ul5PHkq83Nk" TargetMode="Externa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s://indexengines.com/gdpr/8-products#can-cybersense-find-ransomware-executables" TargetMode="External"/><Relationship Id="rId1" Type="http://schemas.openxmlformats.org/officeDocument/2006/relationships/slideLayout" Target="../slideLayouts/slideLayout8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" y="857535"/>
            <a:ext cx="8572500" cy="1052596"/>
          </a:xfrm>
        </p:spPr>
        <p:txBody>
          <a:bodyPr/>
          <a:lstStyle/>
          <a:p>
            <a:r>
              <a:rPr lang="en-US"/>
              <a:t>Is my data clean?</a:t>
            </a:r>
            <a:br>
              <a:rPr lang="en-US"/>
            </a:br>
            <a:r>
              <a:rPr lang="en-US" sz="2200"/>
              <a:t>Cyber Recovery in 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E7757B-129D-4520-8B1B-1B7C9209F53B}"/>
              </a:ext>
            </a:extLst>
          </p:cNvPr>
          <p:cNvSpPr txBox="1"/>
          <p:nvPr/>
        </p:nvSpPr>
        <p:spPr>
          <a:xfrm>
            <a:off x="6948264" y="4803998"/>
            <a:ext cx="181620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i="1">
                <a:solidFill>
                  <a:schemeClr val="tx2"/>
                </a:solidFill>
              </a:rPr>
              <a:t>Daniel.Olkowski@dell.com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3F5232-5759-4984-9331-828DF5F6B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585635"/>
            <a:ext cx="2638095" cy="7714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EC2812-BA51-4431-8BFD-89C748A727F7}"/>
              </a:ext>
            </a:extLst>
          </p:cNvPr>
          <p:cNvSpPr txBox="1"/>
          <p:nvPr/>
        </p:nvSpPr>
        <p:spPr>
          <a:xfrm>
            <a:off x="6948264" y="4803998"/>
            <a:ext cx="181620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i="1">
                <a:solidFill>
                  <a:schemeClr val="tx2"/>
                </a:solidFill>
              </a:rPr>
              <a:t>Daniel.Olkowski@dell.com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6C038-3104-4823-8290-4FDDC42645B6}"/>
              </a:ext>
            </a:extLst>
          </p:cNvPr>
          <p:cNvSpPr/>
          <p:nvPr/>
        </p:nvSpPr>
        <p:spPr>
          <a:xfrm>
            <a:off x="213154" y="4596235"/>
            <a:ext cx="5943021" cy="46166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The most fresh </a:t>
            </a:r>
            <a:r>
              <a:rPr lang="en-US" sz="1200" b="1" dirty="0">
                <a:solidFill>
                  <a:srgbClr val="0066FF"/>
                </a:solidFill>
              </a:rPr>
              <a:t>ppt </a:t>
            </a:r>
            <a:r>
              <a:rPr lang="en-US" sz="1200" dirty="0"/>
              <a:t>version of this document, you will find at:</a:t>
            </a:r>
            <a:br>
              <a:rPr lang="pl-PL" sz="1200" dirty="0"/>
            </a:br>
            <a:r>
              <a:rPr lang="pl-PL" sz="1200" dirty="0">
                <a:hlinkClick r:id="rId3"/>
              </a:rPr>
              <a:t>http://backuprecoveryguy.blogspot.com/2022/07/backup-and-recovery-materials.html</a:t>
            </a:r>
            <a:r>
              <a:rPr lang="pl-PL" sz="1200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0AED7F-0039-46D8-8E43-2A3763A70090}"/>
              </a:ext>
            </a:extLst>
          </p:cNvPr>
          <p:cNvSpPr/>
          <p:nvPr/>
        </p:nvSpPr>
        <p:spPr>
          <a:xfrm>
            <a:off x="233897" y="3402507"/>
            <a:ext cx="4082784" cy="46166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pl-PL" sz="1200" dirty="0" err="1"/>
              <a:t>Polish</a:t>
            </a:r>
            <a:r>
              <a:rPr lang="pl-PL" sz="1200" dirty="0"/>
              <a:t> v</a:t>
            </a:r>
            <a:r>
              <a:rPr lang="en-US" sz="1200" dirty="0" err="1"/>
              <a:t>ideo</a:t>
            </a:r>
            <a:r>
              <a:rPr lang="en-US" sz="1200" dirty="0"/>
              <a:t> covering Cyber Recovery:</a:t>
            </a:r>
            <a:br>
              <a:rPr lang="pl-PL" sz="1200" dirty="0"/>
            </a:br>
            <a:r>
              <a:rPr lang="pl-PL" sz="1200" dirty="0">
                <a:hlinkClick r:id="rId4"/>
              </a:rPr>
              <a:t>https://youtu.be/SjmM60ZhPHw</a:t>
            </a:r>
            <a:endParaRPr lang="pl-PL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4DD774-681F-41FA-9EAC-CA8ACA753663}"/>
              </a:ext>
            </a:extLst>
          </p:cNvPr>
          <p:cNvSpPr/>
          <p:nvPr/>
        </p:nvSpPr>
        <p:spPr>
          <a:xfrm>
            <a:off x="4906872" y="3519601"/>
            <a:ext cx="4082784" cy="646331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All DPS materials:</a:t>
            </a:r>
            <a:br>
              <a:rPr lang="en-US" sz="1200" dirty="0"/>
            </a:br>
            <a:r>
              <a:rPr lang="pl-PL" sz="1200" dirty="0">
                <a:hlinkClick r:id="rId3"/>
              </a:rPr>
              <a:t>http://backuprecoveryguy.blogspot.com/2022/07/backup-and-recovery-materials.html</a:t>
            </a:r>
            <a:r>
              <a:rPr lang="pl-P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405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1">
            <a:extLst>
              <a:ext uri="{FF2B5EF4-FFF2-40B4-BE49-F238E27FC236}">
                <a16:creationId xmlns:a16="http://schemas.microsoft.com/office/drawing/2014/main" id="{E0C668D0-4327-429F-A1A2-7E6514B73F5D}"/>
              </a:ext>
            </a:extLst>
          </p:cNvPr>
          <p:cNvSpPr/>
          <p:nvPr/>
        </p:nvSpPr>
        <p:spPr>
          <a:xfrm>
            <a:off x="372200" y="3435846"/>
            <a:ext cx="8399600" cy="1547709"/>
          </a:xfrm>
          <a:prstGeom prst="roundRect">
            <a:avLst/>
          </a:prstGeom>
          <a:solidFill>
            <a:srgbClr val="003F5C"/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Castle strategy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34917A-99CB-4D86-A77E-7F0B67A69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847589"/>
            <a:ext cx="5004048" cy="17241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40B0A0-E68C-4552-A503-29FF60609B8F}"/>
              </a:ext>
            </a:extLst>
          </p:cNvPr>
          <p:cNvSpPr/>
          <p:nvPr/>
        </p:nvSpPr>
        <p:spPr>
          <a:xfrm>
            <a:off x="1637420" y="557541"/>
            <a:ext cx="5688632" cy="2304256"/>
          </a:xfrm>
          <a:prstGeom prst="rect">
            <a:avLst/>
          </a:prstGeom>
          <a:noFill/>
          <a:ln w="203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76C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24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21">
            <a:extLst>
              <a:ext uri="{FF2B5EF4-FFF2-40B4-BE49-F238E27FC236}">
                <a16:creationId xmlns:a16="http://schemas.microsoft.com/office/drawing/2014/main" id="{25E905C2-E765-4670-A01B-D2C940475045}"/>
              </a:ext>
            </a:extLst>
          </p:cNvPr>
          <p:cNvSpPr/>
          <p:nvPr/>
        </p:nvSpPr>
        <p:spPr>
          <a:xfrm>
            <a:off x="107504" y="1275606"/>
            <a:ext cx="4413176" cy="1872208"/>
          </a:xfrm>
          <a:prstGeom prst="roundRect">
            <a:avLst/>
          </a:prstGeom>
          <a:solidFill>
            <a:srgbClr val="003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Ambulance</a:t>
            </a:r>
            <a:endParaRPr kumimoji="0" lang="pl-PL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strategy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DD6E24-D12D-427E-810E-70690417E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95486"/>
            <a:ext cx="3409524" cy="4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9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28">
            <a:extLst>
              <a:ext uri="{FF2B5EF4-FFF2-40B4-BE49-F238E27FC236}">
                <a16:creationId xmlns:a16="http://schemas.microsoft.com/office/drawing/2014/main" id="{4BED6AEC-C469-4075-89CF-2BEEFC1D94B5}"/>
              </a:ext>
            </a:extLst>
          </p:cNvPr>
          <p:cNvSpPr/>
          <p:nvPr/>
        </p:nvSpPr>
        <p:spPr>
          <a:xfrm>
            <a:off x="4900023" y="1629251"/>
            <a:ext cx="1845014" cy="462262"/>
          </a:xfrm>
          <a:prstGeom prst="rect">
            <a:avLst/>
          </a:prstGeom>
          <a:solidFill>
            <a:schemeClr val="bg2"/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1CAC0C-D360-4E2A-89E3-227EC98FADD3}"/>
              </a:ext>
            </a:extLst>
          </p:cNvPr>
          <p:cNvSpPr/>
          <p:nvPr/>
        </p:nvSpPr>
        <p:spPr>
          <a:xfrm>
            <a:off x="78183" y="1626751"/>
            <a:ext cx="1845014" cy="462262"/>
          </a:xfrm>
          <a:prstGeom prst="rect">
            <a:avLst/>
          </a:prstGeom>
          <a:solidFill>
            <a:schemeClr val="bg2"/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E4D14179-62C1-4E87-9FB7-17E0A721B403}"/>
              </a:ext>
            </a:extLst>
          </p:cNvPr>
          <p:cNvSpPr/>
          <p:nvPr/>
        </p:nvSpPr>
        <p:spPr>
          <a:xfrm>
            <a:off x="189893" y="245056"/>
            <a:ext cx="1676732" cy="782243"/>
          </a:xfrm>
          <a:prstGeom prst="roundRect">
            <a:avLst/>
          </a:prstGeom>
          <a:solidFill>
            <a:srgbClr val="003300"/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572A07-660C-4D21-B949-464B2EA4C8D7}"/>
              </a:ext>
            </a:extLst>
          </p:cNvPr>
          <p:cNvSpPr/>
          <p:nvPr/>
        </p:nvSpPr>
        <p:spPr>
          <a:xfrm>
            <a:off x="173536" y="309800"/>
            <a:ext cx="13777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Infrastructure</a:t>
            </a:r>
          </a:p>
        </p:txBody>
      </p:sp>
      <p:pic>
        <p:nvPicPr>
          <p:cNvPr id="12" name="Picture 20" descr="server">
            <a:extLst>
              <a:ext uri="{FF2B5EF4-FFF2-40B4-BE49-F238E27FC236}">
                <a16:creationId xmlns:a16="http://schemas.microsoft.com/office/drawing/2014/main" id="{49CCB570-7F13-4DF0-9C51-4762A1B9D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510031" y="612790"/>
            <a:ext cx="181757" cy="33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C650DFD-940E-4D1B-8988-3CD4CE713A25}"/>
              </a:ext>
            </a:extLst>
          </p:cNvPr>
          <p:cNvGrpSpPr/>
          <p:nvPr/>
        </p:nvGrpSpPr>
        <p:grpSpPr>
          <a:xfrm>
            <a:off x="1089563" y="567782"/>
            <a:ext cx="325915" cy="332120"/>
            <a:chOff x="1433858" y="2733272"/>
            <a:chExt cx="660413" cy="517525"/>
          </a:xfrm>
        </p:grpSpPr>
        <p:sp>
          <p:nvSpPr>
            <p:cNvPr id="14" name="AutoShape 7">
              <a:extLst>
                <a:ext uri="{FF2B5EF4-FFF2-40B4-BE49-F238E27FC236}">
                  <a16:creationId xmlns:a16="http://schemas.microsoft.com/office/drawing/2014/main" id="{E26909A0-D1EB-46E9-8A8F-7D2BD6D5B3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3858" y="2733272"/>
              <a:ext cx="660413" cy="517525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15" name="Group 2">
              <a:extLst>
                <a:ext uri="{FF2B5EF4-FFF2-40B4-BE49-F238E27FC236}">
                  <a16:creationId xmlns:a16="http://schemas.microsoft.com/office/drawing/2014/main" id="{54ABFCB1-E402-4E7E-A6FB-CA50831959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0" y="2836459"/>
              <a:ext cx="485775" cy="322263"/>
              <a:chOff x="10275093" y="3566509"/>
              <a:chExt cx="485784" cy="58908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857823D-8D06-4047-A8B7-F926DBD972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5093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89">
                <a:extLst>
                  <a:ext uri="{FF2B5EF4-FFF2-40B4-BE49-F238E27FC236}">
                    <a16:creationId xmlns:a16="http://schemas.microsoft.com/office/drawing/2014/main" id="{0D9CD6A2-699A-4CDD-929F-2766C947FA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1136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89">
                <a:extLst>
                  <a:ext uri="{FF2B5EF4-FFF2-40B4-BE49-F238E27FC236}">
                    <a16:creationId xmlns:a16="http://schemas.microsoft.com/office/drawing/2014/main" id="{167D81A0-A1FB-4B7E-85DC-32A4BF4D4B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7179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89">
                <a:extLst>
                  <a:ext uri="{FF2B5EF4-FFF2-40B4-BE49-F238E27FC236}">
                    <a16:creationId xmlns:a16="http://schemas.microsoft.com/office/drawing/2014/main" id="{67569130-D7CE-4148-922B-0B753D4B80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3222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89">
                <a:extLst>
                  <a:ext uri="{FF2B5EF4-FFF2-40B4-BE49-F238E27FC236}">
                    <a16:creationId xmlns:a16="http://schemas.microsoft.com/office/drawing/2014/main" id="{F3987897-D6B0-4967-B8F5-AD73F7D708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5093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89">
                <a:extLst>
                  <a:ext uri="{FF2B5EF4-FFF2-40B4-BE49-F238E27FC236}">
                    <a16:creationId xmlns:a16="http://schemas.microsoft.com/office/drawing/2014/main" id="{47CF1CA7-498B-4A3F-A171-F363F40169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1136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E616663C-9C53-4A8B-87D8-A7CFDCFBA9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7179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89">
                <a:extLst>
                  <a:ext uri="{FF2B5EF4-FFF2-40B4-BE49-F238E27FC236}">
                    <a16:creationId xmlns:a16="http://schemas.microsoft.com/office/drawing/2014/main" id="{944F21BB-D928-4615-BE25-6BB8C0EAA7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3222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4" name="Picture 20" descr="server">
            <a:extLst>
              <a:ext uri="{FF2B5EF4-FFF2-40B4-BE49-F238E27FC236}">
                <a16:creationId xmlns:a16="http://schemas.microsoft.com/office/drawing/2014/main" id="{B2B601CE-ACD8-4D06-A1FB-C7C3306D3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585241" y="622254"/>
            <a:ext cx="181757" cy="33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0" descr="server">
            <a:extLst>
              <a:ext uri="{FF2B5EF4-FFF2-40B4-BE49-F238E27FC236}">
                <a16:creationId xmlns:a16="http://schemas.microsoft.com/office/drawing/2014/main" id="{C94C7DE3-EA14-45D3-B122-D88983AFC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660451" y="631717"/>
            <a:ext cx="181757" cy="33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8A016BC-D7A7-4DED-95B0-14F835CB3478}"/>
              </a:ext>
            </a:extLst>
          </p:cNvPr>
          <p:cNvGrpSpPr/>
          <p:nvPr/>
        </p:nvGrpSpPr>
        <p:grpSpPr>
          <a:xfrm>
            <a:off x="1125955" y="615106"/>
            <a:ext cx="325915" cy="332120"/>
            <a:chOff x="1433858" y="2733272"/>
            <a:chExt cx="660413" cy="517525"/>
          </a:xfrm>
        </p:grpSpPr>
        <p:sp>
          <p:nvSpPr>
            <p:cNvPr id="27" name="AutoShape 7">
              <a:extLst>
                <a:ext uri="{FF2B5EF4-FFF2-40B4-BE49-F238E27FC236}">
                  <a16:creationId xmlns:a16="http://schemas.microsoft.com/office/drawing/2014/main" id="{A31A4891-788A-4A1E-8400-D494B63E5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3858" y="2733272"/>
              <a:ext cx="660413" cy="517525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28" name="Group 2">
              <a:extLst>
                <a:ext uri="{FF2B5EF4-FFF2-40B4-BE49-F238E27FC236}">
                  <a16:creationId xmlns:a16="http://schemas.microsoft.com/office/drawing/2014/main" id="{CF03D140-01EE-40AF-86C9-06880622C5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0" y="2836459"/>
              <a:ext cx="485775" cy="322263"/>
              <a:chOff x="10275093" y="3566509"/>
              <a:chExt cx="485784" cy="589087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56061E0-A379-43E0-BAD8-B96D76198A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5093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89">
                <a:extLst>
                  <a:ext uri="{FF2B5EF4-FFF2-40B4-BE49-F238E27FC236}">
                    <a16:creationId xmlns:a16="http://schemas.microsoft.com/office/drawing/2014/main" id="{5FB71200-360A-404A-8889-E64FE1DD70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1136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89">
                <a:extLst>
                  <a:ext uri="{FF2B5EF4-FFF2-40B4-BE49-F238E27FC236}">
                    <a16:creationId xmlns:a16="http://schemas.microsoft.com/office/drawing/2014/main" id="{EEFC23BD-4467-4459-8CCF-396AAC47B9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7179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89">
                <a:extLst>
                  <a:ext uri="{FF2B5EF4-FFF2-40B4-BE49-F238E27FC236}">
                    <a16:creationId xmlns:a16="http://schemas.microsoft.com/office/drawing/2014/main" id="{41319432-591C-4DA0-A037-6B02A06CC6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3222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89">
                <a:extLst>
                  <a:ext uri="{FF2B5EF4-FFF2-40B4-BE49-F238E27FC236}">
                    <a16:creationId xmlns:a16="http://schemas.microsoft.com/office/drawing/2014/main" id="{EC685C7A-245D-4FFD-831F-C625DC24DB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5093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89">
                <a:extLst>
                  <a:ext uri="{FF2B5EF4-FFF2-40B4-BE49-F238E27FC236}">
                    <a16:creationId xmlns:a16="http://schemas.microsoft.com/office/drawing/2014/main" id="{79A123F5-BF89-4317-B6D4-5E18A963B2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1136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AEBB82FE-6E6D-4F20-B036-633D35C44E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7179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89">
                <a:extLst>
                  <a:ext uri="{FF2B5EF4-FFF2-40B4-BE49-F238E27FC236}">
                    <a16:creationId xmlns:a16="http://schemas.microsoft.com/office/drawing/2014/main" id="{7D93349C-A15E-4FB9-8F91-245DCE679F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3222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8ADBD92-E16D-4D76-BBF4-7A3756C8F7FD}"/>
              </a:ext>
            </a:extLst>
          </p:cNvPr>
          <p:cNvGrpSpPr/>
          <p:nvPr/>
        </p:nvGrpSpPr>
        <p:grpSpPr>
          <a:xfrm>
            <a:off x="1162346" y="662431"/>
            <a:ext cx="325915" cy="332120"/>
            <a:chOff x="1433858" y="2733272"/>
            <a:chExt cx="660413" cy="517525"/>
          </a:xfrm>
        </p:grpSpPr>
        <p:sp>
          <p:nvSpPr>
            <p:cNvPr id="38" name="AutoShape 7">
              <a:extLst>
                <a:ext uri="{FF2B5EF4-FFF2-40B4-BE49-F238E27FC236}">
                  <a16:creationId xmlns:a16="http://schemas.microsoft.com/office/drawing/2014/main" id="{5A430DE4-B5CB-464B-AC32-8E56FAAE7C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3858" y="2733272"/>
              <a:ext cx="660413" cy="517525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39" name="Group 2">
              <a:extLst>
                <a:ext uri="{FF2B5EF4-FFF2-40B4-BE49-F238E27FC236}">
                  <a16:creationId xmlns:a16="http://schemas.microsoft.com/office/drawing/2014/main" id="{C89A5894-C0BD-4C58-BB87-2AE2A14D7C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0" y="2836459"/>
              <a:ext cx="485775" cy="322263"/>
              <a:chOff x="10275093" y="3566509"/>
              <a:chExt cx="485784" cy="589087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76CFCFE7-BCD1-40C3-88B8-688CF31148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5093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89">
                <a:extLst>
                  <a:ext uri="{FF2B5EF4-FFF2-40B4-BE49-F238E27FC236}">
                    <a16:creationId xmlns:a16="http://schemas.microsoft.com/office/drawing/2014/main" id="{80B9ACF3-348D-48E0-9DA9-842461A6C0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1136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89">
                <a:extLst>
                  <a:ext uri="{FF2B5EF4-FFF2-40B4-BE49-F238E27FC236}">
                    <a16:creationId xmlns:a16="http://schemas.microsoft.com/office/drawing/2014/main" id="{A79D61E9-FAC7-4CF7-AF9C-0D39B1BC71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7179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89">
                <a:extLst>
                  <a:ext uri="{FF2B5EF4-FFF2-40B4-BE49-F238E27FC236}">
                    <a16:creationId xmlns:a16="http://schemas.microsoft.com/office/drawing/2014/main" id="{54BDBC40-F482-4A70-8751-941EC56579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3222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89">
                <a:extLst>
                  <a:ext uri="{FF2B5EF4-FFF2-40B4-BE49-F238E27FC236}">
                    <a16:creationId xmlns:a16="http://schemas.microsoft.com/office/drawing/2014/main" id="{55471143-3169-4227-9A1F-7BF4F46A3C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5093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89">
                <a:extLst>
                  <a:ext uri="{FF2B5EF4-FFF2-40B4-BE49-F238E27FC236}">
                    <a16:creationId xmlns:a16="http://schemas.microsoft.com/office/drawing/2014/main" id="{E7FBE00F-08EA-40D8-8B0B-D9B2C7F455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1136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07D8891F-67F3-4BCE-A7B6-95BB931E6B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7179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89">
                <a:extLst>
                  <a:ext uri="{FF2B5EF4-FFF2-40B4-BE49-F238E27FC236}">
                    <a16:creationId xmlns:a16="http://schemas.microsoft.com/office/drawing/2014/main" id="{1545E8E7-4BF3-447D-8BF9-91ECCA7C03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3222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6026417A-FCC0-428B-AC94-89F000E4C9F7}"/>
              </a:ext>
            </a:extLst>
          </p:cNvPr>
          <p:cNvSpPr txBox="1"/>
          <p:nvPr/>
        </p:nvSpPr>
        <p:spPr>
          <a:xfrm>
            <a:off x="279966" y="1692910"/>
            <a:ext cx="1438214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8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DB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Domain</a:t>
            </a:r>
          </a:p>
        </p:txBody>
      </p:sp>
      <p:sp>
        <p:nvSpPr>
          <p:cNvPr id="49" name="Line 138">
            <a:extLst>
              <a:ext uri="{FF2B5EF4-FFF2-40B4-BE49-F238E27FC236}">
                <a16:creationId xmlns:a16="http://schemas.microsoft.com/office/drawing/2014/main" id="{FB105413-61D1-4ED4-9AB9-4B0642F45485}"/>
              </a:ext>
            </a:extLst>
          </p:cNvPr>
          <p:cNvSpPr>
            <a:spLocks noChangeShapeType="1"/>
          </p:cNvSpPr>
          <p:nvPr/>
        </p:nvSpPr>
        <p:spPr bwMode="gray">
          <a:xfrm>
            <a:off x="1320231" y="1096727"/>
            <a:ext cx="0" cy="530024"/>
          </a:xfrm>
          <a:prstGeom prst="line">
            <a:avLst/>
          </a:prstGeom>
          <a:noFill/>
          <a:ln w="50800">
            <a:solidFill>
              <a:srgbClr val="800000"/>
            </a:solidFill>
            <a:round/>
            <a:headEnd type="triangle"/>
            <a:tailEnd type="triangle"/>
          </a:ln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" name="Text Box 108">
            <a:extLst>
              <a:ext uri="{FF2B5EF4-FFF2-40B4-BE49-F238E27FC236}">
                <a16:creationId xmlns:a16="http://schemas.microsoft.com/office/drawing/2014/main" id="{CF40E0D8-39A8-4735-8F22-1568BF72EA1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9893" y="1149700"/>
            <a:ext cx="1013098" cy="3662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Any backup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software</a:t>
            </a:r>
          </a:p>
        </p:txBody>
      </p:sp>
      <p:sp>
        <p:nvSpPr>
          <p:cNvPr id="63" name="Text Box 108">
            <a:extLst>
              <a:ext uri="{FF2B5EF4-FFF2-40B4-BE49-F238E27FC236}">
                <a16:creationId xmlns:a16="http://schemas.microsoft.com/office/drawing/2014/main" id="{8D1B8BEE-6CDB-43DB-9342-03295955F55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446562" y="1155853"/>
            <a:ext cx="806311" cy="3662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Backup</a:t>
            </a:r>
          </a:p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Recovery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3FF2E78-4D67-4D42-B584-611EF7E7F59A}"/>
              </a:ext>
            </a:extLst>
          </p:cNvPr>
          <p:cNvSpPr txBox="1"/>
          <p:nvPr/>
        </p:nvSpPr>
        <p:spPr>
          <a:xfrm>
            <a:off x="662929" y="-62215"/>
            <a:ext cx="756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8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SITE A</a:t>
            </a:r>
          </a:p>
        </p:txBody>
      </p:sp>
      <p:sp>
        <p:nvSpPr>
          <p:cNvPr id="66" name="Rounded Rectangle 3">
            <a:extLst>
              <a:ext uri="{FF2B5EF4-FFF2-40B4-BE49-F238E27FC236}">
                <a16:creationId xmlns:a16="http://schemas.microsoft.com/office/drawing/2014/main" id="{9F1BBA15-6C1C-425E-BC3B-AA0C1BD1436E}"/>
              </a:ext>
            </a:extLst>
          </p:cNvPr>
          <p:cNvSpPr/>
          <p:nvPr/>
        </p:nvSpPr>
        <p:spPr>
          <a:xfrm>
            <a:off x="5016736" y="245056"/>
            <a:ext cx="1676732" cy="782243"/>
          </a:xfrm>
          <a:prstGeom prst="roundRect">
            <a:avLst/>
          </a:prstGeom>
          <a:solidFill>
            <a:srgbClr val="003300"/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A87BA50-5B8E-46AD-9EA0-D425F634BEA1}"/>
              </a:ext>
            </a:extLst>
          </p:cNvPr>
          <p:cNvSpPr/>
          <p:nvPr/>
        </p:nvSpPr>
        <p:spPr>
          <a:xfrm>
            <a:off x="5000379" y="309800"/>
            <a:ext cx="13777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Infrastructure</a:t>
            </a:r>
          </a:p>
        </p:txBody>
      </p:sp>
      <p:pic>
        <p:nvPicPr>
          <p:cNvPr id="68" name="Picture 20" descr="server">
            <a:extLst>
              <a:ext uri="{FF2B5EF4-FFF2-40B4-BE49-F238E27FC236}">
                <a16:creationId xmlns:a16="http://schemas.microsoft.com/office/drawing/2014/main" id="{26F3BFF2-95FD-4F53-8DED-9EAF93060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5336874" y="612790"/>
            <a:ext cx="181757" cy="33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4C5D5CB-6B9B-4E58-AC2F-CA70FE6E6EC8}"/>
              </a:ext>
            </a:extLst>
          </p:cNvPr>
          <p:cNvGrpSpPr/>
          <p:nvPr/>
        </p:nvGrpSpPr>
        <p:grpSpPr>
          <a:xfrm>
            <a:off x="5916406" y="567782"/>
            <a:ext cx="325915" cy="332120"/>
            <a:chOff x="1433858" y="2733272"/>
            <a:chExt cx="660413" cy="517525"/>
          </a:xfrm>
        </p:grpSpPr>
        <p:sp>
          <p:nvSpPr>
            <p:cNvPr id="70" name="AutoShape 7">
              <a:extLst>
                <a:ext uri="{FF2B5EF4-FFF2-40B4-BE49-F238E27FC236}">
                  <a16:creationId xmlns:a16="http://schemas.microsoft.com/office/drawing/2014/main" id="{2C55CED6-CCBD-46E3-8D1A-81780CED9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3858" y="2733272"/>
              <a:ext cx="660413" cy="517525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71" name="Group 2">
              <a:extLst>
                <a:ext uri="{FF2B5EF4-FFF2-40B4-BE49-F238E27FC236}">
                  <a16:creationId xmlns:a16="http://schemas.microsoft.com/office/drawing/2014/main" id="{3E35F958-EF79-42B8-AB7F-F160CD2727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0" y="2836459"/>
              <a:ext cx="485775" cy="322263"/>
              <a:chOff x="10275093" y="3566509"/>
              <a:chExt cx="485784" cy="589087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D74762F2-F012-4CBA-BAF2-BE94810D03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5093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" name="Picture 89">
                <a:extLst>
                  <a:ext uri="{FF2B5EF4-FFF2-40B4-BE49-F238E27FC236}">
                    <a16:creationId xmlns:a16="http://schemas.microsoft.com/office/drawing/2014/main" id="{10537CEB-F5CF-4557-9D7B-0E5A08B801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1136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4" name="Picture 89">
                <a:extLst>
                  <a:ext uri="{FF2B5EF4-FFF2-40B4-BE49-F238E27FC236}">
                    <a16:creationId xmlns:a16="http://schemas.microsoft.com/office/drawing/2014/main" id="{20BA1D82-D48A-450E-BE94-4856C9F62B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7179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5" name="Picture 89">
                <a:extLst>
                  <a:ext uri="{FF2B5EF4-FFF2-40B4-BE49-F238E27FC236}">
                    <a16:creationId xmlns:a16="http://schemas.microsoft.com/office/drawing/2014/main" id="{A2344AC9-5E43-4870-B1D5-F2A4B49CC5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3222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" name="Picture 89">
                <a:extLst>
                  <a:ext uri="{FF2B5EF4-FFF2-40B4-BE49-F238E27FC236}">
                    <a16:creationId xmlns:a16="http://schemas.microsoft.com/office/drawing/2014/main" id="{17A10562-B3E9-47EA-AB9D-C4FEEC69EE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5093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" name="Picture 89">
                <a:extLst>
                  <a:ext uri="{FF2B5EF4-FFF2-40B4-BE49-F238E27FC236}">
                    <a16:creationId xmlns:a16="http://schemas.microsoft.com/office/drawing/2014/main" id="{FB064358-28B8-4A8B-AC7F-3F75CE6F46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1136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D4524D4-2751-4CCC-988F-B9DE64A244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7179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9" name="Picture 89">
                <a:extLst>
                  <a:ext uri="{FF2B5EF4-FFF2-40B4-BE49-F238E27FC236}">
                    <a16:creationId xmlns:a16="http://schemas.microsoft.com/office/drawing/2014/main" id="{773D9BFD-B8E9-4F43-B1EE-5B204B6DA8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3222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80" name="Picture 20" descr="server">
            <a:extLst>
              <a:ext uri="{FF2B5EF4-FFF2-40B4-BE49-F238E27FC236}">
                <a16:creationId xmlns:a16="http://schemas.microsoft.com/office/drawing/2014/main" id="{58C73E1F-4581-4E09-94BA-D657644A1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5412084" y="622254"/>
            <a:ext cx="181757" cy="33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20" descr="server">
            <a:extLst>
              <a:ext uri="{FF2B5EF4-FFF2-40B4-BE49-F238E27FC236}">
                <a16:creationId xmlns:a16="http://schemas.microsoft.com/office/drawing/2014/main" id="{92530047-0B9D-48CE-911B-2DD1533BD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5487294" y="631717"/>
            <a:ext cx="181757" cy="33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366052E5-EAD6-4017-8575-ABFF77389D32}"/>
              </a:ext>
            </a:extLst>
          </p:cNvPr>
          <p:cNvGrpSpPr/>
          <p:nvPr/>
        </p:nvGrpSpPr>
        <p:grpSpPr>
          <a:xfrm>
            <a:off x="5952798" y="615106"/>
            <a:ext cx="325915" cy="332120"/>
            <a:chOff x="1433858" y="2733272"/>
            <a:chExt cx="660413" cy="517525"/>
          </a:xfrm>
        </p:grpSpPr>
        <p:sp>
          <p:nvSpPr>
            <p:cNvPr id="83" name="AutoShape 7">
              <a:extLst>
                <a:ext uri="{FF2B5EF4-FFF2-40B4-BE49-F238E27FC236}">
                  <a16:creationId xmlns:a16="http://schemas.microsoft.com/office/drawing/2014/main" id="{BCA78E61-EBF4-4814-BCB5-70673CA51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3858" y="2733272"/>
              <a:ext cx="660413" cy="517525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84" name="Group 2">
              <a:extLst>
                <a:ext uri="{FF2B5EF4-FFF2-40B4-BE49-F238E27FC236}">
                  <a16:creationId xmlns:a16="http://schemas.microsoft.com/office/drawing/2014/main" id="{215A1B09-8BCA-43CA-A40E-22DEC96B11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0" y="2836459"/>
              <a:ext cx="485775" cy="322263"/>
              <a:chOff x="10275093" y="3566509"/>
              <a:chExt cx="485784" cy="589087"/>
            </a:xfrm>
          </p:grpSpPr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B90A15CE-BBE3-4621-BF50-42AD6336A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5093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6" name="Picture 89">
                <a:extLst>
                  <a:ext uri="{FF2B5EF4-FFF2-40B4-BE49-F238E27FC236}">
                    <a16:creationId xmlns:a16="http://schemas.microsoft.com/office/drawing/2014/main" id="{3153B686-9CB7-422B-BD30-F52B600B3C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1136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7" name="Picture 89">
                <a:extLst>
                  <a:ext uri="{FF2B5EF4-FFF2-40B4-BE49-F238E27FC236}">
                    <a16:creationId xmlns:a16="http://schemas.microsoft.com/office/drawing/2014/main" id="{A7DA929E-3920-4884-9FFA-961898E127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7179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8" name="Picture 89">
                <a:extLst>
                  <a:ext uri="{FF2B5EF4-FFF2-40B4-BE49-F238E27FC236}">
                    <a16:creationId xmlns:a16="http://schemas.microsoft.com/office/drawing/2014/main" id="{E76445F3-9237-4377-B425-2A1CC0CCE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3222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9" name="Picture 89">
                <a:extLst>
                  <a:ext uri="{FF2B5EF4-FFF2-40B4-BE49-F238E27FC236}">
                    <a16:creationId xmlns:a16="http://schemas.microsoft.com/office/drawing/2014/main" id="{B898158D-40C7-4203-81E1-411CFEF1DD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5093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FA7AAB2D-FE24-486D-8010-A0297A6442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1136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64D05836-50BD-4F57-9CC1-E40E491058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7179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" name="Picture 89">
                <a:extLst>
                  <a:ext uri="{FF2B5EF4-FFF2-40B4-BE49-F238E27FC236}">
                    <a16:creationId xmlns:a16="http://schemas.microsoft.com/office/drawing/2014/main" id="{9977F343-8BAE-457A-8363-150355DFB7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3222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22E127-9DFA-4F5D-A251-B7DE79555E08}"/>
              </a:ext>
            </a:extLst>
          </p:cNvPr>
          <p:cNvGrpSpPr/>
          <p:nvPr/>
        </p:nvGrpSpPr>
        <p:grpSpPr>
          <a:xfrm>
            <a:off x="5989189" y="662431"/>
            <a:ext cx="325915" cy="332120"/>
            <a:chOff x="1433858" y="2733272"/>
            <a:chExt cx="660413" cy="517525"/>
          </a:xfrm>
        </p:grpSpPr>
        <p:sp>
          <p:nvSpPr>
            <p:cNvPr id="94" name="AutoShape 7">
              <a:extLst>
                <a:ext uri="{FF2B5EF4-FFF2-40B4-BE49-F238E27FC236}">
                  <a16:creationId xmlns:a16="http://schemas.microsoft.com/office/drawing/2014/main" id="{F71EC542-791C-4554-A49A-167D78961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3858" y="2733272"/>
              <a:ext cx="660413" cy="517525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95" name="Group 2">
              <a:extLst>
                <a:ext uri="{FF2B5EF4-FFF2-40B4-BE49-F238E27FC236}">
                  <a16:creationId xmlns:a16="http://schemas.microsoft.com/office/drawing/2014/main" id="{5DE305C4-5D9E-4707-8B91-1DA41031A8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0" y="2836459"/>
              <a:ext cx="485775" cy="322263"/>
              <a:chOff x="10275093" y="3566509"/>
              <a:chExt cx="485784" cy="589087"/>
            </a:xfrm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29D138D8-1F8F-465E-B184-52FEAF44DA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5093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7" name="Picture 89">
                <a:extLst>
                  <a:ext uri="{FF2B5EF4-FFF2-40B4-BE49-F238E27FC236}">
                    <a16:creationId xmlns:a16="http://schemas.microsoft.com/office/drawing/2014/main" id="{D518650E-041F-42EA-9C6F-6D6636C3F3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1136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" name="Picture 89">
                <a:extLst>
                  <a:ext uri="{FF2B5EF4-FFF2-40B4-BE49-F238E27FC236}">
                    <a16:creationId xmlns:a16="http://schemas.microsoft.com/office/drawing/2014/main" id="{750988A6-3515-4F0C-9C46-EC166700A8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7179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9" name="Picture 89">
                <a:extLst>
                  <a:ext uri="{FF2B5EF4-FFF2-40B4-BE49-F238E27FC236}">
                    <a16:creationId xmlns:a16="http://schemas.microsoft.com/office/drawing/2014/main" id="{33C62C87-8604-432F-BDEB-1BC06E7EE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3222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0" name="Picture 89">
                <a:extLst>
                  <a:ext uri="{FF2B5EF4-FFF2-40B4-BE49-F238E27FC236}">
                    <a16:creationId xmlns:a16="http://schemas.microsoft.com/office/drawing/2014/main" id="{253DCB8C-BC28-4312-8DA4-9439D2A23E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5093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1" name="Picture 89">
                <a:extLst>
                  <a:ext uri="{FF2B5EF4-FFF2-40B4-BE49-F238E27FC236}">
                    <a16:creationId xmlns:a16="http://schemas.microsoft.com/office/drawing/2014/main" id="{A72AAC50-72DB-426E-995C-73527B152D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1136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B84B37C0-F17D-44C8-8ED6-84234AD6A5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7179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" name="Picture 89">
                <a:extLst>
                  <a:ext uri="{FF2B5EF4-FFF2-40B4-BE49-F238E27FC236}">
                    <a16:creationId xmlns:a16="http://schemas.microsoft.com/office/drawing/2014/main" id="{F6265F6F-AD7D-4614-B3D7-7C0DDC10F2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3222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05" name="Line 138">
            <a:extLst>
              <a:ext uri="{FF2B5EF4-FFF2-40B4-BE49-F238E27FC236}">
                <a16:creationId xmlns:a16="http://schemas.microsoft.com/office/drawing/2014/main" id="{D095AFE5-3A13-4F9B-A50C-0F54EAF2A93E}"/>
              </a:ext>
            </a:extLst>
          </p:cNvPr>
          <p:cNvSpPr>
            <a:spLocks noChangeShapeType="1"/>
          </p:cNvSpPr>
          <p:nvPr/>
        </p:nvSpPr>
        <p:spPr bwMode="gray">
          <a:xfrm>
            <a:off x="6147074" y="1096727"/>
            <a:ext cx="0" cy="530024"/>
          </a:xfrm>
          <a:prstGeom prst="line">
            <a:avLst/>
          </a:prstGeom>
          <a:noFill/>
          <a:ln w="50800">
            <a:solidFill>
              <a:srgbClr val="800000"/>
            </a:solidFill>
            <a:round/>
            <a:headEnd type="triangle"/>
            <a:tailEnd type="triangle"/>
          </a:ln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" name="Text Box 108">
            <a:extLst>
              <a:ext uri="{FF2B5EF4-FFF2-40B4-BE49-F238E27FC236}">
                <a16:creationId xmlns:a16="http://schemas.microsoft.com/office/drawing/2014/main" id="{383D956F-0D40-46B0-98B8-01A369959B4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016736" y="1149700"/>
            <a:ext cx="1013098" cy="3662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Any backup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software</a:t>
            </a:r>
          </a:p>
        </p:txBody>
      </p:sp>
      <p:sp>
        <p:nvSpPr>
          <p:cNvPr id="107" name="Text Box 108">
            <a:extLst>
              <a:ext uri="{FF2B5EF4-FFF2-40B4-BE49-F238E27FC236}">
                <a16:creationId xmlns:a16="http://schemas.microsoft.com/office/drawing/2014/main" id="{996C86F0-2858-4E48-91C8-A1B6E55C1D3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273405" y="1155853"/>
            <a:ext cx="806311" cy="3662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Backup</a:t>
            </a:r>
          </a:p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Recovery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A4ED6A3-494D-4BC2-92A9-792638B8AB9E}"/>
              </a:ext>
            </a:extLst>
          </p:cNvPr>
          <p:cNvSpPr txBox="1"/>
          <p:nvPr/>
        </p:nvSpPr>
        <p:spPr>
          <a:xfrm>
            <a:off x="5489772" y="-62215"/>
            <a:ext cx="76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8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SITE B</a:t>
            </a:r>
          </a:p>
        </p:txBody>
      </p:sp>
      <p:sp>
        <p:nvSpPr>
          <p:cNvPr id="109" name="Line 138">
            <a:extLst>
              <a:ext uri="{FF2B5EF4-FFF2-40B4-BE49-F238E27FC236}">
                <a16:creationId xmlns:a16="http://schemas.microsoft.com/office/drawing/2014/main" id="{1403E08C-591A-4817-A596-DCC4DF1ECEA0}"/>
              </a:ext>
            </a:extLst>
          </p:cNvPr>
          <p:cNvSpPr>
            <a:spLocks noChangeShapeType="1"/>
          </p:cNvSpPr>
          <p:nvPr/>
        </p:nvSpPr>
        <p:spPr bwMode="gray">
          <a:xfrm flipH="1">
            <a:off x="1960680" y="1873772"/>
            <a:ext cx="2936582" cy="2692"/>
          </a:xfrm>
          <a:prstGeom prst="line">
            <a:avLst/>
          </a:prstGeom>
          <a:noFill/>
          <a:ln w="50800">
            <a:solidFill>
              <a:srgbClr val="800000"/>
            </a:solidFill>
            <a:round/>
            <a:headEnd type="triangle"/>
            <a:tailEnd type="triangle"/>
          </a:ln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0" name="Text Box 108">
            <a:extLst>
              <a:ext uri="{FF2B5EF4-FFF2-40B4-BE49-F238E27FC236}">
                <a16:creationId xmlns:a16="http://schemas.microsoft.com/office/drawing/2014/main" id="{DA0EC80D-D029-4DA8-9B45-E04AA1E5368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701649" y="1616336"/>
            <a:ext cx="1562928" cy="1831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Disaster Recovery</a:t>
            </a:r>
          </a:p>
        </p:txBody>
      </p:sp>
      <p:sp>
        <p:nvSpPr>
          <p:cNvPr id="111" name="Text Box 108">
            <a:extLst>
              <a:ext uri="{FF2B5EF4-FFF2-40B4-BE49-F238E27FC236}">
                <a16:creationId xmlns:a16="http://schemas.microsoft.com/office/drawing/2014/main" id="{96B195CD-03CA-4FBA-9A66-8EAA686E161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786593" y="1950773"/>
            <a:ext cx="1393010" cy="3662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1% data transfer</a:t>
            </a:r>
          </a:p>
          <a:p>
            <a:pPr marL="0" marR="0" lvl="0" indent="0" algn="ct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100% recovery</a:t>
            </a:r>
          </a:p>
        </p:txBody>
      </p:sp>
      <p:sp>
        <p:nvSpPr>
          <p:cNvPr id="126" name="Rounded Rectangle 3">
            <a:extLst>
              <a:ext uri="{FF2B5EF4-FFF2-40B4-BE49-F238E27FC236}">
                <a16:creationId xmlns:a16="http://schemas.microsoft.com/office/drawing/2014/main" id="{35758A60-FD5C-4C76-A8FC-56E63B7BA82B}"/>
              </a:ext>
            </a:extLst>
          </p:cNvPr>
          <p:cNvSpPr/>
          <p:nvPr/>
        </p:nvSpPr>
        <p:spPr>
          <a:xfrm>
            <a:off x="78183" y="2684995"/>
            <a:ext cx="8798621" cy="2359547"/>
          </a:xfrm>
          <a:prstGeom prst="roundRect">
            <a:avLst/>
          </a:prstGeom>
          <a:solidFill>
            <a:srgbClr val="002776"/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3358134-B694-440D-B7BE-6A79D88BBC54}"/>
              </a:ext>
            </a:extLst>
          </p:cNvPr>
          <p:cNvSpPr txBox="1"/>
          <p:nvPr/>
        </p:nvSpPr>
        <p:spPr>
          <a:xfrm>
            <a:off x="5101806" y="1695410"/>
            <a:ext cx="1438214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8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DB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Domain</a:t>
            </a:r>
          </a:p>
        </p:txBody>
      </p:sp>
      <p:sp>
        <p:nvSpPr>
          <p:cNvPr id="134" name="Line 138">
            <a:extLst>
              <a:ext uri="{FF2B5EF4-FFF2-40B4-BE49-F238E27FC236}">
                <a16:creationId xmlns:a16="http://schemas.microsoft.com/office/drawing/2014/main" id="{904B729F-676A-40B3-A61F-A771A7220815}"/>
              </a:ext>
            </a:extLst>
          </p:cNvPr>
          <p:cNvSpPr>
            <a:spLocks noChangeShapeType="1"/>
          </p:cNvSpPr>
          <p:nvPr/>
        </p:nvSpPr>
        <p:spPr bwMode="gray">
          <a:xfrm>
            <a:off x="1718180" y="2031464"/>
            <a:ext cx="1393006" cy="479041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none"/>
            <a:tailEnd type="none"/>
          </a:ln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5" name="Line 138">
            <a:extLst>
              <a:ext uri="{FF2B5EF4-FFF2-40B4-BE49-F238E27FC236}">
                <a16:creationId xmlns:a16="http://schemas.microsoft.com/office/drawing/2014/main" id="{348047EA-C5C9-4803-A54D-4602B4F319EB}"/>
              </a:ext>
            </a:extLst>
          </p:cNvPr>
          <p:cNvSpPr>
            <a:spLocks noChangeShapeType="1"/>
          </p:cNvSpPr>
          <p:nvPr/>
        </p:nvSpPr>
        <p:spPr bwMode="gray">
          <a:xfrm flipH="1">
            <a:off x="3867501" y="2043984"/>
            <a:ext cx="1210603" cy="44436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none"/>
            <a:tailEnd type="none"/>
          </a:ln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7" name="Line 138">
            <a:extLst>
              <a:ext uri="{FF2B5EF4-FFF2-40B4-BE49-F238E27FC236}">
                <a16:creationId xmlns:a16="http://schemas.microsoft.com/office/drawing/2014/main" id="{B1E6B410-1DF5-4312-B271-B7D4CDBBD234}"/>
              </a:ext>
            </a:extLst>
          </p:cNvPr>
          <p:cNvSpPr>
            <a:spLocks noChangeShapeType="1"/>
          </p:cNvSpPr>
          <p:nvPr/>
        </p:nvSpPr>
        <p:spPr bwMode="gray">
          <a:xfrm>
            <a:off x="3432298" y="2538952"/>
            <a:ext cx="0" cy="1109611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none"/>
            <a:tailEnd type="none"/>
          </a:ln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6" name="Double Bracket 135">
            <a:extLst>
              <a:ext uri="{FF2B5EF4-FFF2-40B4-BE49-F238E27FC236}">
                <a16:creationId xmlns:a16="http://schemas.microsoft.com/office/drawing/2014/main" id="{F083F21D-C06E-4972-8EF1-D2AEE0FF517F}"/>
              </a:ext>
            </a:extLst>
          </p:cNvPr>
          <p:cNvSpPr/>
          <p:nvPr/>
        </p:nvSpPr>
        <p:spPr>
          <a:xfrm rot="5400000">
            <a:off x="3314671" y="2783833"/>
            <a:ext cx="228600" cy="228600"/>
          </a:xfrm>
          <a:prstGeom prst="bracketPair">
            <a:avLst/>
          </a:prstGeom>
          <a:solidFill>
            <a:schemeClr val="bg1"/>
          </a:solidFill>
          <a:ln w="508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AutoShape 7">
            <a:extLst>
              <a:ext uri="{FF2B5EF4-FFF2-40B4-BE49-F238E27FC236}">
                <a16:creationId xmlns:a16="http://schemas.microsoft.com/office/drawing/2014/main" id="{5BAD0456-4DD3-445C-B3BE-648AA31CE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9299" y="3192134"/>
            <a:ext cx="309684" cy="1769726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FF96B474-FFA0-4F2E-AF42-9FB548B6D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712" y="3271956"/>
            <a:ext cx="166135" cy="22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9241973C-F501-4E72-BB18-F75873725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712" y="3736495"/>
            <a:ext cx="166135" cy="22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" name="Text Box 108">
            <a:extLst>
              <a:ext uri="{FF2B5EF4-FFF2-40B4-BE49-F238E27FC236}">
                <a16:creationId xmlns:a16="http://schemas.microsoft.com/office/drawing/2014/main" id="{0F4335C6-BAE1-49D1-972D-3D979EA419A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622136" y="2798754"/>
            <a:ext cx="647613" cy="1831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DB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Air Gap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D11FEB8-9C9D-4169-8577-343613167D9D}"/>
              </a:ext>
            </a:extLst>
          </p:cNvPr>
          <p:cNvSpPr txBox="1"/>
          <p:nvPr/>
        </p:nvSpPr>
        <p:spPr>
          <a:xfrm>
            <a:off x="201195" y="2767913"/>
            <a:ext cx="2872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8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Cyber Bunker</a:t>
            </a:r>
          </a:p>
        </p:txBody>
      </p:sp>
      <p:sp>
        <p:nvSpPr>
          <p:cNvPr id="153" name="Text Box 108">
            <a:extLst>
              <a:ext uri="{FF2B5EF4-FFF2-40B4-BE49-F238E27FC236}">
                <a16:creationId xmlns:a16="http://schemas.microsoft.com/office/drawing/2014/main" id="{914BBCFC-7300-4161-990E-2F4818D3B1E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510885" y="3224663"/>
            <a:ext cx="756617" cy="3662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Cyber</a:t>
            </a:r>
          </a:p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Recovery</a:t>
            </a:r>
          </a:p>
        </p:txBody>
      </p:sp>
      <p:sp>
        <p:nvSpPr>
          <p:cNvPr id="154" name="Text Box 108">
            <a:extLst>
              <a:ext uri="{FF2B5EF4-FFF2-40B4-BE49-F238E27FC236}">
                <a16:creationId xmlns:a16="http://schemas.microsoft.com/office/drawing/2014/main" id="{9F68AE65-880C-47AD-A0FC-2481F539741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250417" y="3680044"/>
            <a:ext cx="843180" cy="3139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Checking</a:t>
            </a:r>
          </a:p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ransomware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435A5DFD-C15B-4188-9F4A-AEAB359D451C}"/>
              </a:ext>
            </a:extLst>
          </p:cNvPr>
          <p:cNvSpPr/>
          <p:nvPr/>
        </p:nvSpPr>
        <p:spPr>
          <a:xfrm>
            <a:off x="4745610" y="2701742"/>
            <a:ext cx="399076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PLAN B –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6E258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Secure data &amp; Recovery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D9CA556C-9B09-4759-8522-02490D27D998}"/>
              </a:ext>
            </a:extLst>
          </p:cNvPr>
          <p:cNvSpPr/>
          <p:nvPr/>
        </p:nvSpPr>
        <p:spPr>
          <a:xfrm>
            <a:off x="3836774" y="4018342"/>
            <a:ext cx="1428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Compliance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 possibility to change data</a:t>
            </a: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AC5FCE23-A4A3-4783-A22C-4DF88AACC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118" y="309148"/>
            <a:ext cx="491159" cy="386378"/>
          </a:xfrm>
          <a:prstGeom prst="rect">
            <a:avLst/>
          </a:prstGeom>
        </p:spPr>
      </p:pic>
      <p:sp>
        <p:nvSpPr>
          <p:cNvPr id="161" name="Rectangle 160">
            <a:extLst>
              <a:ext uri="{FF2B5EF4-FFF2-40B4-BE49-F238E27FC236}">
                <a16:creationId xmlns:a16="http://schemas.microsoft.com/office/drawing/2014/main" id="{46344010-0F8E-4AF8-B12C-59DBC64DBE04}"/>
              </a:ext>
            </a:extLst>
          </p:cNvPr>
          <p:cNvSpPr/>
          <p:nvPr/>
        </p:nvSpPr>
        <p:spPr>
          <a:xfrm>
            <a:off x="6932121" y="297990"/>
            <a:ext cx="1204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Ransomware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protection</a:t>
            </a:r>
          </a:p>
        </p:txBody>
      </p:sp>
      <p:pic>
        <p:nvPicPr>
          <p:cNvPr id="162" name="Picture 161">
            <a:extLst>
              <a:ext uri="{FF2B5EF4-FFF2-40B4-BE49-F238E27FC236}">
                <a16:creationId xmlns:a16="http://schemas.microsoft.com/office/drawing/2014/main" id="{3D655A11-FAB3-4D86-A73D-C881237DE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9753" y="4042560"/>
            <a:ext cx="714286" cy="517400"/>
          </a:xfrm>
          <a:prstGeom prst="rect">
            <a:avLst/>
          </a:prstGeom>
        </p:spPr>
      </p:pic>
      <p:sp>
        <p:nvSpPr>
          <p:cNvPr id="163" name="Rectangle 162">
            <a:extLst>
              <a:ext uri="{FF2B5EF4-FFF2-40B4-BE49-F238E27FC236}">
                <a16:creationId xmlns:a16="http://schemas.microsoft.com/office/drawing/2014/main" id="{C39F6DC8-0150-4CF1-B76B-0FE3D56E70F7}"/>
              </a:ext>
            </a:extLst>
          </p:cNvPr>
          <p:cNvSpPr/>
          <p:nvPr/>
        </p:nvSpPr>
        <p:spPr>
          <a:xfrm>
            <a:off x="1586715" y="3990088"/>
            <a:ext cx="1428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Secure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Historical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backups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836AD-325C-4526-8002-37A70B276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6340" y="4136699"/>
            <a:ext cx="290945" cy="285750"/>
          </a:xfrm>
          <a:prstGeom prst="rect">
            <a:avLst/>
          </a:prstGeom>
        </p:spPr>
      </p:pic>
      <p:sp>
        <p:nvSpPr>
          <p:cNvPr id="164" name="Rectangle 163">
            <a:extLst>
              <a:ext uri="{FF2B5EF4-FFF2-40B4-BE49-F238E27FC236}">
                <a16:creationId xmlns:a16="http://schemas.microsoft.com/office/drawing/2014/main" id="{B2886F93-C535-4D1D-9793-B9C2BD53CB86}"/>
              </a:ext>
            </a:extLst>
          </p:cNvPr>
          <p:cNvSpPr/>
          <p:nvPr/>
        </p:nvSpPr>
        <p:spPr>
          <a:xfrm>
            <a:off x="7035157" y="4075671"/>
            <a:ext cx="1011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Recovery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automation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1B2E96-2D82-45B1-BBF9-8A82C6E4AB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7244" y="2438867"/>
            <a:ext cx="831708" cy="173990"/>
          </a:xfrm>
          <a:prstGeom prst="rect">
            <a:avLst/>
          </a:prstGeom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id="{D145CB9C-802D-4C3F-9683-94C9E22175D9}"/>
              </a:ext>
            </a:extLst>
          </p:cNvPr>
          <p:cNvSpPr/>
          <p:nvPr/>
        </p:nvSpPr>
        <p:spPr>
          <a:xfrm>
            <a:off x="2597646" y="3511178"/>
            <a:ext cx="1845014" cy="462262"/>
          </a:xfrm>
          <a:prstGeom prst="rect">
            <a:avLst/>
          </a:prstGeom>
          <a:solidFill>
            <a:schemeClr val="bg2"/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F6863F2C-C3AC-4A63-A14C-028E05D99A20}"/>
              </a:ext>
            </a:extLst>
          </p:cNvPr>
          <p:cNvSpPr txBox="1"/>
          <p:nvPr/>
        </p:nvSpPr>
        <p:spPr>
          <a:xfrm>
            <a:off x="2799429" y="3577337"/>
            <a:ext cx="1438214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8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DB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Domain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2439147-898E-41DD-A3E4-ED49CA416DD0}"/>
              </a:ext>
            </a:extLst>
          </p:cNvPr>
          <p:cNvSpPr/>
          <p:nvPr/>
        </p:nvSpPr>
        <p:spPr>
          <a:xfrm>
            <a:off x="3357631" y="2966405"/>
            <a:ext cx="1428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Separation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from production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6BA4A8-7A93-4E6F-B67F-2146806482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5828" y="3202113"/>
            <a:ext cx="295992" cy="323106"/>
          </a:xfrm>
          <a:prstGeom prst="rect">
            <a:avLst/>
          </a:prstGeom>
        </p:spPr>
      </p:pic>
      <p:sp>
        <p:nvSpPr>
          <p:cNvPr id="128" name="Text Box 108">
            <a:extLst>
              <a:ext uri="{FF2B5EF4-FFF2-40B4-BE49-F238E27FC236}">
                <a16:creationId xmlns:a16="http://schemas.microsoft.com/office/drawing/2014/main" id="{66668A81-4F41-43CF-830D-81DD9865BA5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741375" y="3680044"/>
            <a:ext cx="508152" cy="3662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Cyber</a:t>
            </a:r>
          </a:p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Sense</a:t>
            </a: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CAF8D266-ECC3-4267-9B90-2FA6B2223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712" y="4216442"/>
            <a:ext cx="166135" cy="22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Text Box 108">
            <a:extLst>
              <a:ext uri="{FF2B5EF4-FFF2-40B4-BE49-F238E27FC236}">
                <a16:creationId xmlns:a16="http://schemas.microsoft.com/office/drawing/2014/main" id="{00F8AF0D-22E2-4056-9412-BC5DEADDA49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590910" y="4159991"/>
            <a:ext cx="676467" cy="3662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Backup</a:t>
            </a:r>
          </a:p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software</a:t>
            </a:r>
          </a:p>
        </p:txBody>
      </p:sp>
      <p:pic>
        <p:nvPicPr>
          <p:cNvPr id="140" name="Picture 139">
            <a:extLst>
              <a:ext uri="{FF2B5EF4-FFF2-40B4-BE49-F238E27FC236}">
                <a16:creationId xmlns:a16="http://schemas.microsoft.com/office/drawing/2014/main" id="{2B75F522-E4E4-4F1F-AFB5-AB6861532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712" y="4663416"/>
            <a:ext cx="166135" cy="22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" name="Text Box 108">
            <a:extLst>
              <a:ext uri="{FF2B5EF4-FFF2-40B4-BE49-F238E27FC236}">
                <a16:creationId xmlns:a16="http://schemas.microsoft.com/office/drawing/2014/main" id="{28F8012A-8670-4783-BD69-B289B9700F8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576216" y="4684831"/>
            <a:ext cx="706925" cy="1831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Sandbox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19B324-B4DC-4594-96E2-2F31AC705F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5828" y="3696210"/>
            <a:ext cx="369790" cy="2962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2152B1-5577-475F-AC99-013F91A53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8756" y="4605153"/>
            <a:ext cx="336790" cy="309143"/>
          </a:xfrm>
          <a:prstGeom prst="rect">
            <a:avLst/>
          </a:prstGeom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F6775C95-7890-4C25-A37C-68230AAA3058}"/>
              </a:ext>
            </a:extLst>
          </p:cNvPr>
          <p:cNvSpPr/>
          <p:nvPr/>
        </p:nvSpPr>
        <p:spPr>
          <a:xfrm>
            <a:off x="6997817" y="4611064"/>
            <a:ext cx="10113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Any tests</a:t>
            </a: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BC60A9E7-0433-41FB-8603-0D07EFFED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917" y="340917"/>
            <a:ext cx="491159" cy="386378"/>
          </a:xfrm>
          <a:prstGeom prst="rect">
            <a:avLst/>
          </a:prstGeom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47D8F44D-6A2C-4912-B8E2-45AB21A828A1}"/>
              </a:ext>
            </a:extLst>
          </p:cNvPr>
          <p:cNvSpPr/>
          <p:nvPr/>
        </p:nvSpPr>
        <p:spPr>
          <a:xfrm>
            <a:off x="2082124" y="322382"/>
            <a:ext cx="1204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Ransomware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protection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92" name="Ink 1191">
                <a:extLst>
                  <a:ext uri="{FF2B5EF4-FFF2-40B4-BE49-F238E27FC236}">
                    <a16:creationId xmlns:a16="http://schemas.microsoft.com/office/drawing/2014/main" id="{222B322A-5BAF-48CF-957B-B1C7C4CC5303}"/>
                  </a:ext>
                </a:extLst>
              </p14:cNvPr>
              <p14:cNvContentPartPr/>
              <p14:nvPr/>
            </p14:nvContentPartPr>
            <p14:xfrm>
              <a:off x="5672612" y="1005730"/>
              <a:ext cx="360" cy="360"/>
            </p14:xfrm>
          </p:contentPart>
        </mc:Choice>
        <mc:Fallback xmlns="">
          <p:pic>
            <p:nvPicPr>
              <p:cNvPr id="1192" name="Ink 1191">
                <a:extLst>
                  <a:ext uri="{FF2B5EF4-FFF2-40B4-BE49-F238E27FC236}">
                    <a16:creationId xmlns:a16="http://schemas.microsoft.com/office/drawing/2014/main" id="{222B322A-5BAF-48CF-957B-B1C7C4CC530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54612" y="98773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592" name="Picture 591">
            <a:extLst>
              <a:ext uri="{FF2B5EF4-FFF2-40B4-BE49-F238E27FC236}">
                <a16:creationId xmlns:a16="http://schemas.microsoft.com/office/drawing/2014/main" id="{7B9303DC-A5A2-4675-9063-8443B83714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53232" y="4052944"/>
            <a:ext cx="418095" cy="5380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75" name="Ink 474">
                <a:extLst>
                  <a:ext uri="{FF2B5EF4-FFF2-40B4-BE49-F238E27FC236}">
                    <a16:creationId xmlns:a16="http://schemas.microsoft.com/office/drawing/2014/main" id="{E465F411-8D3B-4242-8CCF-4A5588C06926}"/>
                  </a:ext>
                </a:extLst>
              </p14:cNvPr>
              <p14:cNvContentPartPr/>
              <p14:nvPr/>
            </p14:nvContentPartPr>
            <p14:xfrm>
              <a:off x="4325956" y="3280719"/>
              <a:ext cx="360" cy="360"/>
            </p14:xfrm>
          </p:contentPart>
        </mc:Choice>
        <mc:Fallback xmlns="">
          <p:pic>
            <p:nvPicPr>
              <p:cNvPr id="475" name="Ink 474">
                <a:extLst>
                  <a:ext uri="{FF2B5EF4-FFF2-40B4-BE49-F238E27FC236}">
                    <a16:creationId xmlns:a16="http://schemas.microsoft.com/office/drawing/2014/main" id="{E465F411-8D3B-4242-8CCF-4A5588C0692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307956" y="326307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163" name="Ink 1162">
                <a:extLst>
                  <a:ext uri="{FF2B5EF4-FFF2-40B4-BE49-F238E27FC236}">
                    <a16:creationId xmlns:a16="http://schemas.microsoft.com/office/drawing/2014/main" id="{54379637-D011-43C4-BC14-B66BFA6A49C9}"/>
                  </a:ext>
                </a:extLst>
              </p14:cNvPr>
              <p14:cNvContentPartPr/>
              <p14:nvPr/>
            </p14:nvContentPartPr>
            <p14:xfrm>
              <a:off x="1682203" y="1365661"/>
              <a:ext cx="16200" cy="4320"/>
            </p14:xfrm>
          </p:contentPart>
        </mc:Choice>
        <mc:Fallback xmlns="">
          <p:pic>
            <p:nvPicPr>
              <p:cNvPr id="1163" name="Ink 1162">
                <a:extLst>
                  <a:ext uri="{FF2B5EF4-FFF2-40B4-BE49-F238E27FC236}">
                    <a16:creationId xmlns:a16="http://schemas.microsoft.com/office/drawing/2014/main" id="{54379637-D011-43C4-BC14-B66BFA6A49C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664203" y="1347661"/>
                <a:ext cx="51840" cy="39960"/>
              </a:xfrm>
              <a:prstGeom prst="rect">
                <a:avLst/>
              </a:prstGeom>
            </p:spPr>
          </p:pic>
        </mc:Fallback>
      </mc:AlternateContent>
      <p:sp>
        <p:nvSpPr>
          <p:cNvPr id="557" name="Rectangle 556">
            <a:extLst>
              <a:ext uri="{FF2B5EF4-FFF2-40B4-BE49-F238E27FC236}">
                <a16:creationId xmlns:a16="http://schemas.microsoft.com/office/drawing/2014/main" id="{F466B551-8C22-4FBE-8E49-DFEFB56BDE82}"/>
              </a:ext>
            </a:extLst>
          </p:cNvPr>
          <p:cNvSpPr/>
          <p:nvPr/>
        </p:nvSpPr>
        <p:spPr>
          <a:xfrm>
            <a:off x="6940019" y="3121141"/>
            <a:ext cx="1428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Management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automation</a:t>
            </a:r>
          </a:p>
        </p:txBody>
      </p:sp>
      <p:sp>
        <p:nvSpPr>
          <p:cNvPr id="595" name="Rectangle 594">
            <a:extLst>
              <a:ext uri="{FF2B5EF4-FFF2-40B4-BE49-F238E27FC236}">
                <a16:creationId xmlns:a16="http://schemas.microsoft.com/office/drawing/2014/main" id="{747B0ABB-F43A-42BB-94E8-11740BE781CF}"/>
              </a:ext>
            </a:extLst>
          </p:cNvPr>
          <p:cNvSpPr/>
          <p:nvPr/>
        </p:nvSpPr>
        <p:spPr>
          <a:xfrm>
            <a:off x="46431" y="2601446"/>
            <a:ext cx="8977788" cy="2485242"/>
          </a:xfrm>
          <a:prstGeom prst="rect">
            <a:avLst/>
          </a:prstGeom>
          <a:solidFill>
            <a:srgbClr val="DCFFFF">
              <a:alpha val="40000"/>
            </a:srgbClr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CEC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23025"/>
      </p:ext>
    </p:extLst>
  </p:cSld>
  <p:clrMapOvr>
    <a:masterClrMapping/>
  </p:clrMapOvr>
  <p:transition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5750" y="1823853"/>
            <a:ext cx="7886700" cy="1495794"/>
          </a:xfrm>
        </p:spPr>
        <p:txBody>
          <a:bodyPr/>
          <a:lstStyle/>
          <a:p>
            <a:r>
              <a:rPr lang="en-US" dirty="0"/>
              <a:t>What can we do in </a:t>
            </a:r>
            <a:br>
              <a:rPr lang="pl-PL" dirty="0"/>
            </a:br>
            <a:r>
              <a:rPr lang="en-US" dirty="0"/>
              <a:t>Cyber Bunker?</a:t>
            </a:r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B5A94DF5-8644-4CA9-8F2B-386446512D87}"/>
              </a:ext>
            </a:extLst>
          </p:cNvPr>
          <p:cNvSpPr/>
          <p:nvPr/>
        </p:nvSpPr>
        <p:spPr>
          <a:xfrm>
            <a:off x="35496" y="4948014"/>
            <a:ext cx="4968552" cy="144016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97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EEE007EF-1FC4-435C-B79D-977912BA0181}"/>
              </a:ext>
            </a:extLst>
          </p:cNvPr>
          <p:cNvSpPr/>
          <p:nvPr/>
        </p:nvSpPr>
        <p:spPr>
          <a:xfrm>
            <a:off x="40375" y="22317"/>
            <a:ext cx="8853099" cy="285750"/>
          </a:xfrm>
          <a:prstGeom prst="rect">
            <a:avLst/>
          </a:prstGeom>
          <a:solidFill>
            <a:schemeClr val="tx2"/>
          </a:solidFill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F881CD-2DBB-4A64-9BA1-C815D49BC45D}"/>
              </a:ext>
            </a:extLst>
          </p:cNvPr>
          <p:cNvSpPr/>
          <p:nvPr/>
        </p:nvSpPr>
        <p:spPr>
          <a:xfrm>
            <a:off x="78183" y="4804947"/>
            <a:ext cx="8853099" cy="285750"/>
          </a:xfrm>
          <a:prstGeom prst="rect">
            <a:avLst/>
          </a:prstGeom>
          <a:solidFill>
            <a:schemeClr val="tx2"/>
          </a:solidFill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Rounded Rectangle 3">
            <a:extLst>
              <a:ext uri="{FF2B5EF4-FFF2-40B4-BE49-F238E27FC236}">
                <a16:creationId xmlns:a16="http://schemas.microsoft.com/office/drawing/2014/main" id="{35758A60-FD5C-4C76-A8FC-56E63B7BA82B}"/>
              </a:ext>
            </a:extLst>
          </p:cNvPr>
          <p:cNvSpPr/>
          <p:nvPr/>
        </p:nvSpPr>
        <p:spPr>
          <a:xfrm>
            <a:off x="78183" y="2684995"/>
            <a:ext cx="8798621" cy="2359547"/>
          </a:xfrm>
          <a:prstGeom prst="roundRect">
            <a:avLst/>
          </a:prstGeom>
          <a:solidFill>
            <a:srgbClr val="002776"/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Line 138">
            <a:extLst>
              <a:ext uri="{FF2B5EF4-FFF2-40B4-BE49-F238E27FC236}">
                <a16:creationId xmlns:a16="http://schemas.microsoft.com/office/drawing/2014/main" id="{B1E6B410-1DF5-4312-B271-B7D4CDBBD234}"/>
              </a:ext>
            </a:extLst>
          </p:cNvPr>
          <p:cNvSpPr>
            <a:spLocks noChangeShapeType="1"/>
          </p:cNvSpPr>
          <p:nvPr/>
        </p:nvSpPr>
        <p:spPr bwMode="gray">
          <a:xfrm>
            <a:off x="3432298" y="2859782"/>
            <a:ext cx="0" cy="788781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none"/>
            <a:tailEnd type="none"/>
          </a:ln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6" name="Double Bracket 135">
            <a:extLst>
              <a:ext uri="{FF2B5EF4-FFF2-40B4-BE49-F238E27FC236}">
                <a16:creationId xmlns:a16="http://schemas.microsoft.com/office/drawing/2014/main" id="{F083F21D-C06E-4972-8EF1-D2AEE0FF517F}"/>
              </a:ext>
            </a:extLst>
          </p:cNvPr>
          <p:cNvSpPr/>
          <p:nvPr/>
        </p:nvSpPr>
        <p:spPr>
          <a:xfrm rot="5400000">
            <a:off x="3314671" y="2783833"/>
            <a:ext cx="228600" cy="228600"/>
          </a:xfrm>
          <a:prstGeom prst="bracketPair">
            <a:avLst/>
          </a:prstGeom>
          <a:solidFill>
            <a:schemeClr val="bg1"/>
          </a:solidFill>
          <a:ln w="508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AutoShape 7">
            <a:extLst>
              <a:ext uri="{FF2B5EF4-FFF2-40B4-BE49-F238E27FC236}">
                <a16:creationId xmlns:a16="http://schemas.microsoft.com/office/drawing/2014/main" id="{5BAD0456-4DD3-445C-B3BE-648AA31CE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9299" y="3192134"/>
            <a:ext cx="309684" cy="1769726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FF96B474-FFA0-4F2E-AF42-9FB548B6D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712" y="3271956"/>
            <a:ext cx="166135" cy="22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9241973C-F501-4E72-BB18-F75873725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712" y="3736495"/>
            <a:ext cx="166135" cy="22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" name="Text Box 108">
            <a:extLst>
              <a:ext uri="{FF2B5EF4-FFF2-40B4-BE49-F238E27FC236}">
                <a16:creationId xmlns:a16="http://schemas.microsoft.com/office/drawing/2014/main" id="{0F4335C6-BAE1-49D1-972D-3D979EA419A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622136" y="2798754"/>
            <a:ext cx="647613" cy="1831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DB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Air Gap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D11FEB8-9C9D-4169-8577-343613167D9D}"/>
              </a:ext>
            </a:extLst>
          </p:cNvPr>
          <p:cNvSpPr txBox="1"/>
          <p:nvPr/>
        </p:nvSpPr>
        <p:spPr>
          <a:xfrm>
            <a:off x="201195" y="2767913"/>
            <a:ext cx="2872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8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Cyber Bunker</a:t>
            </a:r>
          </a:p>
        </p:txBody>
      </p:sp>
      <p:sp>
        <p:nvSpPr>
          <p:cNvPr id="153" name="Text Box 108">
            <a:extLst>
              <a:ext uri="{FF2B5EF4-FFF2-40B4-BE49-F238E27FC236}">
                <a16:creationId xmlns:a16="http://schemas.microsoft.com/office/drawing/2014/main" id="{914BBCFC-7300-4161-990E-2F4818D3B1E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510885" y="3224663"/>
            <a:ext cx="756617" cy="3662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Cyber</a:t>
            </a:r>
          </a:p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Recovery</a:t>
            </a:r>
          </a:p>
        </p:txBody>
      </p:sp>
      <p:sp>
        <p:nvSpPr>
          <p:cNvPr id="154" name="Text Box 108">
            <a:extLst>
              <a:ext uri="{FF2B5EF4-FFF2-40B4-BE49-F238E27FC236}">
                <a16:creationId xmlns:a16="http://schemas.microsoft.com/office/drawing/2014/main" id="{9F68AE65-880C-47AD-A0FC-2481F539741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250417" y="3680044"/>
            <a:ext cx="843180" cy="3139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Checking</a:t>
            </a:r>
          </a:p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ransomware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435A5DFD-C15B-4188-9F4A-AEAB359D451C}"/>
              </a:ext>
            </a:extLst>
          </p:cNvPr>
          <p:cNvSpPr/>
          <p:nvPr/>
        </p:nvSpPr>
        <p:spPr>
          <a:xfrm>
            <a:off x="4745610" y="2701742"/>
            <a:ext cx="399076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PLAN B –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6E258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Secure data &amp; Recovery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D9CA556C-9B09-4759-8522-02490D27D998}"/>
              </a:ext>
            </a:extLst>
          </p:cNvPr>
          <p:cNvSpPr/>
          <p:nvPr/>
        </p:nvSpPr>
        <p:spPr>
          <a:xfrm>
            <a:off x="3836774" y="4018342"/>
            <a:ext cx="1428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Compliance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 possibility to change data</a:t>
            </a:r>
          </a:p>
        </p:txBody>
      </p:sp>
      <p:pic>
        <p:nvPicPr>
          <p:cNvPr id="162" name="Picture 161">
            <a:extLst>
              <a:ext uri="{FF2B5EF4-FFF2-40B4-BE49-F238E27FC236}">
                <a16:creationId xmlns:a16="http://schemas.microsoft.com/office/drawing/2014/main" id="{3D655A11-FAB3-4D86-A73D-C881237DE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753" y="4042560"/>
            <a:ext cx="714286" cy="517400"/>
          </a:xfrm>
          <a:prstGeom prst="rect">
            <a:avLst/>
          </a:prstGeom>
        </p:spPr>
      </p:pic>
      <p:sp>
        <p:nvSpPr>
          <p:cNvPr id="163" name="Rectangle 162">
            <a:extLst>
              <a:ext uri="{FF2B5EF4-FFF2-40B4-BE49-F238E27FC236}">
                <a16:creationId xmlns:a16="http://schemas.microsoft.com/office/drawing/2014/main" id="{C39F6DC8-0150-4CF1-B76B-0FE3D56E70F7}"/>
              </a:ext>
            </a:extLst>
          </p:cNvPr>
          <p:cNvSpPr/>
          <p:nvPr/>
        </p:nvSpPr>
        <p:spPr>
          <a:xfrm>
            <a:off x="1586715" y="3990088"/>
            <a:ext cx="1428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Secure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Historical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backups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836AD-325C-4526-8002-37A70B276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340" y="4136699"/>
            <a:ext cx="290945" cy="285750"/>
          </a:xfrm>
          <a:prstGeom prst="rect">
            <a:avLst/>
          </a:prstGeom>
        </p:spPr>
      </p:pic>
      <p:sp>
        <p:nvSpPr>
          <p:cNvPr id="164" name="Rectangle 163">
            <a:extLst>
              <a:ext uri="{FF2B5EF4-FFF2-40B4-BE49-F238E27FC236}">
                <a16:creationId xmlns:a16="http://schemas.microsoft.com/office/drawing/2014/main" id="{B2886F93-C535-4D1D-9793-B9C2BD53CB86}"/>
              </a:ext>
            </a:extLst>
          </p:cNvPr>
          <p:cNvSpPr/>
          <p:nvPr/>
        </p:nvSpPr>
        <p:spPr>
          <a:xfrm>
            <a:off x="7035157" y="4075671"/>
            <a:ext cx="1011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Recovery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automation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D145CB9C-802D-4C3F-9683-94C9E22175D9}"/>
              </a:ext>
            </a:extLst>
          </p:cNvPr>
          <p:cNvSpPr/>
          <p:nvPr/>
        </p:nvSpPr>
        <p:spPr>
          <a:xfrm>
            <a:off x="2597646" y="3511178"/>
            <a:ext cx="1845014" cy="462262"/>
          </a:xfrm>
          <a:prstGeom prst="rect">
            <a:avLst/>
          </a:prstGeom>
          <a:solidFill>
            <a:schemeClr val="bg2"/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F6863F2C-C3AC-4A63-A14C-028E05D99A20}"/>
              </a:ext>
            </a:extLst>
          </p:cNvPr>
          <p:cNvSpPr txBox="1"/>
          <p:nvPr/>
        </p:nvSpPr>
        <p:spPr>
          <a:xfrm>
            <a:off x="2799429" y="3577337"/>
            <a:ext cx="1438214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8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DB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Domain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2439147-898E-41DD-A3E4-ED49CA416DD0}"/>
              </a:ext>
            </a:extLst>
          </p:cNvPr>
          <p:cNvSpPr/>
          <p:nvPr/>
        </p:nvSpPr>
        <p:spPr>
          <a:xfrm>
            <a:off x="3357631" y="2966405"/>
            <a:ext cx="1428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Separation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from production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6BA4A8-7A93-4E6F-B67F-214680648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828" y="3202113"/>
            <a:ext cx="295992" cy="323106"/>
          </a:xfrm>
          <a:prstGeom prst="rect">
            <a:avLst/>
          </a:prstGeom>
        </p:spPr>
      </p:pic>
      <p:sp>
        <p:nvSpPr>
          <p:cNvPr id="127" name="Rectangle 126">
            <a:extLst>
              <a:ext uri="{FF2B5EF4-FFF2-40B4-BE49-F238E27FC236}">
                <a16:creationId xmlns:a16="http://schemas.microsoft.com/office/drawing/2014/main" id="{7FD953F9-E9D1-42AE-ABDB-E6FF5D815043}"/>
              </a:ext>
            </a:extLst>
          </p:cNvPr>
          <p:cNvSpPr/>
          <p:nvPr/>
        </p:nvSpPr>
        <p:spPr>
          <a:xfrm>
            <a:off x="6940019" y="3121141"/>
            <a:ext cx="1428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Management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automation</a:t>
            </a:r>
          </a:p>
        </p:txBody>
      </p:sp>
      <p:sp>
        <p:nvSpPr>
          <p:cNvPr id="128" name="Text Box 108">
            <a:extLst>
              <a:ext uri="{FF2B5EF4-FFF2-40B4-BE49-F238E27FC236}">
                <a16:creationId xmlns:a16="http://schemas.microsoft.com/office/drawing/2014/main" id="{66668A81-4F41-43CF-830D-81DD9865BA5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741375" y="3680044"/>
            <a:ext cx="508152" cy="3662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Cyber</a:t>
            </a:r>
          </a:p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Sense</a:t>
            </a: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CAF8D266-ECC3-4267-9B90-2FA6B2223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712" y="4216442"/>
            <a:ext cx="166135" cy="22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Text Box 108">
            <a:extLst>
              <a:ext uri="{FF2B5EF4-FFF2-40B4-BE49-F238E27FC236}">
                <a16:creationId xmlns:a16="http://schemas.microsoft.com/office/drawing/2014/main" id="{00F8AF0D-22E2-4056-9412-BC5DEADDA49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590910" y="4159991"/>
            <a:ext cx="676467" cy="3662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Backup</a:t>
            </a:r>
          </a:p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software</a:t>
            </a:r>
          </a:p>
        </p:txBody>
      </p:sp>
      <p:pic>
        <p:nvPicPr>
          <p:cNvPr id="140" name="Picture 139">
            <a:extLst>
              <a:ext uri="{FF2B5EF4-FFF2-40B4-BE49-F238E27FC236}">
                <a16:creationId xmlns:a16="http://schemas.microsoft.com/office/drawing/2014/main" id="{2B75F522-E4E4-4F1F-AFB5-AB6861532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712" y="4663416"/>
            <a:ext cx="166135" cy="22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" name="Text Box 108">
            <a:extLst>
              <a:ext uri="{FF2B5EF4-FFF2-40B4-BE49-F238E27FC236}">
                <a16:creationId xmlns:a16="http://schemas.microsoft.com/office/drawing/2014/main" id="{28F8012A-8670-4783-BD69-B289B9700F8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576216" y="4684831"/>
            <a:ext cx="706925" cy="1831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Sandbox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19B324-B4DC-4594-96E2-2F31AC705F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5828" y="3696210"/>
            <a:ext cx="369790" cy="2962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2152B1-5577-475F-AC99-013F91A536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8756" y="4605153"/>
            <a:ext cx="336790" cy="309143"/>
          </a:xfrm>
          <a:prstGeom prst="rect">
            <a:avLst/>
          </a:prstGeom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F6775C95-7890-4C25-A37C-68230AAA3058}"/>
              </a:ext>
            </a:extLst>
          </p:cNvPr>
          <p:cNvSpPr/>
          <p:nvPr/>
        </p:nvSpPr>
        <p:spPr>
          <a:xfrm>
            <a:off x="6997817" y="4611064"/>
            <a:ext cx="10113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Any tests</a:t>
            </a:r>
          </a:p>
        </p:txBody>
      </p:sp>
      <p:pic>
        <p:nvPicPr>
          <p:cNvPr id="592" name="Picture 591">
            <a:extLst>
              <a:ext uri="{FF2B5EF4-FFF2-40B4-BE49-F238E27FC236}">
                <a16:creationId xmlns:a16="http://schemas.microsoft.com/office/drawing/2014/main" id="{7B9303DC-A5A2-4675-9063-8443B83714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3232" y="4052944"/>
            <a:ext cx="418095" cy="5380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75" name="Ink 474">
                <a:extLst>
                  <a:ext uri="{FF2B5EF4-FFF2-40B4-BE49-F238E27FC236}">
                    <a16:creationId xmlns:a16="http://schemas.microsoft.com/office/drawing/2014/main" id="{E465F411-8D3B-4242-8CCF-4A5588C06926}"/>
                  </a:ext>
                </a:extLst>
              </p14:cNvPr>
              <p14:cNvContentPartPr/>
              <p14:nvPr/>
            </p14:nvContentPartPr>
            <p14:xfrm>
              <a:off x="4325956" y="3280719"/>
              <a:ext cx="360" cy="360"/>
            </p14:xfrm>
          </p:contentPart>
        </mc:Choice>
        <mc:Fallback xmlns="">
          <p:pic>
            <p:nvPicPr>
              <p:cNvPr id="475" name="Ink 474">
                <a:extLst>
                  <a:ext uri="{FF2B5EF4-FFF2-40B4-BE49-F238E27FC236}">
                    <a16:creationId xmlns:a16="http://schemas.microsoft.com/office/drawing/2014/main" id="{E465F411-8D3B-4242-8CCF-4A5588C0692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07956" y="3262719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146" name="Rounded Rectangle 6">
            <a:extLst>
              <a:ext uri="{FF2B5EF4-FFF2-40B4-BE49-F238E27FC236}">
                <a16:creationId xmlns:a16="http://schemas.microsoft.com/office/drawing/2014/main" id="{39E5E5FE-1EE9-4913-A7E0-8053E4E7F728}"/>
              </a:ext>
            </a:extLst>
          </p:cNvPr>
          <p:cNvSpPr/>
          <p:nvPr/>
        </p:nvSpPr>
        <p:spPr>
          <a:xfrm>
            <a:off x="478742" y="91591"/>
            <a:ext cx="3587921" cy="1136018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have data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after cyber attack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F0530B68-EC02-4092-B391-410FD473FF27}"/>
              </a:ext>
            </a:extLst>
          </p:cNvPr>
          <p:cNvSpPr/>
          <p:nvPr/>
        </p:nvSpPr>
        <p:spPr>
          <a:xfrm>
            <a:off x="46431" y="2601446"/>
            <a:ext cx="8977788" cy="2485242"/>
          </a:xfrm>
          <a:prstGeom prst="rect">
            <a:avLst/>
          </a:prstGeom>
          <a:solidFill>
            <a:srgbClr val="DCFFFF">
              <a:alpha val="40000"/>
            </a:srgbClr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CEC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0" name="Rounded Rectangle 6">
            <a:extLst>
              <a:ext uri="{FF2B5EF4-FFF2-40B4-BE49-F238E27FC236}">
                <a16:creationId xmlns:a16="http://schemas.microsoft.com/office/drawing/2014/main" id="{1599BEB9-7372-4716-BCFA-55667BEB7A3A}"/>
              </a:ext>
            </a:extLst>
          </p:cNvPr>
          <p:cNvSpPr/>
          <p:nvPr/>
        </p:nvSpPr>
        <p:spPr>
          <a:xfrm>
            <a:off x="480023" y="1310527"/>
            <a:ext cx="3587921" cy="1136018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Check data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 compromised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5" name="Rounded Rectangle 6">
            <a:extLst>
              <a:ext uri="{FF2B5EF4-FFF2-40B4-BE49-F238E27FC236}">
                <a16:creationId xmlns:a16="http://schemas.microsoft.com/office/drawing/2014/main" id="{2A39004B-9EB4-427D-836A-5E2EFFDF43B9}"/>
              </a:ext>
            </a:extLst>
          </p:cNvPr>
          <p:cNvSpPr/>
          <p:nvPr/>
        </p:nvSpPr>
        <p:spPr>
          <a:xfrm>
            <a:off x="6244894" y="138074"/>
            <a:ext cx="2163572" cy="662858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Restore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6" name="Rounded Rectangle 6">
            <a:extLst>
              <a:ext uri="{FF2B5EF4-FFF2-40B4-BE49-F238E27FC236}">
                <a16:creationId xmlns:a16="http://schemas.microsoft.com/office/drawing/2014/main" id="{474381FF-A86D-4D13-8A83-FC25DE79CCF7}"/>
              </a:ext>
            </a:extLst>
          </p:cNvPr>
          <p:cNvSpPr/>
          <p:nvPr/>
        </p:nvSpPr>
        <p:spPr>
          <a:xfrm>
            <a:off x="6244894" y="944970"/>
            <a:ext cx="2163572" cy="662858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8" name="Rounded Rectangle 6">
            <a:extLst>
              <a:ext uri="{FF2B5EF4-FFF2-40B4-BE49-F238E27FC236}">
                <a16:creationId xmlns:a16="http://schemas.microsoft.com/office/drawing/2014/main" id="{76FE025C-B7E9-4A1A-A6A8-360CA562E543}"/>
              </a:ext>
            </a:extLst>
          </p:cNvPr>
          <p:cNvSpPr/>
          <p:nvPr/>
        </p:nvSpPr>
        <p:spPr>
          <a:xfrm>
            <a:off x="6228184" y="1752234"/>
            <a:ext cx="2163572" cy="662858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642315"/>
      </p:ext>
    </p:extLst>
  </p:cSld>
  <p:clrMapOvr>
    <a:masterClrMapping/>
  </p:clrMapOvr>
  <p:transition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5750" y="2197801"/>
            <a:ext cx="7886700" cy="747897"/>
          </a:xfrm>
        </p:spPr>
        <p:txBody>
          <a:bodyPr/>
          <a:lstStyle/>
          <a:p>
            <a:r>
              <a:rPr lang="en-US" dirty="0"/>
              <a:t>What is CyberSense?</a:t>
            </a:r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B5A94DF5-8644-4CA9-8F2B-386446512D87}"/>
              </a:ext>
            </a:extLst>
          </p:cNvPr>
          <p:cNvSpPr/>
          <p:nvPr/>
        </p:nvSpPr>
        <p:spPr>
          <a:xfrm>
            <a:off x="35496" y="4948014"/>
            <a:ext cx="4968552" cy="144016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67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B4382-1A60-4F8D-AAA4-0CDF55D46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CyberSense?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D52BE-54CB-4381-9D73-804AB8903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>
                <a:solidFill>
                  <a:schemeClr val="tx2">
                    <a:lumMod val="65000"/>
                  </a:schemeClr>
                </a:solidFill>
              </a:rPr>
              <a:t>What if I am encrypted?</a:t>
            </a:r>
          </a:p>
          <a:p>
            <a:r>
              <a:rPr lang="en-US" sz="2600" dirty="0"/>
              <a:t>Am I being encrypted?</a:t>
            </a:r>
          </a:p>
          <a:p>
            <a:r>
              <a:rPr lang="en-US" sz="2600" dirty="0"/>
              <a:t>Who encrypts me?</a:t>
            </a:r>
          </a:p>
          <a:p>
            <a:r>
              <a:rPr lang="en-US" sz="2600" dirty="0"/>
              <a:t>How to stop being encrypted?</a:t>
            </a:r>
          </a:p>
          <a:p>
            <a:r>
              <a:rPr lang="en-US" sz="2600" dirty="0"/>
              <a:t>Which copy to use to recover?</a:t>
            </a:r>
          </a:p>
          <a:p>
            <a:r>
              <a:rPr lang="en-US" sz="2600" dirty="0"/>
              <a:t>How to recover?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160659-A673-474F-AB5C-52A724B33B32}"/>
              </a:ext>
            </a:extLst>
          </p:cNvPr>
          <p:cNvSpPr/>
          <p:nvPr/>
        </p:nvSpPr>
        <p:spPr>
          <a:xfrm>
            <a:off x="179512" y="1707654"/>
            <a:ext cx="5040560" cy="2807196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05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195959-BDDD-4621-9584-5D3E99473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124" y="2499742"/>
            <a:ext cx="5004048" cy="17241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CF953D-5C9E-41EC-8F07-89D6623444D2}"/>
              </a:ext>
            </a:extLst>
          </p:cNvPr>
          <p:cNvSpPr/>
          <p:nvPr/>
        </p:nvSpPr>
        <p:spPr>
          <a:xfrm>
            <a:off x="3059832" y="2209694"/>
            <a:ext cx="5688632" cy="2304256"/>
          </a:xfrm>
          <a:prstGeom prst="rect">
            <a:avLst/>
          </a:prstGeom>
          <a:noFill/>
          <a:ln w="203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>
              <a:ln>
                <a:noFill/>
              </a:ln>
              <a:solidFill>
                <a:srgbClr val="0076C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DDD13173-0788-4B3D-8113-DE08DBF684D4}"/>
              </a:ext>
            </a:extLst>
          </p:cNvPr>
          <p:cNvSpPr/>
          <p:nvPr/>
        </p:nvSpPr>
        <p:spPr>
          <a:xfrm>
            <a:off x="1442667" y="294977"/>
            <a:ext cx="6587670" cy="1208450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CC"/>
                </a:solidFill>
              </a:rPr>
              <a:t>Most common vector attacks</a:t>
            </a:r>
            <a:endParaRPr lang="en-US" sz="3200">
              <a:solidFill>
                <a:srgbClr val="FFFF00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11F65FD-FA2B-412D-B94B-8CE08ACFF72F}"/>
              </a:ext>
            </a:extLst>
          </p:cNvPr>
          <p:cNvCxnSpPr>
            <a:cxnSpLocks/>
          </p:cNvCxnSpPr>
          <p:nvPr/>
        </p:nvCxnSpPr>
        <p:spPr>
          <a:xfrm>
            <a:off x="953852" y="2715766"/>
            <a:ext cx="1656184" cy="0"/>
          </a:xfrm>
          <a:prstGeom prst="straightConnector1">
            <a:avLst/>
          </a:prstGeom>
          <a:ln w="12700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235C650-4558-4EEB-B056-637CFD13A796}"/>
              </a:ext>
            </a:extLst>
          </p:cNvPr>
          <p:cNvSpPr txBox="1"/>
          <p:nvPr/>
        </p:nvSpPr>
        <p:spPr>
          <a:xfrm>
            <a:off x="1090580" y="2303464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1400">
                <a:solidFill>
                  <a:schemeClr val="bg2"/>
                </a:solidFill>
              </a:rPr>
              <a:t>Encryption</a:t>
            </a:r>
            <a:endParaRPr lang="en-US" sz="1400">
              <a:solidFill>
                <a:schemeClr val="bg2"/>
              </a:solidFill>
              <a:latin typeface="+mn-lt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074B3E2-770D-4102-88A7-8915D14655DB}"/>
              </a:ext>
            </a:extLst>
          </p:cNvPr>
          <p:cNvCxnSpPr>
            <a:cxnSpLocks/>
          </p:cNvCxnSpPr>
          <p:nvPr/>
        </p:nvCxnSpPr>
        <p:spPr>
          <a:xfrm>
            <a:off x="950739" y="3435846"/>
            <a:ext cx="1656184" cy="0"/>
          </a:xfrm>
          <a:prstGeom prst="straightConnector1">
            <a:avLst/>
          </a:prstGeom>
          <a:ln w="12700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9905E01-F407-45E7-BAD4-8633F37F65F2}"/>
              </a:ext>
            </a:extLst>
          </p:cNvPr>
          <p:cNvSpPr txBox="1"/>
          <p:nvPr/>
        </p:nvSpPr>
        <p:spPr>
          <a:xfrm>
            <a:off x="806723" y="3075806"/>
            <a:ext cx="1407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1400">
                <a:solidFill>
                  <a:schemeClr val="bg2"/>
                </a:solidFill>
              </a:rPr>
              <a:t>Data corruption</a:t>
            </a:r>
            <a:endParaRPr lang="en-US" sz="1400">
              <a:solidFill>
                <a:schemeClr val="bg2"/>
              </a:solidFill>
              <a:latin typeface="+mn-lt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E4F2519-645E-48F7-93D1-D695E5C6D4D7}"/>
              </a:ext>
            </a:extLst>
          </p:cNvPr>
          <p:cNvCxnSpPr>
            <a:cxnSpLocks/>
          </p:cNvCxnSpPr>
          <p:nvPr/>
        </p:nvCxnSpPr>
        <p:spPr>
          <a:xfrm>
            <a:off x="947626" y="4155926"/>
            <a:ext cx="1656184" cy="0"/>
          </a:xfrm>
          <a:prstGeom prst="straightConnector1">
            <a:avLst/>
          </a:prstGeom>
          <a:ln w="12700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3E4795D-75F1-4F21-A06E-1F5E5FE987B8}"/>
              </a:ext>
            </a:extLst>
          </p:cNvPr>
          <p:cNvSpPr txBox="1"/>
          <p:nvPr/>
        </p:nvSpPr>
        <p:spPr>
          <a:xfrm>
            <a:off x="180322" y="3795885"/>
            <a:ext cx="2034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1400">
                <a:solidFill>
                  <a:schemeClr val="bg2"/>
                </a:solidFill>
                <a:latin typeface="+mn-lt"/>
              </a:rPr>
              <a:t>Deleting improtant data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A48080-BC4C-4682-8F0E-22CED17E5359}"/>
              </a:ext>
            </a:extLst>
          </p:cNvPr>
          <p:cNvCxnSpPr>
            <a:cxnSpLocks/>
          </p:cNvCxnSpPr>
          <p:nvPr/>
        </p:nvCxnSpPr>
        <p:spPr>
          <a:xfrm>
            <a:off x="986464" y="4804994"/>
            <a:ext cx="1656184" cy="0"/>
          </a:xfrm>
          <a:prstGeom prst="straightConnector1">
            <a:avLst/>
          </a:prstGeom>
          <a:ln w="12700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CD3ED46-B8A5-4061-B8B2-DEFF9D224632}"/>
              </a:ext>
            </a:extLst>
          </p:cNvPr>
          <p:cNvSpPr txBox="1"/>
          <p:nvPr/>
        </p:nvSpPr>
        <p:spPr>
          <a:xfrm>
            <a:off x="1919945" y="4444953"/>
            <a:ext cx="333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pl-PL" sz="1400" dirty="0">
                <a:solidFill>
                  <a:schemeClr val="bg2"/>
                </a:solidFill>
                <a:latin typeface="+mn-lt"/>
              </a:rPr>
              <a:t>...</a:t>
            </a:r>
            <a:endParaRPr lang="en-US" sz="1400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9557313"/>
      </p:ext>
    </p:extLst>
  </p:cSld>
  <p:clrMapOvr>
    <a:masterClrMapping/>
  </p:clrMapOvr>
  <p:transition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5A78554B-61CA-4F44-B310-55A7E49841F2}"/>
              </a:ext>
            </a:extLst>
          </p:cNvPr>
          <p:cNvSpPr/>
          <p:nvPr/>
        </p:nvSpPr>
        <p:spPr>
          <a:xfrm>
            <a:off x="539552" y="1219065"/>
            <a:ext cx="7704856" cy="738558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rgbClr val="FFFFCC"/>
                </a:solidFill>
              </a:rPr>
              <a:t>Are cyber attacks bypass our real time protection?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5A757D1A-AB3D-4988-A531-91FBF178FA32}"/>
              </a:ext>
            </a:extLst>
          </p:cNvPr>
          <p:cNvSpPr/>
          <p:nvPr/>
        </p:nvSpPr>
        <p:spPr>
          <a:xfrm>
            <a:off x="539552" y="2233406"/>
            <a:ext cx="7704856" cy="738558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rgbClr val="FFFFCC"/>
                </a:solidFill>
              </a:rPr>
              <a:t>Can we assure our data’s integrity?</a:t>
            </a: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2A9F2546-DBAD-427A-AEEF-B5CFE10E6EE5}"/>
              </a:ext>
            </a:extLst>
          </p:cNvPr>
          <p:cNvSpPr/>
          <p:nvPr/>
        </p:nvSpPr>
        <p:spPr>
          <a:xfrm>
            <a:off x="539552" y="3247747"/>
            <a:ext cx="7704856" cy="769192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rgbClr val="FFFFCC"/>
                </a:solidFill>
              </a:rPr>
              <a:t>How do we know your data is not already corrupted?</a:t>
            </a:r>
          </a:p>
        </p:txBody>
      </p:sp>
      <p:sp>
        <p:nvSpPr>
          <p:cNvPr id="7" name="Rounded Rectangle 121">
            <a:extLst>
              <a:ext uri="{FF2B5EF4-FFF2-40B4-BE49-F238E27FC236}">
                <a16:creationId xmlns:a16="http://schemas.microsoft.com/office/drawing/2014/main" id="{21B2B75F-EFE8-49F0-9243-5F96EC06C168}"/>
              </a:ext>
            </a:extLst>
          </p:cNvPr>
          <p:cNvSpPr/>
          <p:nvPr/>
        </p:nvSpPr>
        <p:spPr>
          <a:xfrm>
            <a:off x="392801" y="137736"/>
            <a:ext cx="7998358" cy="962236"/>
          </a:xfrm>
          <a:prstGeom prst="roundRect">
            <a:avLst/>
          </a:prstGeom>
          <a:solidFill>
            <a:srgbClr val="003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FFFF00"/>
                </a:solidFill>
              </a:rPr>
              <a:t>CyberSense answers the questions:</a:t>
            </a: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4EAF06AB-37C5-4BE2-9AB3-89C9CFEE0E9A}"/>
              </a:ext>
            </a:extLst>
          </p:cNvPr>
          <p:cNvSpPr/>
          <p:nvPr/>
        </p:nvSpPr>
        <p:spPr>
          <a:xfrm>
            <a:off x="558948" y="4172386"/>
            <a:ext cx="7704856" cy="769192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rgbClr val="FFFFCC"/>
                </a:solidFill>
              </a:rPr>
              <a:t>Which copy to use to recover?</a:t>
            </a:r>
          </a:p>
        </p:txBody>
      </p:sp>
    </p:spTree>
    <p:extLst>
      <p:ext uri="{BB962C8B-B14F-4D97-AF65-F5344CB8AC3E}">
        <p14:creationId xmlns:p14="http://schemas.microsoft.com/office/powerpoint/2010/main" val="648336663"/>
      </p:ext>
    </p:extLst>
  </p:cSld>
  <p:clrMapOvr>
    <a:masterClrMapping/>
  </p:clrMapOvr>
  <p:transition spd="med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195959-BDDD-4621-9584-5D3E99473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499742"/>
            <a:ext cx="5004048" cy="17241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CF953D-5C9E-41EC-8F07-89D6623444D2}"/>
              </a:ext>
            </a:extLst>
          </p:cNvPr>
          <p:cNvSpPr/>
          <p:nvPr/>
        </p:nvSpPr>
        <p:spPr>
          <a:xfrm>
            <a:off x="2717540" y="2209694"/>
            <a:ext cx="5688632" cy="2304256"/>
          </a:xfrm>
          <a:prstGeom prst="rect">
            <a:avLst/>
          </a:prstGeom>
          <a:noFill/>
          <a:ln w="203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>
              <a:ln>
                <a:noFill/>
              </a:ln>
              <a:solidFill>
                <a:srgbClr val="0076C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DDD13173-0788-4B3D-8113-DE08DBF684D4}"/>
              </a:ext>
            </a:extLst>
          </p:cNvPr>
          <p:cNvSpPr/>
          <p:nvPr/>
        </p:nvSpPr>
        <p:spPr>
          <a:xfrm>
            <a:off x="1442667" y="294977"/>
            <a:ext cx="6587670" cy="1208450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CC"/>
                </a:solidFill>
              </a:rPr>
              <a:t>Real time ransomware protection</a:t>
            </a:r>
          </a:p>
          <a:p>
            <a:pPr algn="ctr"/>
            <a:r>
              <a:rPr lang="en-US" sz="3200">
                <a:solidFill>
                  <a:srgbClr val="FFFFCC"/>
                </a:solidFill>
              </a:rPr>
              <a:t>Essential but can be defeated</a:t>
            </a:r>
            <a:endParaRPr lang="en-US" sz="3200">
              <a:solidFill>
                <a:srgbClr val="FFFF00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11F65FD-FA2B-412D-B94B-8CE08ACFF72F}"/>
              </a:ext>
            </a:extLst>
          </p:cNvPr>
          <p:cNvCxnSpPr>
            <a:cxnSpLocks/>
          </p:cNvCxnSpPr>
          <p:nvPr/>
        </p:nvCxnSpPr>
        <p:spPr>
          <a:xfrm>
            <a:off x="611560" y="2715766"/>
            <a:ext cx="1656184" cy="0"/>
          </a:xfrm>
          <a:prstGeom prst="straightConnector1">
            <a:avLst/>
          </a:prstGeom>
          <a:ln w="12700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235C650-4558-4EEB-B056-637CFD13A796}"/>
              </a:ext>
            </a:extLst>
          </p:cNvPr>
          <p:cNvSpPr txBox="1"/>
          <p:nvPr/>
        </p:nvSpPr>
        <p:spPr>
          <a:xfrm>
            <a:off x="467544" y="2355726"/>
            <a:ext cx="136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1400">
                <a:solidFill>
                  <a:schemeClr val="bg2"/>
                </a:solidFill>
                <a:latin typeface="+mn-lt"/>
              </a:rPr>
              <a:t>Attack vector 1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074B3E2-770D-4102-88A7-8915D14655DB}"/>
              </a:ext>
            </a:extLst>
          </p:cNvPr>
          <p:cNvCxnSpPr>
            <a:cxnSpLocks/>
          </p:cNvCxnSpPr>
          <p:nvPr/>
        </p:nvCxnSpPr>
        <p:spPr>
          <a:xfrm>
            <a:off x="608447" y="3435846"/>
            <a:ext cx="1656184" cy="0"/>
          </a:xfrm>
          <a:prstGeom prst="straightConnector1">
            <a:avLst/>
          </a:prstGeom>
          <a:ln w="12700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9905E01-F407-45E7-BAD4-8633F37F65F2}"/>
              </a:ext>
            </a:extLst>
          </p:cNvPr>
          <p:cNvSpPr txBox="1"/>
          <p:nvPr/>
        </p:nvSpPr>
        <p:spPr>
          <a:xfrm>
            <a:off x="464431" y="3075806"/>
            <a:ext cx="136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1400">
                <a:solidFill>
                  <a:schemeClr val="bg2"/>
                </a:solidFill>
                <a:latin typeface="+mn-lt"/>
              </a:rPr>
              <a:t>Attack vector 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E4F2519-645E-48F7-93D1-D695E5C6D4D7}"/>
              </a:ext>
            </a:extLst>
          </p:cNvPr>
          <p:cNvCxnSpPr>
            <a:cxnSpLocks/>
          </p:cNvCxnSpPr>
          <p:nvPr/>
        </p:nvCxnSpPr>
        <p:spPr>
          <a:xfrm>
            <a:off x="605334" y="4155926"/>
            <a:ext cx="1656184" cy="0"/>
          </a:xfrm>
          <a:prstGeom prst="straightConnector1">
            <a:avLst/>
          </a:prstGeom>
          <a:ln w="12700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3E4795D-75F1-4F21-A06E-1F5E5FE987B8}"/>
              </a:ext>
            </a:extLst>
          </p:cNvPr>
          <p:cNvSpPr txBox="1"/>
          <p:nvPr/>
        </p:nvSpPr>
        <p:spPr>
          <a:xfrm>
            <a:off x="461318" y="3795886"/>
            <a:ext cx="136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1400">
                <a:solidFill>
                  <a:schemeClr val="bg2"/>
                </a:solidFill>
                <a:latin typeface="+mn-lt"/>
              </a:rPr>
              <a:t>Attack vector 3</a:t>
            </a:r>
          </a:p>
        </p:txBody>
      </p:sp>
    </p:spTree>
    <p:extLst>
      <p:ext uri="{BB962C8B-B14F-4D97-AF65-F5344CB8AC3E}">
        <p14:creationId xmlns:p14="http://schemas.microsoft.com/office/powerpoint/2010/main" val="2782516436"/>
      </p:ext>
    </p:extLst>
  </p:cSld>
  <p:clrMapOvr>
    <a:masterClrMapping/>
  </p:clrMapOvr>
  <p:transition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E7757B-129D-4520-8B1B-1B7C9209F53B}"/>
              </a:ext>
            </a:extLst>
          </p:cNvPr>
          <p:cNvSpPr txBox="1"/>
          <p:nvPr/>
        </p:nvSpPr>
        <p:spPr>
          <a:xfrm>
            <a:off x="6948264" y="4803998"/>
            <a:ext cx="181620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pl-PL" sz="1200" i="1">
                <a:solidFill>
                  <a:schemeClr val="tx2"/>
                </a:solidFill>
              </a:rPr>
              <a:t>Daniel.Olkowski@dell.com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3F5232-5759-4984-9331-828DF5F6B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2832205"/>
            <a:ext cx="4186240" cy="12241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5A5974-8E88-45D1-9875-665B0A8A9415}"/>
              </a:ext>
            </a:extLst>
          </p:cNvPr>
          <p:cNvSpPr txBox="1"/>
          <p:nvPr/>
        </p:nvSpPr>
        <p:spPr>
          <a:xfrm>
            <a:off x="395536" y="195486"/>
            <a:ext cx="604867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pl-PL" sz="2800" b="1" dirty="0">
                <a:solidFill>
                  <a:schemeClr val="tx2"/>
                </a:solidFill>
              </a:rPr>
              <a:t>Czy dane w mojej firmie są czyste?</a:t>
            </a:r>
          </a:p>
          <a:p>
            <a:pPr>
              <a:spcBef>
                <a:spcPts val="1200"/>
              </a:spcBef>
            </a:pPr>
            <a:r>
              <a:rPr lang="pl-PL" sz="2800" b="1" dirty="0">
                <a:solidFill>
                  <a:srgbClr val="FFFF00"/>
                </a:solidFill>
              </a:rPr>
              <a:t>Jak zatrzymać atak </a:t>
            </a:r>
            <a:br>
              <a:rPr lang="pl-PL" sz="2800" b="1" dirty="0">
                <a:solidFill>
                  <a:srgbClr val="FFFF00"/>
                </a:solidFill>
              </a:rPr>
            </a:br>
            <a:r>
              <a:rPr lang="pl-PL" sz="2800" b="1" dirty="0">
                <a:solidFill>
                  <a:srgbClr val="FFFF00"/>
                </a:solidFill>
              </a:rPr>
              <a:t>hacker / </a:t>
            </a:r>
            <a:r>
              <a:rPr lang="pl-PL" sz="2800" b="1" dirty="0" err="1">
                <a:solidFill>
                  <a:srgbClr val="FFFF00"/>
                </a:solidFill>
              </a:rPr>
              <a:t>ransomware</a:t>
            </a:r>
            <a:r>
              <a:rPr lang="pl-PL" sz="2800" b="1" dirty="0">
                <a:solidFill>
                  <a:srgbClr val="FFFF00"/>
                </a:solidFill>
              </a:rPr>
              <a:t>?</a:t>
            </a:r>
          </a:p>
          <a:p>
            <a:pPr>
              <a:spcBef>
                <a:spcPts val="1200"/>
              </a:spcBef>
            </a:pPr>
            <a:r>
              <a:rPr lang="pl-PL" sz="2800" b="1" dirty="0">
                <a:solidFill>
                  <a:schemeClr val="tx2"/>
                </a:solidFill>
              </a:rPr>
              <a:t>Jak odtworzyć utracone dane?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A452D2-1A89-4F1D-A860-B4A416AEF0AD}"/>
              </a:ext>
            </a:extLst>
          </p:cNvPr>
          <p:cNvSpPr txBox="1"/>
          <p:nvPr/>
        </p:nvSpPr>
        <p:spPr>
          <a:xfrm>
            <a:off x="179512" y="4627044"/>
            <a:ext cx="5400600" cy="430887"/>
          </a:xfrm>
          <a:prstGeom prst="rect">
            <a:avLst/>
          </a:prstGeom>
          <a:solidFill>
            <a:srgbClr val="013D87"/>
          </a:solidFill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pl-PL" sz="2800" b="1" dirty="0">
                <a:solidFill>
                  <a:srgbClr val="FFFF00"/>
                </a:solidFill>
              </a:rPr>
              <a:t> Dlaczego / Technologia / Demo </a:t>
            </a:r>
          </a:p>
        </p:txBody>
      </p:sp>
    </p:spTree>
    <p:extLst>
      <p:ext uri="{BB962C8B-B14F-4D97-AF65-F5344CB8AC3E}">
        <p14:creationId xmlns:p14="http://schemas.microsoft.com/office/powerpoint/2010/main" val="390696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FF47B4-81F1-4D3F-8D72-D062BFAB45E7}"/>
              </a:ext>
            </a:extLst>
          </p:cNvPr>
          <p:cNvSpPr/>
          <p:nvPr/>
        </p:nvSpPr>
        <p:spPr>
          <a:xfrm>
            <a:off x="35496" y="4803998"/>
            <a:ext cx="837111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https://thehackernews.com/2021/09/hackers-leak-vpn-account-passwords-from.html?m=1</a:t>
            </a:r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7B51A6-2C7E-425E-B6F4-3CE0442B2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048" y="114607"/>
            <a:ext cx="5604664" cy="432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70476"/>
      </p:ext>
    </p:extLst>
  </p:cSld>
  <p:clrMapOvr>
    <a:masterClrMapping/>
  </p:clrMapOvr>
  <p:transition spd="med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FF47B4-81F1-4D3F-8D72-D062BFAB45E7}"/>
              </a:ext>
            </a:extLst>
          </p:cNvPr>
          <p:cNvSpPr/>
          <p:nvPr/>
        </p:nvSpPr>
        <p:spPr>
          <a:xfrm>
            <a:off x="35496" y="4803998"/>
            <a:ext cx="837111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https://thehackernews.com/2021/09/hackers-leak-vpn-account-passwords-from.html?m=1</a:t>
            </a:r>
            <a:endParaRPr lang="pl-P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F6DC97-B935-4956-BE7F-882D35848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19287"/>
            <a:ext cx="3528392" cy="22833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A795D1-951D-45B9-9AA3-DFE58DC1C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862715"/>
            <a:ext cx="3744416" cy="187220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C0760F-1CB3-492D-9139-E03EB9FD2DB9}"/>
              </a:ext>
            </a:extLst>
          </p:cNvPr>
          <p:cNvCxnSpPr>
            <a:cxnSpLocks/>
          </p:cNvCxnSpPr>
          <p:nvPr/>
        </p:nvCxnSpPr>
        <p:spPr>
          <a:xfrm>
            <a:off x="1475656" y="771550"/>
            <a:ext cx="2088232" cy="0"/>
          </a:xfrm>
          <a:prstGeom prst="line">
            <a:avLst/>
          </a:prstGeom>
          <a:ln w="50800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CC6CC6-9D4A-4A34-B71D-9099C355E81A}"/>
              </a:ext>
            </a:extLst>
          </p:cNvPr>
          <p:cNvCxnSpPr>
            <a:cxnSpLocks/>
          </p:cNvCxnSpPr>
          <p:nvPr/>
        </p:nvCxnSpPr>
        <p:spPr>
          <a:xfrm>
            <a:off x="323528" y="987574"/>
            <a:ext cx="3240360" cy="0"/>
          </a:xfrm>
          <a:prstGeom prst="line">
            <a:avLst/>
          </a:prstGeom>
          <a:ln w="50800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558886-85D1-441A-963D-0A94A72CE2F9}"/>
              </a:ext>
            </a:extLst>
          </p:cNvPr>
          <p:cNvCxnSpPr>
            <a:cxnSpLocks/>
          </p:cNvCxnSpPr>
          <p:nvPr/>
        </p:nvCxnSpPr>
        <p:spPr>
          <a:xfrm>
            <a:off x="323528" y="1203598"/>
            <a:ext cx="936104" cy="0"/>
          </a:xfrm>
          <a:prstGeom prst="line">
            <a:avLst/>
          </a:prstGeom>
          <a:ln w="50800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0D07D1-4B5D-4A2C-B26D-EC9497B914C7}"/>
              </a:ext>
            </a:extLst>
          </p:cNvPr>
          <p:cNvCxnSpPr>
            <a:cxnSpLocks/>
          </p:cNvCxnSpPr>
          <p:nvPr/>
        </p:nvCxnSpPr>
        <p:spPr>
          <a:xfrm>
            <a:off x="467544" y="2283718"/>
            <a:ext cx="2808312" cy="0"/>
          </a:xfrm>
          <a:prstGeom prst="line">
            <a:avLst/>
          </a:prstGeom>
          <a:ln w="50800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798330-B8FD-463A-ADCD-C967E82D7602}"/>
              </a:ext>
            </a:extLst>
          </p:cNvPr>
          <p:cNvCxnSpPr>
            <a:cxnSpLocks/>
          </p:cNvCxnSpPr>
          <p:nvPr/>
        </p:nvCxnSpPr>
        <p:spPr>
          <a:xfrm>
            <a:off x="2515710" y="3150746"/>
            <a:ext cx="1314329" cy="0"/>
          </a:xfrm>
          <a:prstGeom prst="line">
            <a:avLst/>
          </a:prstGeom>
          <a:ln w="50800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1E5732-3AD2-4D2E-9B73-98701CD83BF4}"/>
              </a:ext>
            </a:extLst>
          </p:cNvPr>
          <p:cNvCxnSpPr>
            <a:cxnSpLocks/>
          </p:cNvCxnSpPr>
          <p:nvPr/>
        </p:nvCxnSpPr>
        <p:spPr>
          <a:xfrm>
            <a:off x="355470" y="3366770"/>
            <a:ext cx="3240360" cy="0"/>
          </a:xfrm>
          <a:prstGeom prst="line">
            <a:avLst/>
          </a:prstGeom>
          <a:ln w="50800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DD47A2-1CCF-400D-A44D-00F8BF3FBE28}"/>
              </a:ext>
            </a:extLst>
          </p:cNvPr>
          <p:cNvCxnSpPr>
            <a:cxnSpLocks/>
          </p:cNvCxnSpPr>
          <p:nvPr/>
        </p:nvCxnSpPr>
        <p:spPr>
          <a:xfrm>
            <a:off x="283462" y="3582794"/>
            <a:ext cx="1224136" cy="0"/>
          </a:xfrm>
          <a:prstGeom prst="line">
            <a:avLst/>
          </a:prstGeom>
          <a:ln w="50800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119803-4573-41D4-A6B5-0C6C56B5D732}"/>
              </a:ext>
            </a:extLst>
          </p:cNvPr>
          <p:cNvCxnSpPr>
            <a:cxnSpLocks/>
          </p:cNvCxnSpPr>
          <p:nvPr/>
        </p:nvCxnSpPr>
        <p:spPr>
          <a:xfrm>
            <a:off x="1219566" y="4021698"/>
            <a:ext cx="2642266" cy="0"/>
          </a:xfrm>
          <a:prstGeom prst="line">
            <a:avLst/>
          </a:prstGeom>
          <a:ln w="50800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0A234B7-9A89-469B-81BB-E163A9A96436}"/>
              </a:ext>
            </a:extLst>
          </p:cNvPr>
          <p:cNvCxnSpPr>
            <a:cxnSpLocks/>
          </p:cNvCxnSpPr>
          <p:nvPr/>
        </p:nvCxnSpPr>
        <p:spPr>
          <a:xfrm>
            <a:off x="209142" y="4242286"/>
            <a:ext cx="2642266" cy="0"/>
          </a:xfrm>
          <a:prstGeom prst="line">
            <a:avLst/>
          </a:prstGeom>
          <a:ln w="50800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AE032FD3-36B1-47ED-9809-F0CCCB5D6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219287"/>
            <a:ext cx="3991968" cy="93781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FBE94E6-4BAC-4938-9D90-8980C915C60D}"/>
              </a:ext>
            </a:extLst>
          </p:cNvPr>
          <p:cNvCxnSpPr>
            <a:cxnSpLocks/>
          </p:cNvCxnSpPr>
          <p:nvPr/>
        </p:nvCxnSpPr>
        <p:spPr>
          <a:xfrm>
            <a:off x="6352456" y="527710"/>
            <a:ext cx="2427536" cy="0"/>
          </a:xfrm>
          <a:prstGeom prst="line">
            <a:avLst/>
          </a:prstGeom>
          <a:ln w="50800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14FF8DC6-E614-4EB2-AF69-DA58EF161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1363307"/>
            <a:ext cx="4104456" cy="555759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4B7332F-C216-4517-A041-C6BBE977DA65}"/>
              </a:ext>
            </a:extLst>
          </p:cNvPr>
          <p:cNvCxnSpPr>
            <a:cxnSpLocks/>
          </p:cNvCxnSpPr>
          <p:nvPr/>
        </p:nvCxnSpPr>
        <p:spPr>
          <a:xfrm>
            <a:off x="4788024" y="1563638"/>
            <a:ext cx="3816424" cy="0"/>
          </a:xfrm>
          <a:prstGeom prst="line">
            <a:avLst/>
          </a:prstGeom>
          <a:ln w="50800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508938"/>
      </p:ext>
    </p:extLst>
  </p:cSld>
  <p:clrMapOvr>
    <a:masterClrMapping/>
  </p:clrMapOvr>
  <p:transition spd="med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ounded Rectangle 6">
            <a:extLst>
              <a:ext uri="{FF2B5EF4-FFF2-40B4-BE49-F238E27FC236}">
                <a16:creationId xmlns:a16="http://schemas.microsoft.com/office/drawing/2014/main" id="{DA6B501D-EFE2-48BC-89D3-BC1C83F49691}"/>
              </a:ext>
            </a:extLst>
          </p:cNvPr>
          <p:cNvSpPr/>
          <p:nvPr/>
        </p:nvSpPr>
        <p:spPr>
          <a:xfrm>
            <a:off x="936658" y="211172"/>
            <a:ext cx="6587670" cy="810682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CC"/>
                </a:solidFill>
              </a:rPr>
              <a:t>What is CyberSense?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9" name="Rounded Rectangle 6">
            <a:extLst>
              <a:ext uri="{FF2B5EF4-FFF2-40B4-BE49-F238E27FC236}">
                <a16:creationId xmlns:a16="http://schemas.microsoft.com/office/drawing/2014/main" id="{015F0573-769D-403C-8A65-9A48493E348F}"/>
              </a:ext>
            </a:extLst>
          </p:cNvPr>
          <p:cNvSpPr/>
          <p:nvPr/>
        </p:nvSpPr>
        <p:spPr>
          <a:xfrm>
            <a:off x="107504" y="1347614"/>
            <a:ext cx="2527481" cy="1042932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CC"/>
                </a:solidFill>
              </a:rPr>
              <a:t>Detects</a:t>
            </a:r>
            <a:endParaRPr lang="en-US" sz="320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B0337B-75C0-440C-B1F3-F4CB97264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67" y="2470866"/>
            <a:ext cx="1344585" cy="2466866"/>
          </a:xfrm>
          <a:prstGeom prst="rect">
            <a:avLst/>
          </a:prstGeom>
        </p:spPr>
      </p:pic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D441F158-143E-4D79-B21F-942D976A322C}"/>
              </a:ext>
            </a:extLst>
          </p:cNvPr>
          <p:cNvSpPr/>
          <p:nvPr/>
        </p:nvSpPr>
        <p:spPr>
          <a:xfrm>
            <a:off x="3131840" y="1347614"/>
            <a:ext cx="2592288" cy="1042932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CC"/>
                </a:solidFill>
              </a:rPr>
              <a:t>Diagnose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851526-1394-4BBC-9610-E9110AE86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976" y="2694597"/>
            <a:ext cx="1886047" cy="2019404"/>
          </a:xfrm>
          <a:prstGeom prst="rect">
            <a:avLst/>
          </a:prstGeom>
        </p:spPr>
      </p:pic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E579C1AB-BED5-4B7F-AC0B-CA0F22688AAD}"/>
              </a:ext>
            </a:extLst>
          </p:cNvPr>
          <p:cNvSpPr/>
          <p:nvPr/>
        </p:nvSpPr>
        <p:spPr>
          <a:xfrm>
            <a:off x="6084168" y="1275606"/>
            <a:ext cx="2880320" cy="1042932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CC"/>
                </a:solidFill>
              </a:rPr>
              <a:t>Allow to </a:t>
            </a:r>
            <a:endParaRPr lang="pl-PL" sz="3200" dirty="0">
              <a:solidFill>
                <a:srgbClr val="FFFFCC"/>
              </a:solidFill>
            </a:endParaRPr>
          </a:p>
          <a:p>
            <a:pPr algn="ctr"/>
            <a:r>
              <a:rPr lang="en-US" sz="3200" dirty="0">
                <a:solidFill>
                  <a:srgbClr val="FFFFCC"/>
                </a:solidFill>
              </a:rPr>
              <a:t>recover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EA0CFD-FDD3-4676-8C3C-A6420B9F6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2564011"/>
            <a:ext cx="1615079" cy="234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57587"/>
      </p:ext>
    </p:extLst>
  </p:cSld>
  <p:clrMapOvr>
    <a:masterClrMapping/>
  </p:clrMapOvr>
  <p:transition spd="med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5750" y="1823852"/>
            <a:ext cx="7886700" cy="1495794"/>
          </a:xfrm>
        </p:spPr>
        <p:txBody>
          <a:bodyPr/>
          <a:lstStyle/>
          <a:p>
            <a:r>
              <a:rPr lang="en-US"/>
              <a:t>What does CyberSense provide?</a:t>
            </a:r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B5A94DF5-8644-4CA9-8F2B-386446512D87}"/>
              </a:ext>
            </a:extLst>
          </p:cNvPr>
          <p:cNvSpPr/>
          <p:nvPr/>
        </p:nvSpPr>
        <p:spPr>
          <a:xfrm>
            <a:off x="35496" y="4948014"/>
            <a:ext cx="4968552" cy="144016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2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B9454B54-92A0-4CA7-A97F-B5A182301F2D}"/>
              </a:ext>
            </a:extLst>
          </p:cNvPr>
          <p:cNvSpPr/>
          <p:nvPr/>
        </p:nvSpPr>
        <p:spPr>
          <a:xfrm>
            <a:off x="1835696" y="339502"/>
            <a:ext cx="5472608" cy="936104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CC"/>
                </a:solidFill>
              </a:rPr>
              <a:t>Value of CyberSense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CD7C0EFE-5323-4F90-B303-E4F501647E4D}"/>
              </a:ext>
            </a:extLst>
          </p:cNvPr>
          <p:cNvSpPr/>
          <p:nvPr/>
        </p:nvSpPr>
        <p:spPr>
          <a:xfrm>
            <a:off x="179512" y="1677030"/>
            <a:ext cx="2448272" cy="1614800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CC"/>
                </a:solidFill>
              </a:rPr>
              <a:t>Checking </a:t>
            </a:r>
          </a:p>
          <a:p>
            <a:pPr algn="ctr"/>
            <a:r>
              <a:rPr lang="en-US" sz="3200">
                <a:solidFill>
                  <a:srgbClr val="FFFFCC"/>
                </a:solidFill>
              </a:rPr>
              <a:t>data integrity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17D2E1A5-D090-4B1F-BC5F-06E4ADE5B641}"/>
              </a:ext>
            </a:extLst>
          </p:cNvPr>
          <p:cNvSpPr/>
          <p:nvPr/>
        </p:nvSpPr>
        <p:spPr>
          <a:xfrm>
            <a:off x="3347864" y="1491630"/>
            <a:ext cx="2520280" cy="2520280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CC"/>
                </a:solidFill>
              </a:rPr>
              <a:t>All the time monitors data for signs of corruption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17" name="Rounded Rectangle 6">
            <a:extLst>
              <a:ext uri="{FF2B5EF4-FFF2-40B4-BE49-F238E27FC236}">
                <a16:creationId xmlns:a16="http://schemas.microsoft.com/office/drawing/2014/main" id="{81B3CC8A-7E9F-4C07-BC4B-004B32E91496}"/>
              </a:ext>
            </a:extLst>
          </p:cNvPr>
          <p:cNvSpPr/>
          <p:nvPr/>
        </p:nvSpPr>
        <p:spPr>
          <a:xfrm>
            <a:off x="6228184" y="1470504"/>
            <a:ext cx="2520280" cy="2829437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CC"/>
                </a:solidFill>
              </a:rPr>
              <a:t>Diagnose and Recover</a:t>
            </a:r>
          </a:p>
          <a:p>
            <a:pPr algn="ctr"/>
            <a:r>
              <a:rPr lang="en-US" sz="2200" i="1">
                <a:solidFill>
                  <a:srgbClr val="FFFFCC"/>
                </a:solidFill>
              </a:rPr>
              <a:t>Post attack tools to take action on damage</a:t>
            </a:r>
            <a:endParaRPr lang="en-US" sz="2200" i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75934"/>
      </p:ext>
    </p:extLst>
  </p:cSld>
  <p:clrMapOvr>
    <a:masterClrMapping/>
  </p:clrMapOvr>
  <p:transition spd="med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5750" y="1823853"/>
            <a:ext cx="7886700" cy="1495794"/>
          </a:xfrm>
        </p:spPr>
        <p:txBody>
          <a:bodyPr/>
          <a:lstStyle/>
          <a:p>
            <a:r>
              <a:rPr lang="en-US" dirty="0"/>
              <a:t>Why to check data in </a:t>
            </a:r>
            <a:br>
              <a:rPr lang="en-US" dirty="0"/>
            </a:br>
            <a:r>
              <a:rPr lang="en-US" dirty="0"/>
              <a:t>Cyber Bunker?</a:t>
            </a:r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B5A94DF5-8644-4CA9-8F2B-386446512D87}"/>
              </a:ext>
            </a:extLst>
          </p:cNvPr>
          <p:cNvSpPr/>
          <p:nvPr/>
        </p:nvSpPr>
        <p:spPr>
          <a:xfrm>
            <a:off x="35496" y="4948014"/>
            <a:ext cx="4968552" cy="144016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4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E4D14179-62C1-4E87-9FB7-17E0A721B403}"/>
              </a:ext>
            </a:extLst>
          </p:cNvPr>
          <p:cNvSpPr/>
          <p:nvPr/>
        </p:nvSpPr>
        <p:spPr>
          <a:xfrm>
            <a:off x="1649271" y="957021"/>
            <a:ext cx="3966274" cy="1220544"/>
          </a:xfrm>
          <a:prstGeom prst="roundRect">
            <a:avLst/>
          </a:prstGeom>
          <a:solidFill>
            <a:srgbClr val="003300"/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20" descr="server">
            <a:extLst>
              <a:ext uri="{FF2B5EF4-FFF2-40B4-BE49-F238E27FC236}">
                <a16:creationId xmlns:a16="http://schemas.microsoft.com/office/drawing/2014/main" id="{49CCB570-7F13-4DF0-9C51-4762A1B9D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2406551" y="1197053"/>
            <a:ext cx="429942" cy="802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C650DFD-940E-4D1B-8988-3CD4CE713A25}"/>
              </a:ext>
            </a:extLst>
          </p:cNvPr>
          <p:cNvGrpSpPr/>
          <p:nvPr/>
        </p:nvGrpSpPr>
        <p:grpSpPr>
          <a:xfrm>
            <a:off x="3777421" y="1090587"/>
            <a:ext cx="770945" cy="785623"/>
            <a:chOff x="1433858" y="2733272"/>
            <a:chExt cx="660413" cy="517525"/>
          </a:xfrm>
        </p:grpSpPr>
        <p:sp>
          <p:nvSpPr>
            <p:cNvPr id="14" name="AutoShape 7">
              <a:extLst>
                <a:ext uri="{FF2B5EF4-FFF2-40B4-BE49-F238E27FC236}">
                  <a16:creationId xmlns:a16="http://schemas.microsoft.com/office/drawing/2014/main" id="{E26909A0-D1EB-46E9-8A8F-7D2BD6D5B3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3858" y="2733272"/>
              <a:ext cx="660413" cy="517525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15" name="Group 2">
              <a:extLst>
                <a:ext uri="{FF2B5EF4-FFF2-40B4-BE49-F238E27FC236}">
                  <a16:creationId xmlns:a16="http://schemas.microsoft.com/office/drawing/2014/main" id="{54ABFCB1-E402-4E7E-A6FB-CA50831959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0" y="2836459"/>
              <a:ext cx="485775" cy="322263"/>
              <a:chOff x="10275093" y="3566509"/>
              <a:chExt cx="485784" cy="58908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857823D-8D06-4047-A8B7-F926DBD972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5093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89">
                <a:extLst>
                  <a:ext uri="{FF2B5EF4-FFF2-40B4-BE49-F238E27FC236}">
                    <a16:creationId xmlns:a16="http://schemas.microsoft.com/office/drawing/2014/main" id="{0D9CD6A2-699A-4CDD-929F-2766C947FA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1136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89">
                <a:extLst>
                  <a:ext uri="{FF2B5EF4-FFF2-40B4-BE49-F238E27FC236}">
                    <a16:creationId xmlns:a16="http://schemas.microsoft.com/office/drawing/2014/main" id="{167D81A0-A1FB-4B7E-85DC-32A4BF4D4B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7179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89">
                <a:extLst>
                  <a:ext uri="{FF2B5EF4-FFF2-40B4-BE49-F238E27FC236}">
                    <a16:creationId xmlns:a16="http://schemas.microsoft.com/office/drawing/2014/main" id="{67569130-D7CE-4148-922B-0B753D4B80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3222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89">
                <a:extLst>
                  <a:ext uri="{FF2B5EF4-FFF2-40B4-BE49-F238E27FC236}">
                    <a16:creationId xmlns:a16="http://schemas.microsoft.com/office/drawing/2014/main" id="{F3987897-D6B0-4967-B8F5-AD73F7D708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5093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89">
                <a:extLst>
                  <a:ext uri="{FF2B5EF4-FFF2-40B4-BE49-F238E27FC236}">
                    <a16:creationId xmlns:a16="http://schemas.microsoft.com/office/drawing/2014/main" id="{47CF1CA7-498B-4A3F-A171-F363F40169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1136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E616663C-9C53-4A8B-87D8-A7CFDCFBA9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7179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89">
                <a:extLst>
                  <a:ext uri="{FF2B5EF4-FFF2-40B4-BE49-F238E27FC236}">
                    <a16:creationId xmlns:a16="http://schemas.microsoft.com/office/drawing/2014/main" id="{944F21BB-D928-4615-BE25-6BB8C0EAA7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3222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4" name="Picture 20" descr="server">
            <a:extLst>
              <a:ext uri="{FF2B5EF4-FFF2-40B4-BE49-F238E27FC236}">
                <a16:creationId xmlns:a16="http://schemas.microsoft.com/office/drawing/2014/main" id="{B2B601CE-ACD8-4D06-A1FB-C7C3306D3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2584458" y="1219440"/>
            <a:ext cx="429942" cy="802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0" descr="server">
            <a:extLst>
              <a:ext uri="{FF2B5EF4-FFF2-40B4-BE49-F238E27FC236}">
                <a16:creationId xmlns:a16="http://schemas.microsoft.com/office/drawing/2014/main" id="{C94C7DE3-EA14-45D3-B122-D88983AFC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2762366" y="1241824"/>
            <a:ext cx="429942" cy="802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8A016BC-D7A7-4DED-95B0-14F835CB3478}"/>
              </a:ext>
            </a:extLst>
          </p:cNvPr>
          <p:cNvGrpSpPr/>
          <p:nvPr/>
        </p:nvGrpSpPr>
        <p:grpSpPr>
          <a:xfrm>
            <a:off x="3863506" y="1202531"/>
            <a:ext cx="770945" cy="785623"/>
            <a:chOff x="1433858" y="2733272"/>
            <a:chExt cx="660413" cy="517525"/>
          </a:xfrm>
        </p:grpSpPr>
        <p:sp>
          <p:nvSpPr>
            <p:cNvPr id="27" name="AutoShape 7">
              <a:extLst>
                <a:ext uri="{FF2B5EF4-FFF2-40B4-BE49-F238E27FC236}">
                  <a16:creationId xmlns:a16="http://schemas.microsoft.com/office/drawing/2014/main" id="{A31A4891-788A-4A1E-8400-D494B63E5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3858" y="2733272"/>
              <a:ext cx="660413" cy="517525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28" name="Group 2">
              <a:extLst>
                <a:ext uri="{FF2B5EF4-FFF2-40B4-BE49-F238E27FC236}">
                  <a16:creationId xmlns:a16="http://schemas.microsoft.com/office/drawing/2014/main" id="{CF03D140-01EE-40AF-86C9-06880622C5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0" y="2836459"/>
              <a:ext cx="485775" cy="322263"/>
              <a:chOff x="10275093" y="3566509"/>
              <a:chExt cx="485784" cy="589087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56061E0-A379-43E0-BAD8-B96D76198A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5093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89">
                <a:extLst>
                  <a:ext uri="{FF2B5EF4-FFF2-40B4-BE49-F238E27FC236}">
                    <a16:creationId xmlns:a16="http://schemas.microsoft.com/office/drawing/2014/main" id="{5FB71200-360A-404A-8889-E64FE1DD70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1136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89">
                <a:extLst>
                  <a:ext uri="{FF2B5EF4-FFF2-40B4-BE49-F238E27FC236}">
                    <a16:creationId xmlns:a16="http://schemas.microsoft.com/office/drawing/2014/main" id="{EEFC23BD-4467-4459-8CCF-396AAC47B9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7179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89">
                <a:extLst>
                  <a:ext uri="{FF2B5EF4-FFF2-40B4-BE49-F238E27FC236}">
                    <a16:creationId xmlns:a16="http://schemas.microsoft.com/office/drawing/2014/main" id="{41319432-591C-4DA0-A037-6B02A06CC6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3222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89">
                <a:extLst>
                  <a:ext uri="{FF2B5EF4-FFF2-40B4-BE49-F238E27FC236}">
                    <a16:creationId xmlns:a16="http://schemas.microsoft.com/office/drawing/2014/main" id="{EC685C7A-245D-4FFD-831F-C625DC24DB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5093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89">
                <a:extLst>
                  <a:ext uri="{FF2B5EF4-FFF2-40B4-BE49-F238E27FC236}">
                    <a16:creationId xmlns:a16="http://schemas.microsoft.com/office/drawing/2014/main" id="{79A123F5-BF89-4317-B6D4-5E18A963B2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1136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AEBB82FE-6E6D-4F20-B036-633D35C44E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7179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89">
                <a:extLst>
                  <a:ext uri="{FF2B5EF4-FFF2-40B4-BE49-F238E27FC236}">
                    <a16:creationId xmlns:a16="http://schemas.microsoft.com/office/drawing/2014/main" id="{7D93349C-A15E-4FB9-8F91-245DCE679F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3222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8ADBD92-E16D-4D76-BBF4-7A3756C8F7FD}"/>
              </a:ext>
            </a:extLst>
          </p:cNvPr>
          <p:cNvGrpSpPr/>
          <p:nvPr/>
        </p:nvGrpSpPr>
        <p:grpSpPr>
          <a:xfrm>
            <a:off x="3949588" y="1314478"/>
            <a:ext cx="770945" cy="785623"/>
            <a:chOff x="1433858" y="2733272"/>
            <a:chExt cx="660413" cy="517525"/>
          </a:xfrm>
        </p:grpSpPr>
        <p:sp>
          <p:nvSpPr>
            <p:cNvPr id="38" name="AutoShape 7">
              <a:extLst>
                <a:ext uri="{FF2B5EF4-FFF2-40B4-BE49-F238E27FC236}">
                  <a16:creationId xmlns:a16="http://schemas.microsoft.com/office/drawing/2014/main" id="{5A430DE4-B5CB-464B-AC32-8E56FAAE7C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3858" y="2733272"/>
              <a:ext cx="660413" cy="517525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39" name="Group 2">
              <a:extLst>
                <a:ext uri="{FF2B5EF4-FFF2-40B4-BE49-F238E27FC236}">
                  <a16:creationId xmlns:a16="http://schemas.microsoft.com/office/drawing/2014/main" id="{C89A5894-C0BD-4C58-BB87-2AE2A14D7C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0" y="2836459"/>
              <a:ext cx="485775" cy="322263"/>
              <a:chOff x="10275093" y="3566509"/>
              <a:chExt cx="485784" cy="589087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76CFCFE7-BCD1-40C3-88B8-688CF31148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5093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89">
                <a:extLst>
                  <a:ext uri="{FF2B5EF4-FFF2-40B4-BE49-F238E27FC236}">
                    <a16:creationId xmlns:a16="http://schemas.microsoft.com/office/drawing/2014/main" id="{80B9ACF3-348D-48E0-9DA9-842461A6C0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1136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89">
                <a:extLst>
                  <a:ext uri="{FF2B5EF4-FFF2-40B4-BE49-F238E27FC236}">
                    <a16:creationId xmlns:a16="http://schemas.microsoft.com/office/drawing/2014/main" id="{A79D61E9-FAC7-4CF7-AF9C-0D39B1BC71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7179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89">
                <a:extLst>
                  <a:ext uri="{FF2B5EF4-FFF2-40B4-BE49-F238E27FC236}">
                    <a16:creationId xmlns:a16="http://schemas.microsoft.com/office/drawing/2014/main" id="{54BDBC40-F482-4A70-8751-941EC56579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3222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89">
                <a:extLst>
                  <a:ext uri="{FF2B5EF4-FFF2-40B4-BE49-F238E27FC236}">
                    <a16:creationId xmlns:a16="http://schemas.microsoft.com/office/drawing/2014/main" id="{55471143-3169-4227-9A1F-7BF4F46A3C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5093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89">
                <a:extLst>
                  <a:ext uri="{FF2B5EF4-FFF2-40B4-BE49-F238E27FC236}">
                    <a16:creationId xmlns:a16="http://schemas.microsoft.com/office/drawing/2014/main" id="{E7FBE00F-08EA-40D8-8B0B-D9B2C7F455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1136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07D8891F-67F3-4BCE-A7B6-95BB931E6B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7179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89">
                <a:extLst>
                  <a:ext uri="{FF2B5EF4-FFF2-40B4-BE49-F238E27FC236}">
                    <a16:creationId xmlns:a16="http://schemas.microsoft.com/office/drawing/2014/main" id="{1545E8E7-4BF3-447D-8BF9-91ECCA7C03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3222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D3FF2E78-4D67-4D42-B584-611EF7E7F59A}"/>
              </a:ext>
            </a:extLst>
          </p:cNvPr>
          <p:cNvSpPr txBox="1"/>
          <p:nvPr/>
        </p:nvSpPr>
        <p:spPr>
          <a:xfrm>
            <a:off x="2589420" y="41947"/>
            <a:ext cx="2081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8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Production</a:t>
            </a:r>
          </a:p>
        </p:txBody>
      </p:sp>
      <p:sp>
        <p:nvSpPr>
          <p:cNvPr id="126" name="Rounded Rectangle 3">
            <a:extLst>
              <a:ext uri="{FF2B5EF4-FFF2-40B4-BE49-F238E27FC236}">
                <a16:creationId xmlns:a16="http://schemas.microsoft.com/office/drawing/2014/main" id="{35758A60-FD5C-4C76-A8FC-56E63B7BA82B}"/>
              </a:ext>
            </a:extLst>
          </p:cNvPr>
          <p:cNvSpPr/>
          <p:nvPr/>
        </p:nvSpPr>
        <p:spPr>
          <a:xfrm>
            <a:off x="78183" y="2684995"/>
            <a:ext cx="8798621" cy="2359547"/>
          </a:xfrm>
          <a:prstGeom prst="roundRect">
            <a:avLst/>
          </a:prstGeom>
          <a:solidFill>
            <a:srgbClr val="002776"/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Line 138">
            <a:extLst>
              <a:ext uri="{FF2B5EF4-FFF2-40B4-BE49-F238E27FC236}">
                <a16:creationId xmlns:a16="http://schemas.microsoft.com/office/drawing/2014/main" id="{B1E6B410-1DF5-4312-B271-B7D4CDBBD234}"/>
              </a:ext>
            </a:extLst>
          </p:cNvPr>
          <p:cNvSpPr>
            <a:spLocks noChangeShapeType="1"/>
          </p:cNvSpPr>
          <p:nvPr/>
        </p:nvSpPr>
        <p:spPr bwMode="gray">
          <a:xfrm>
            <a:off x="3432298" y="2798754"/>
            <a:ext cx="0" cy="849809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none"/>
            <a:tailEnd type="none"/>
          </a:ln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6" name="Double Bracket 135">
            <a:extLst>
              <a:ext uri="{FF2B5EF4-FFF2-40B4-BE49-F238E27FC236}">
                <a16:creationId xmlns:a16="http://schemas.microsoft.com/office/drawing/2014/main" id="{F083F21D-C06E-4972-8EF1-D2AEE0FF517F}"/>
              </a:ext>
            </a:extLst>
          </p:cNvPr>
          <p:cNvSpPr/>
          <p:nvPr/>
        </p:nvSpPr>
        <p:spPr>
          <a:xfrm rot="5400000">
            <a:off x="3314671" y="2783833"/>
            <a:ext cx="228600" cy="228600"/>
          </a:xfrm>
          <a:prstGeom prst="bracketPair">
            <a:avLst/>
          </a:prstGeom>
          <a:solidFill>
            <a:schemeClr val="bg1"/>
          </a:solidFill>
          <a:ln w="508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AutoShape 7">
            <a:extLst>
              <a:ext uri="{FF2B5EF4-FFF2-40B4-BE49-F238E27FC236}">
                <a16:creationId xmlns:a16="http://schemas.microsoft.com/office/drawing/2014/main" id="{5BAD0456-4DD3-445C-B3BE-648AA31CE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9299" y="3192134"/>
            <a:ext cx="309684" cy="1769726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FF96B474-FFA0-4F2E-AF42-9FB548B6D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712" y="3271956"/>
            <a:ext cx="166135" cy="22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9241973C-F501-4E72-BB18-F75873725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712" y="3736495"/>
            <a:ext cx="166135" cy="22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" name="Text Box 108">
            <a:extLst>
              <a:ext uri="{FF2B5EF4-FFF2-40B4-BE49-F238E27FC236}">
                <a16:creationId xmlns:a16="http://schemas.microsoft.com/office/drawing/2014/main" id="{0F4335C6-BAE1-49D1-972D-3D979EA419A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622136" y="2798754"/>
            <a:ext cx="647613" cy="1831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dirty="0">
                <a:ln>
                  <a:noFill/>
                </a:ln>
                <a:solidFill>
                  <a:srgbClr val="007DB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Air Gap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D11FEB8-9C9D-4169-8577-343613167D9D}"/>
              </a:ext>
            </a:extLst>
          </p:cNvPr>
          <p:cNvSpPr txBox="1"/>
          <p:nvPr/>
        </p:nvSpPr>
        <p:spPr>
          <a:xfrm>
            <a:off x="201195" y="2767913"/>
            <a:ext cx="2872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8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Cyber Bunker</a:t>
            </a:r>
          </a:p>
        </p:txBody>
      </p:sp>
      <p:sp>
        <p:nvSpPr>
          <p:cNvPr id="153" name="Text Box 108">
            <a:extLst>
              <a:ext uri="{FF2B5EF4-FFF2-40B4-BE49-F238E27FC236}">
                <a16:creationId xmlns:a16="http://schemas.microsoft.com/office/drawing/2014/main" id="{914BBCFC-7300-4161-990E-2F4818D3B1E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510885" y="3224663"/>
            <a:ext cx="756617" cy="3662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Cyber</a:t>
            </a:r>
          </a:p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Recovery</a:t>
            </a:r>
          </a:p>
        </p:txBody>
      </p:sp>
      <p:sp>
        <p:nvSpPr>
          <p:cNvPr id="154" name="Text Box 108">
            <a:extLst>
              <a:ext uri="{FF2B5EF4-FFF2-40B4-BE49-F238E27FC236}">
                <a16:creationId xmlns:a16="http://schemas.microsoft.com/office/drawing/2014/main" id="{9F68AE65-880C-47AD-A0FC-2481F539741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250417" y="3680044"/>
            <a:ext cx="843180" cy="3139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Checking</a:t>
            </a:r>
          </a:p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ransomware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435A5DFD-C15B-4188-9F4A-AEAB359D451C}"/>
              </a:ext>
            </a:extLst>
          </p:cNvPr>
          <p:cNvSpPr/>
          <p:nvPr/>
        </p:nvSpPr>
        <p:spPr>
          <a:xfrm>
            <a:off x="4745610" y="2701742"/>
            <a:ext cx="399076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PLAN B – </a:t>
            </a:r>
            <a:r>
              <a:rPr kumimoji="0" lang="en-US" sz="1900" b="1" i="0" u="none" strike="noStrike" kern="1200" cap="none" spc="0" normalizeH="0" baseline="0" dirty="0">
                <a:ln>
                  <a:noFill/>
                </a:ln>
                <a:solidFill>
                  <a:srgbClr val="6E258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Secure data &amp; Recovery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D9CA556C-9B09-4759-8522-02490D27D998}"/>
              </a:ext>
            </a:extLst>
          </p:cNvPr>
          <p:cNvSpPr/>
          <p:nvPr/>
        </p:nvSpPr>
        <p:spPr>
          <a:xfrm>
            <a:off x="3836774" y="4018342"/>
            <a:ext cx="1428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Compliance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 possibility to change data</a:t>
            </a:r>
          </a:p>
        </p:txBody>
      </p:sp>
      <p:pic>
        <p:nvPicPr>
          <p:cNvPr id="162" name="Picture 161">
            <a:extLst>
              <a:ext uri="{FF2B5EF4-FFF2-40B4-BE49-F238E27FC236}">
                <a16:creationId xmlns:a16="http://schemas.microsoft.com/office/drawing/2014/main" id="{3D655A11-FAB3-4D86-A73D-C881237DE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753" y="4042560"/>
            <a:ext cx="714286" cy="517400"/>
          </a:xfrm>
          <a:prstGeom prst="rect">
            <a:avLst/>
          </a:prstGeom>
        </p:spPr>
      </p:pic>
      <p:sp>
        <p:nvSpPr>
          <p:cNvPr id="163" name="Rectangle 162">
            <a:extLst>
              <a:ext uri="{FF2B5EF4-FFF2-40B4-BE49-F238E27FC236}">
                <a16:creationId xmlns:a16="http://schemas.microsoft.com/office/drawing/2014/main" id="{C39F6DC8-0150-4CF1-B76B-0FE3D56E70F7}"/>
              </a:ext>
            </a:extLst>
          </p:cNvPr>
          <p:cNvSpPr/>
          <p:nvPr/>
        </p:nvSpPr>
        <p:spPr>
          <a:xfrm>
            <a:off x="1586715" y="3990088"/>
            <a:ext cx="1428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Secure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Historical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backups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836AD-325C-4526-8002-37A70B276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6340" y="4136699"/>
            <a:ext cx="290945" cy="285750"/>
          </a:xfrm>
          <a:prstGeom prst="rect">
            <a:avLst/>
          </a:prstGeom>
        </p:spPr>
      </p:pic>
      <p:sp>
        <p:nvSpPr>
          <p:cNvPr id="164" name="Rectangle 163">
            <a:extLst>
              <a:ext uri="{FF2B5EF4-FFF2-40B4-BE49-F238E27FC236}">
                <a16:creationId xmlns:a16="http://schemas.microsoft.com/office/drawing/2014/main" id="{B2886F93-C535-4D1D-9793-B9C2BD53CB86}"/>
              </a:ext>
            </a:extLst>
          </p:cNvPr>
          <p:cNvSpPr/>
          <p:nvPr/>
        </p:nvSpPr>
        <p:spPr>
          <a:xfrm>
            <a:off x="7035157" y="4075671"/>
            <a:ext cx="1011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Recovery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automation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D145CB9C-802D-4C3F-9683-94C9E22175D9}"/>
              </a:ext>
            </a:extLst>
          </p:cNvPr>
          <p:cNvSpPr/>
          <p:nvPr/>
        </p:nvSpPr>
        <p:spPr>
          <a:xfrm>
            <a:off x="2597646" y="3511178"/>
            <a:ext cx="1845014" cy="462262"/>
          </a:xfrm>
          <a:prstGeom prst="rect">
            <a:avLst/>
          </a:prstGeom>
          <a:solidFill>
            <a:schemeClr val="bg2"/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F6863F2C-C3AC-4A63-A14C-028E05D99A20}"/>
              </a:ext>
            </a:extLst>
          </p:cNvPr>
          <p:cNvSpPr txBox="1"/>
          <p:nvPr/>
        </p:nvSpPr>
        <p:spPr>
          <a:xfrm>
            <a:off x="2799429" y="3577337"/>
            <a:ext cx="1438214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8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dirty="0">
                <a:ln>
                  <a:noFill/>
                </a:ln>
                <a:solidFill>
                  <a:srgbClr val="007DB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Domain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2439147-898E-41DD-A3E4-ED49CA416DD0}"/>
              </a:ext>
            </a:extLst>
          </p:cNvPr>
          <p:cNvSpPr/>
          <p:nvPr/>
        </p:nvSpPr>
        <p:spPr>
          <a:xfrm>
            <a:off x="3357631" y="2966405"/>
            <a:ext cx="1428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Separation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from production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6BA4A8-7A93-4E6F-B67F-2146806482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5828" y="3202113"/>
            <a:ext cx="295992" cy="323106"/>
          </a:xfrm>
          <a:prstGeom prst="rect">
            <a:avLst/>
          </a:prstGeom>
        </p:spPr>
      </p:pic>
      <p:sp>
        <p:nvSpPr>
          <p:cNvPr id="128" name="Text Box 108">
            <a:extLst>
              <a:ext uri="{FF2B5EF4-FFF2-40B4-BE49-F238E27FC236}">
                <a16:creationId xmlns:a16="http://schemas.microsoft.com/office/drawing/2014/main" id="{66668A81-4F41-43CF-830D-81DD9865BA5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741375" y="3680044"/>
            <a:ext cx="508152" cy="3662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Cyber</a:t>
            </a:r>
          </a:p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Sense</a:t>
            </a: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CAF8D266-ECC3-4267-9B90-2FA6B2223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712" y="4216442"/>
            <a:ext cx="166135" cy="22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Text Box 108">
            <a:extLst>
              <a:ext uri="{FF2B5EF4-FFF2-40B4-BE49-F238E27FC236}">
                <a16:creationId xmlns:a16="http://schemas.microsoft.com/office/drawing/2014/main" id="{00F8AF0D-22E2-4056-9412-BC5DEADDA49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590910" y="4159991"/>
            <a:ext cx="676467" cy="3662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Backup</a:t>
            </a:r>
          </a:p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software</a:t>
            </a:r>
          </a:p>
        </p:txBody>
      </p:sp>
      <p:pic>
        <p:nvPicPr>
          <p:cNvPr id="140" name="Picture 139">
            <a:extLst>
              <a:ext uri="{FF2B5EF4-FFF2-40B4-BE49-F238E27FC236}">
                <a16:creationId xmlns:a16="http://schemas.microsoft.com/office/drawing/2014/main" id="{2B75F522-E4E4-4F1F-AFB5-AB6861532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712" y="4663416"/>
            <a:ext cx="166135" cy="22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" name="Text Box 108">
            <a:extLst>
              <a:ext uri="{FF2B5EF4-FFF2-40B4-BE49-F238E27FC236}">
                <a16:creationId xmlns:a16="http://schemas.microsoft.com/office/drawing/2014/main" id="{28F8012A-8670-4783-BD69-B289B9700F8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576216" y="4684831"/>
            <a:ext cx="706925" cy="1831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Sandbox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19B324-B4DC-4594-96E2-2F31AC705F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5828" y="3696210"/>
            <a:ext cx="369790" cy="2962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2152B1-5577-475F-AC99-013F91A536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8756" y="4605153"/>
            <a:ext cx="336790" cy="309143"/>
          </a:xfrm>
          <a:prstGeom prst="rect">
            <a:avLst/>
          </a:prstGeom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F6775C95-7890-4C25-A37C-68230AAA3058}"/>
              </a:ext>
            </a:extLst>
          </p:cNvPr>
          <p:cNvSpPr/>
          <p:nvPr/>
        </p:nvSpPr>
        <p:spPr>
          <a:xfrm>
            <a:off x="6997817" y="4611064"/>
            <a:ext cx="10113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Any tests</a:t>
            </a:r>
          </a:p>
        </p:txBody>
      </p:sp>
      <p:pic>
        <p:nvPicPr>
          <p:cNvPr id="592" name="Picture 591">
            <a:extLst>
              <a:ext uri="{FF2B5EF4-FFF2-40B4-BE49-F238E27FC236}">
                <a16:creationId xmlns:a16="http://schemas.microsoft.com/office/drawing/2014/main" id="{7B9303DC-A5A2-4675-9063-8443B83714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3232" y="4052944"/>
            <a:ext cx="418095" cy="5380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75" name="Ink 474">
                <a:extLst>
                  <a:ext uri="{FF2B5EF4-FFF2-40B4-BE49-F238E27FC236}">
                    <a16:creationId xmlns:a16="http://schemas.microsoft.com/office/drawing/2014/main" id="{E465F411-8D3B-4242-8CCF-4A5588C06926}"/>
                  </a:ext>
                </a:extLst>
              </p14:cNvPr>
              <p14:cNvContentPartPr/>
              <p14:nvPr/>
            </p14:nvContentPartPr>
            <p14:xfrm>
              <a:off x="4325956" y="3280719"/>
              <a:ext cx="360" cy="360"/>
            </p14:xfrm>
          </p:contentPart>
        </mc:Choice>
        <mc:Fallback xmlns="">
          <p:pic>
            <p:nvPicPr>
              <p:cNvPr id="475" name="Ink 474">
                <a:extLst>
                  <a:ext uri="{FF2B5EF4-FFF2-40B4-BE49-F238E27FC236}">
                    <a16:creationId xmlns:a16="http://schemas.microsoft.com/office/drawing/2014/main" id="{E465F411-8D3B-4242-8CCF-4A5588C0692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07956" y="3262719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557" name="Rectangle 556">
            <a:extLst>
              <a:ext uri="{FF2B5EF4-FFF2-40B4-BE49-F238E27FC236}">
                <a16:creationId xmlns:a16="http://schemas.microsoft.com/office/drawing/2014/main" id="{F466B551-8C22-4FBE-8E49-DFEFB56BDE82}"/>
              </a:ext>
            </a:extLst>
          </p:cNvPr>
          <p:cNvSpPr/>
          <p:nvPr/>
        </p:nvSpPr>
        <p:spPr>
          <a:xfrm>
            <a:off x="6940019" y="3121141"/>
            <a:ext cx="1428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Management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automation</a:t>
            </a:r>
          </a:p>
        </p:txBody>
      </p:sp>
      <p:sp>
        <p:nvSpPr>
          <p:cNvPr id="595" name="Rectangle 594">
            <a:extLst>
              <a:ext uri="{FF2B5EF4-FFF2-40B4-BE49-F238E27FC236}">
                <a16:creationId xmlns:a16="http://schemas.microsoft.com/office/drawing/2014/main" id="{747B0ABB-F43A-42BB-94E8-11740BE781CF}"/>
              </a:ext>
            </a:extLst>
          </p:cNvPr>
          <p:cNvSpPr/>
          <p:nvPr/>
        </p:nvSpPr>
        <p:spPr>
          <a:xfrm>
            <a:off x="46431" y="2601446"/>
            <a:ext cx="8977788" cy="2485242"/>
          </a:xfrm>
          <a:prstGeom prst="rect">
            <a:avLst/>
          </a:prstGeom>
          <a:solidFill>
            <a:srgbClr val="DCFFFF">
              <a:alpha val="40000"/>
            </a:srgbClr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srgbClr val="DCEC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6" name="Line 61">
            <a:extLst>
              <a:ext uri="{FF2B5EF4-FFF2-40B4-BE49-F238E27FC236}">
                <a16:creationId xmlns:a16="http://schemas.microsoft.com/office/drawing/2014/main" id="{4ACC9071-8D02-4227-AAE2-69F50BA349ED}"/>
              </a:ext>
            </a:extLst>
          </p:cNvPr>
          <p:cNvSpPr>
            <a:spLocks noChangeShapeType="1"/>
          </p:cNvSpPr>
          <p:nvPr/>
        </p:nvSpPr>
        <p:spPr bwMode="gray">
          <a:xfrm>
            <a:off x="2893478" y="4058987"/>
            <a:ext cx="0" cy="365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7" name="AutoShape 59">
            <a:extLst>
              <a:ext uri="{FF2B5EF4-FFF2-40B4-BE49-F238E27FC236}">
                <a16:creationId xmlns:a16="http://schemas.microsoft.com/office/drawing/2014/main" id="{80859601-75B7-4853-9AFE-657343AC4787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53000" y="1146122"/>
            <a:ext cx="1308664" cy="990244"/>
          </a:xfrm>
          <a:prstGeom prst="can">
            <a:avLst>
              <a:gd name="adj" fmla="val 12187"/>
            </a:avLst>
          </a:prstGeom>
          <a:gradFill rotWithShape="1">
            <a:gsLst>
              <a:gs pos="0">
                <a:srgbClr val="A50021"/>
              </a:gs>
              <a:gs pos="50000">
                <a:srgbClr val="E4B2BC"/>
              </a:gs>
              <a:gs pos="100000">
                <a:srgbClr val="A50021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" name="Rounded Rectangle 6">
            <a:extLst>
              <a:ext uri="{FF2B5EF4-FFF2-40B4-BE49-F238E27FC236}">
                <a16:creationId xmlns:a16="http://schemas.microsoft.com/office/drawing/2014/main" id="{02E20BD1-1D65-48BF-8BA0-693B80D288AF}"/>
              </a:ext>
            </a:extLst>
          </p:cNvPr>
          <p:cNvSpPr/>
          <p:nvPr/>
        </p:nvSpPr>
        <p:spPr>
          <a:xfrm>
            <a:off x="5238512" y="1026944"/>
            <a:ext cx="2455572" cy="627575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CC"/>
                </a:solidFill>
              </a:rPr>
              <a:t>Encrypted?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55" name="Rounded Rectangle 6">
            <a:extLst>
              <a:ext uri="{FF2B5EF4-FFF2-40B4-BE49-F238E27FC236}">
                <a16:creationId xmlns:a16="http://schemas.microsoft.com/office/drawing/2014/main" id="{E55F3DD9-0B75-4A28-B026-BA57E4A8CFFC}"/>
              </a:ext>
            </a:extLst>
          </p:cNvPr>
          <p:cNvSpPr/>
          <p:nvPr/>
        </p:nvSpPr>
        <p:spPr>
          <a:xfrm>
            <a:off x="2507177" y="826187"/>
            <a:ext cx="1780958" cy="627575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CC"/>
                </a:solidFill>
              </a:rPr>
              <a:t>Exploit?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53746"/>
      </p:ext>
    </p:extLst>
  </p:cSld>
  <p:clrMapOvr>
    <a:masterClrMapping/>
  </p:clrMapOvr>
  <p:transition spd="med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1CAC0C-D360-4E2A-89E3-227EC98FADD3}"/>
              </a:ext>
            </a:extLst>
          </p:cNvPr>
          <p:cNvSpPr/>
          <p:nvPr/>
        </p:nvSpPr>
        <p:spPr>
          <a:xfrm>
            <a:off x="78183" y="1626751"/>
            <a:ext cx="1845014" cy="462262"/>
          </a:xfrm>
          <a:prstGeom prst="rect">
            <a:avLst/>
          </a:prstGeom>
          <a:solidFill>
            <a:schemeClr val="bg2"/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E4D14179-62C1-4E87-9FB7-17E0A721B403}"/>
              </a:ext>
            </a:extLst>
          </p:cNvPr>
          <p:cNvSpPr/>
          <p:nvPr/>
        </p:nvSpPr>
        <p:spPr>
          <a:xfrm>
            <a:off x="189893" y="245056"/>
            <a:ext cx="1676732" cy="782243"/>
          </a:xfrm>
          <a:prstGeom prst="roundRect">
            <a:avLst/>
          </a:prstGeom>
          <a:solidFill>
            <a:srgbClr val="003300"/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572A07-660C-4D21-B949-464B2EA4C8D7}"/>
              </a:ext>
            </a:extLst>
          </p:cNvPr>
          <p:cNvSpPr/>
          <p:nvPr/>
        </p:nvSpPr>
        <p:spPr>
          <a:xfrm>
            <a:off x="173536" y="309800"/>
            <a:ext cx="13777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Infrastructure</a:t>
            </a:r>
          </a:p>
        </p:txBody>
      </p:sp>
      <p:pic>
        <p:nvPicPr>
          <p:cNvPr id="12" name="Picture 20" descr="server">
            <a:extLst>
              <a:ext uri="{FF2B5EF4-FFF2-40B4-BE49-F238E27FC236}">
                <a16:creationId xmlns:a16="http://schemas.microsoft.com/office/drawing/2014/main" id="{49CCB570-7F13-4DF0-9C51-4762A1B9D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510031" y="612790"/>
            <a:ext cx="181757" cy="33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C650DFD-940E-4D1B-8988-3CD4CE713A25}"/>
              </a:ext>
            </a:extLst>
          </p:cNvPr>
          <p:cNvGrpSpPr/>
          <p:nvPr/>
        </p:nvGrpSpPr>
        <p:grpSpPr>
          <a:xfrm>
            <a:off x="1089563" y="567782"/>
            <a:ext cx="325915" cy="332120"/>
            <a:chOff x="1433858" y="2733272"/>
            <a:chExt cx="660413" cy="517525"/>
          </a:xfrm>
        </p:grpSpPr>
        <p:sp>
          <p:nvSpPr>
            <p:cNvPr id="14" name="AutoShape 7">
              <a:extLst>
                <a:ext uri="{FF2B5EF4-FFF2-40B4-BE49-F238E27FC236}">
                  <a16:creationId xmlns:a16="http://schemas.microsoft.com/office/drawing/2014/main" id="{E26909A0-D1EB-46E9-8A8F-7D2BD6D5B3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3858" y="2733272"/>
              <a:ext cx="660413" cy="517525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15" name="Group 2">
              <a:extLst>
                <a:ext uri="{FF2B5EF4-FFF2-40B4-BE49-F238E27FC236}">
                  <a16:creationId xmlns:a16="http://schemas.microsoft.com/office/drawing/2014/main" id="{54ABFCB1-E402-4E7E-A6FB-CA50831959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0" y="2836459"/>
              <a:ext cx="485775" cy="322263"/>
              <a:chOff x="10275093" y="3566509"/>
              <a:chExt cx="485784" cy="58908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857823D-8D06-4047-A8B7-F926DBD972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5093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89">
                <a:extLst>
                  <a:ext uri="{FF2B5EF4-FFF2-40B4-BE49-F238E27FC236}">
                    <a16:creationId xmlns:a16="http://schemas.microsoft.com/office/drawing/2014/main" id="{0D9CD6A2-699A-4CDD-929F-2766C947FA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1136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89">
                <a:extLst>
                  <a:ext uri="{FF2B5EF4-FFF2-40B4-BE49-F238E27FC236}">
                    <a16:creationId xmlns:a16="http://schemas.microsoft.com/office/drawing/2014/main" id="{167D81A0-A1FB-4B7E-85DC-32A4BF4D4B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7179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89">
                <a:extLst>
                  <a:ext uri="{FF2B5EF4-FFF2-40B4-BE49-F238E27FC236}">
                    <a16:creationId xmlns:a16="http://schemas.microsoft.com/office/drawing/2014/main" id="{67569130-D7CE-4148-922B-0B753D4B80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3222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89">
                <a:extLst>
                  <a:ext uri="{FF2B5EF4-FFF2-40B4-BE49-F238E27FC236}">
                    <a16:creationId xmlns:a16="http://schemas.microsoft.com/office/drawing/2014/main" id="{F3987897-D6B0-4967-B8F5-AD73F7D708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5093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89">
                <a:extLst>
                  <a:ext uri="{FF2B5EF4-FFF2-40B4-BE49-F238E27FC236}">
                    <a16:creationId xmlns:a16="http://schemas.microsoft.com/office/drawing/2014/main" id="{47CF1CA7-498B-4A3F-A171-F363F40169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1136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E616663C-9C53-4A8B-87D8-A7CFDCFBA9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7179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89">
                <a:extLst>
                  <a:ext uri="{FF2B5EF4-FFF2-40B4-BE49-F238E27FC236}">
                    <a16:creationId xmlns:a16="http://schemas.microsoft.com/office/drawing/2014/main" id="{944F21BB-D928-4615-BE25-6BB8C0EAA7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3222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4" name="Picture 20" descr="server">
            <a:extLst>
              <a:ext uri="{FF2B5EF4-FFF2-40B4-BE49-F238E27FC236}">
                <a16:creationId xmlns:a16="http://schemas.microsoft.com/office/drawing/2014/main" id="{B2B601CE-ACD8-4D06-A1FB-C7C3306D3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585241" y="622254"/>
            <a:ext cx="181757" cy="33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0" descr="server">
            <a:extLst>
              <a:ext uri="{FF2B5EF4-FFF2-40B4-BE49-F238E27FC236}">
                <a16:creationId xmlns:a16="http://schemas.microsoft.com/office/drawing/2014/main" id="{C94C7DE3-EA14-45D3-B122-D88983AFC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660451" y="631717"/>
            <a:ext cx="181757" cy="33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8A016BC-D7A7-4DED-95B0-14F835CB3478}"/>
              </a:ext>
            </a:extLst>
          </p:cNvPr>
          <p:cNvGrpSpPr/>
          <p:nvPr/>
        </p:nvGrpSpPr>
        <p:grpSpPr>
          <a:xfrm>
            <a:off x="1125955" y="615106"/>
            <a:ext cx="325915" cy="332120"/>
            <a:chOff x="1433858" y="2733272"/>
            <a:chExt cx="660413" cy="517525"/>
          </a:xfrm>
        </p:grpSpPr>
        <p:sp>
          <p:nvSpPr>
            <p:cNvPr id="27" name="AutoShape 7">
              <a:extLst>
                <a:ext uri="{FF2B5EF4-FFF2-40B4-BE49-F238E27FC236}">
                  <a16:creationId xmlns:a16="http://schemas.microsoft.com/office/drawing/2014/main" id="{A31A4891-788A-4A1E-8400-D494B63E5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3858" y="2733272"/>
              <a:ext cx="660413" cy="517525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28" name="Group 2">
              <a:extLst>
                <a:ext uri="{FF2B5EF4-FFF2-40B4-BE49-F238E27FC236}">
                  <a16:creationId xmlns:a16="http://schemas.microsoft.com/office/drawing/2014/main" id="{CF03D140-01EE-40AF-86C9-06880622C5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0" y="2836459"/>
              <a:ext cx="485775" cy="322263"/>
              <a:chOff x="10275093" y="3566509"/>
              <a:chExt cx="485784" cy="589087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56061E0-A379-43E0-BAD8-B96D76198A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5093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89">
                <a:extLst>
                  <a:ext uri="{FF2B5EF4-FFF2-40B4-BE49-F238E27FC236}">
                    <a16:creationId xmlns:a16="http://schemas.microsoft.com/office/drawing/2014/main" id="{5FB71200-360A-404A-8889-E64FE1DD70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1136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89">
                <a:extLst>
                  <a:ext uri="{FF2B5EF4-FFF2-40B4-BE49-F238E27FC236}">
                    <a16:creationId xmlns:a16="http://schemas.microsoft.com/office/drawing/2014/main" id="{EEFC23BD-4467-4459-8CCF-396AAC47B9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7179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89">
                <a:extLst>
                  <a:ext uri="{FF2B5EF4-FFF2-40B4-BE49-F238E27FC236}">
                    <a16:creationId xmlns:a16="http://schemas.microsoft.com/office/drawing/2014/main" id="{41319432-591C-4DA0-A037-6B02A06CC6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3222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89">
                <a:extLst>
                  <a:ext uri="{FF2B5EF4-FFF2-40B4-BE49-F238E27FC236}">
                    <a16:creationId xmlns:a16="http://schemas.microsoft.com/office/drawing/2014/main" id="{EC685C7A-245D-4FFD-831F-C625DC24DB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5093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89">
                <a:extLst>
                  <a:ext uri="{FF2B5EF4-FFF2-40B4-BE49-F238E27FC236}">
                    <a16:creationId xmlns:a16="http://schemas.microsoft.com/office/drawing/2014/main" id="{79A123F5-BF89-4317-B6D4-5E18A963B2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1136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AEBB82FE-6E6D-4F20-B036-633D35C44E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7179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89">
                <a:extLst>
                  <a:ext uri="{FF2B5EF4-FFF2-40B4-BE49-F238E27FC236}">
                    <a16:creationId xmlns:a16="http://schemas.microsoft.com/office/drawing/2014/main" id="{7D93349C-A15E-4FB9-8F91-245DCE679F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3222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8ADBD92-E16D-4D76-BBF4-7A3756C8F7FD}"/>
              </a:ext>
            </a:extLst>
          </p:cNvPr>
          <p:cNvGrpSpPr/>
          <p:nvPr/>
        </p:nvGrpSpPr>
        <p:grpSpPr>
          <a:xfrm>
            <a:off x="1162346" y="662431"/>
            <a:ext cx="325915" cy="332120"/>
            <a:chOff x="1433858" y="2733272"/>
            <a:chExt cx="660413" cy="517525"/>
          </a:xfrm>
        </p:grpSpPr>
        <p:sp>
          <p:nvSpPr>
            <p:cNvPr id="38" name="AutoShape 7">
              <a:extLst>
                <a:ext uri="{FF2B5EF4-FFF2-40B4-BE49-F238E27FC236}">
                  <a16:creationId xmlns:a16="http://schemas.microsoft.com/office/drawing/2014/main" id="{5A430DE4-B5CB-464B-AC32-8E56FAAE7C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3858" y="2733272"/>
              <a:ext cx="660413" cy="517525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39" name="Group 2">
              <a:extLst>
                <a:ext uri="{FF2B5EF4-FFF2-40B4-BE49-F238E27FC236}">
                  <a16:creationId xmlns:a16="http://schemas.microsoft.com/office/drawing/2014/main" id="{C89A5894-C0BD-4C58-BB87-2AE2A14D7C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0" y="2836459"/>
              <a:ext cx="485775" cy="322263"/>
              <a:chOff x="10275093" y="3566509"/>
              <a:chExt cx="485784" cy="589087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76CFCFE7-BCD1-40C3-88B8-688CF31148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5093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89">
                <a:extLst>
                  <a:ext uri="{FF2B5EF4-FFF2-40B4-BE49-F238E27FC236}">
                    <a16:creationId xmlns:a16="http://schemas.microsoft.com/office/drawing/2014/main" id="{80B9ACF3-348D-48E0-9DA9-842461A6C0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1136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89">
                <a:extLst>
                  <a:ext uri="{FF2B5EF4-FFF2-40B4-BE49-F238E27FC236}">
                    <a16:creationId xmlns:a16="http://schemas.microsoft.com/office/drawing/2014/main" id="{A79D61E9-FAC7-4CF7-AF9C-0D39B1BC71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7179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89">
                <a:extLst>
                  <a:ext uri="{FF2B5EF4-FFF2-40B4-BE49-F238E27FC236}">
                    <a16:creationId xmlns:a16="http://schemas.microsoft.com/office/drawing/2014/main" id="{54BDBC40-F482-4A70-8751-941EC56579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3222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89">
                <a:extLst>
                  <a:ext uri="{FF2B5EF4-FFF2-40B4-BE49-F238E27FC236}">
                    <a16:creationId xmlns:a16="http://schemas.microsoft.com/office/drawing/2014/main" id="{55471143-3169-4227-9A1F-7BF4F46A3C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5093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89">
                <a:extLst>
                  <a:ext uri="{FF2B5EF4-FFF2-40B4-BE49-F238E27FC236}">
                    <a16:creationId xmlns:a16="http://schemas.microsoft.com/office/drawing/2014/main" id="{E7FBE00F-08EA-40D8-8B0B-D9B2C7F455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1136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07D8891F-67F3-4BCE-A7B6-95BB931E6B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7179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89">
                <a:extLst>
                  <a:ext uri="{FF2B5EF4-FFF2-40B4-BE49-F238E27FC236}">
                    <a16:creationId xmlns:a16="http://schemas.microsoft.com/office/drawing/2014/main" id="{1545E8E7-4BF3-447D-8BF9-91ECCA7C03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3222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6026417A-FCC0-428B-AC94-89F000E4C9F7}"/>
              </a:ext>
            </a:extLst>
          </p:cNvPr>
          <p:cNvSpPr txBox="1"/>
          <p:nvPr/>
        </p:nvSpPr>
        <p:spPr>
          <a:xfrm>
            <a:off x="279966" y="1692910"/>
            <a:ext cx="1438214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8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dirty="0">
                <a:ln>
                  <a:noFill/>
                </a:ln>
                <a:solidFill>
                  <a:srgbClr val="007DB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Domain</a:t>
            </a:r>
          </a:p>
        </p:txBody>
      </p:sp>
      <p:sp>
        <p:nvSpPr>
          <p:cNvPr id="49" name="Line 138">
            <a:extLst>
              <a:ext uri="{FF2B5EF4-FFF2-40B4-BE49-F238E27FC236}">
                <a16:creationId xmlns:a16="http://schemas.microsoft.com/office/drawing/2014/main" id="{FB105413-61D1-4ED4-9AB9-4B0642F45485}"/>
              </a:ext>
            </a:extLst>
          </p:cNvPr>
          <p:cNvSpPr>
            <a:spLocks noChangeShapeType="1"/>
          </p:cNvSpPr>
          <p:nvPr/>
        </p:nvSpPr>
        <p:spPr bwMode="gray">
          <a:xfrm>
            <a:off x="1320231" y="1096727"/>
            <a:ext cx="0" cy="530024"/>
          </a:xfrm>
          <a:prstGeom prst="line">
            <a:avLst/>
          </a:prstGeom>
          <a:noFill/>
          <a:ln w="50800">
            <a:solidFill>
              <a:srgbClr val="800000"/>
            </a:solidFill>
            <a:round/>
            <a:headEnd type="triangle"/>
            <a:tailEnd type="triangle"/>
          </a:ln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" name="Text Box 108">
            <a:extLst>
              <a:ext uri="{FF2B5EF4-FFF2-40B4-BE49-F238E27FC236}">
                <a16:creationId xmlns:a16="http://schemas.microsoft.com/office/drawing/2014/main" id="{CF40E0D8-39A8-4735-8F22-1568BF72EA1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9893" y="1149700"/>
            <a:ext cx="1013098" cy="3662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Any backup</a:t>
            </a:r>
            <a:br>
              <a:rPr kumimoji="0" lang="en-US" sz="1400" b="1" i="0" u="none" strike="noStrike" kern="1200" cap="none" spc="0" normalizeH="0" baseline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</a:br>
            <a:r>
              <a:rPr kumimoji="0" lang="en-US" sz="1400" b="1" i="0" u="none" strike="noStrike" kern="1200" cap="none" spc="0" normalizeH="0" baseline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software</a:t>
            </a:r>
          </a:p>
        </p:txBody>
      </p:sp>
      <p:sp>
        <p:nvSpPr>
          <p:cNvPr id="63" name="Text Box 108">
            <a:extLst>
              <a:ext uri="{FF2B5EF4-FFF2-40B4-BE49-F238E27FC236}">
                <a16:creationId xmlns:a16="http://schemas.microsoft.com/office/drawing/2014/main" id="{8D1B8BEE-6CDB-43DB-9342-03295955F55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446562" y="1155853"/>
            <a:ext cx="806311" cy="3662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Backup</a:t>
            </a:r>
          </a:p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Recovery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3FF2E78-4D67-4D42-B584-611EF7E7F59A}"/>
              </a:ext>
            </a:extLst>
          </p:cNvPr>
          <p:cNvSpPr txBox="1"/>
          <p:nvPr/>
        </p:nvSpPr>
        <p:spPr>
          <a:xfrm>
            <a:off x="662929" y="-62215"/>
            <a:ext cx="756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8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SITE A</a:t>
            </a:r>
          </a:p>
        </p:txBody>
      </p:sp>
      <p:sp>
        <p:nvSpPr>
          <p:cNvPr id="126" name="Rounded Rectangle 3">
            <a:extLst>
              <a:ext uri="{FF2B5EF4-FFF2-40B4-BE49-F238E27FC236}">
                <a16:creationId xmlns:a16="http://schemas.microsoft.com/office/drawing/2014/main" id="{35758A60-FD5C-4C76-A8FC-56E63B7BA82B}"/>
              </a:ext>
            </a:extLst>
          </p:cNvPr>
          <p:cNvSpPr/>
          <p:nvPr/>
        </p:nvSpPr>
        <p:spPr>
          <a:xfrm>
            <a:off x="78183" y="2684995"/>
            <a:ext cx="8798621" cy="2359547"/>
          </a:xfrm>
          <a:prstGeom prst="roundRect">
            <a:avLst/>
          </a:prstGeom>
          <a:solidFill>
            <a:srgbClr val="002776"/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Line 138">
            <a:extLst>
              <a:ext uri="{FF2B5EF4-FFF2-40B4-BE49-F238E27FC236}">
                <a16:creationId xmlns:a16="http://schemas.microsoft.com/office/drawing/2014/main" id="{904B729F-676A-40B3-A61F-A771A7220815}"/>
              </a:ext>
            </a:extLst>
          </p:cNvPr>
          <p:cNvSpPr>
            <a:spLocks noChangeShapeType="1"/>
          </p:cNvSpPr>
          <p:nvPr/>
        </p:nvSpPr>
        <p:spPr bwMode="gray">
          <a:xfrm>
            <a:off x="1718180" y="2031464"/>
            <a:ext cx="1393006" cy="479041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none"/>
            <a:tailEnd type="none"/>
          </a:ln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7" name="Line 138">
            <a:extLst>
              <a:ext uri="{FF2B5EF4-FFF2-40B4-BE49-F238E27FC236}">
                <a16:creationId xmlns:a16="http://schemas.microsoft.com/office/drawing/2014/main" id="{B1E6B410-1DF5-4312-B271-B7D4CDBBD234}"/>
              </a:ext>
            </a:extLst>
          </p:cNvPr>
          <p:cNvSpPr>
            <a:spLocks noChangeShapeType="1"/>
          </p:cNvSpPr>
          <p:nvPr/>
        </p:nvSpPr>
        <p:spPr bwMode="gray">
          <a:xfrm>
            <a:off x="3432298" y="2538952"/>
            <a:ext cx="0" cy="1109611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none"/>
            <a:tailEnd type="none"/>
          </a:ln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6" name="Double Bracket 135">
            <a:extLst>
              <a:ext uri="{FF2B5EF4-FFF2-40B4-BE49-F238E27FC236}">
                <a16:creationId xmlns:a16="http://schemas.microsoft.com/office/drawing/2014/main" id="{F083F21D-C06E-4972-8EF1-D2AEE0FF517F}"/>
              </a:ext>
            </a:extLst>
          </p:cNvPr>
          <p:cNvSpPr/>
          <p:nvPr/>
        </p:nvSpPr>
        <p:spPr>
          <a:xfrm rot="5400000">
            <a:off x="3314671" y="2783833"/>
            <a:ext cx="228600" cy="228600"/>
          </a:xfrm>
          <a:prstGeom prst="bracketPair">
            <a:avLst/>
          </a:prstGeom>
          <a:solidFill>
            <a:schemeClr val="bg1"/>
          </a:solidFill>
          <a:ln w="508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AutoShape 7">
            <a:extLst>
              <a:ext uri="{FF2B5EF4-FFF2-40B4-BE49-F238E27FC236}">
                <a16:creationId xmlns:a16="http://schemas.microsoft.com/office/drawing/2014/main" id="{5BAD0456-4DD3-445C-B3BE-648AA31CE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9299" y="3192134"/>
            <a:ext cx="309684" cy="1769726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FF96B474-FFA0-4F2E-AF42-9FB548B6D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712" y="3271956"/>
            <a:ext cx="166135" cy="22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9241973C-F501-4E72-BB18-F75873725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712" y="3736495"/>
            <a:ext cx="166135" cy="22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" name="Text Box 108">
            <a:extLst>
              <a:ext uri="{FF2B5EF4-FFF2-40B4-BE49-F238E27FC236}">
                <a16:creationId xmlns:a16="http://schemas.microsoft.com/office/drawing/2014/main" id="{0F4335C6-BAE1-49D1-972D-3D979EA419A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622136" y="2798754"/>
            <a:ext cx="647613" cy="1831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dirty="0">
                <a:ln>
                  <a:noFill/>
                </a:ln>
                <a:solidFill>
                  <a:srgbClr val="007DB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Air Gap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D11FEB8-9C9D-4169-8577-343613167D9D}"/>
              </a:ext>
            </a:extLst>
          </p:cNvPr>
          <p:cNvSpPr txBox="1"/>
          <p:nvPr/>
        </p:nvSpPr>
        <p:spPr>
          <a:xfrm>
            <a:off x="201195" y="2767913"/>
            <a:ext cx="2872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8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Cyber Bunker</a:t>
            </a:r>
          </a:p>
        </p:txBody>
      </p:sp>
      <p:sp>
        <p:nvSpPr>
          <p:cNvPr id="153" name="Text Box 108">
            <a:extLst>
              <a:ext uri="{FF2B5EF4-FFF2-40B4-BE49-F238E27FC236}">
                <a16:creationId xmlns:a16="http://schemas.microsoft.com/office/drawing/2014/main" id="{914BBCFC-7300-4161-990E-2F4818D3B1E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510885" y="3224663"/>
            <a:ext cx="756617" cy="3662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Cyber</a:t>
            </a:r>
          </a:p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Recovery</a:t>
            </a:r>
          </a:p>
        </p:txBody>
      </p:sp>
      <p:sp>
        <p:nvSpPr>
          <p:cNvPr id="154" name="Text Box 108">
            <a:extLst>
              <a:ext uri="{FF2B5EF4-FFF2-40B4-BE49-F238E27FC236}">
                <a16:creationId xmlns:a16="http://schemas.microsoft.com/office/drawing/2014/main" id="{9F68AE65-880C-47AD-A0FC-2481F539741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250417" y="3680044"/>
            <a:ext cx="843180" cy="3139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Checking</a:t>
            </a:r>
          </a:p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ransomware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435A5DFD-C15B-4188-9F4A-AEAB359D451C}"/>
              </a:ext>
            </a:extLst>
          </p:cNvPr>
          <p:cNvSpPr/>
          <p:nvPr/>
        </p:nvSpPr>
        <p:spPr>
          <a:xfrm>
            <a:off x="4745610" y="2701742"/>
            <a:ext cx="399076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PLAN B – </a:t>
            </a:r>
            <a:r>
              <a:rPr kumimoji="0" lang="en-US" sz="1900" b="1" i="0" u="none" strike="noStrike" kern="1200" cap="none" spc="0" normalizeH="0" baseline="0" dirty="0">
                <a:ln>
                  <a:noFill/>
                </a:ln>
                <a:solidFill>
                  <a:srgbClr val="6E258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Secure data &amp; Recovery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D9CA556C-9B09-4759-8522-02490D27D998}"/>
              </a:ext>
            </a:extLst>
          </p:cNvPr>
          <p:cNvSpPr/>
          <p:nvPr/>
        </p:nvSpPr>
        <p:spPr>
          <a:xfrm>
            <a:off x="3836774" y="4018342"/>
            <a:ext cx="1428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Compliance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 possibility to change data</a:t>
            </a:r>
          </a:p>
        </p:txBody>
      </p:sp>
      <p:pic>
        <p:nvPicPr>
          <p:cNvPr id="162" name="Picture 161">
            <a:extLst>
              <a:ext uri="{FF2B5EF4-FFF2-40B4-BE49-F238E27FC236}">
                <a16:creationId xmlns:a16="http://schemas.microsoft.com/office/drawing/2014/main" id="{3D655A11-FAB3-4D86-A73D-C881237DE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753" y="4042560"/>
            <a:ext cx="714286" cy="517400"/>
          </a:xfrm>
          <a:prstGeom prst="rect">
            <a:avLst/>
          </a:prstGeom>
        </p:spPr>
      </p:pic>
      <p:sp>
        <p:nvSpPr>
          <p:cNvPr id="163" name="Rectangle 162">
            <a:extLst>
              <a:ext uri="{FF2B5EF4-FFF2-40B4-BE49-F238E27FC236}">
                <a16:creationId xmlns:a16="http://schemas.microsoft.com/office/drawing/2014/main" id="{C39F6DC8-0150-4CF1-B76B-0FE3D56E70F7}"/>
              </a:ext>
            </a:extLst>
          </p:cNvPr>
          <p:cNvSpPr/>
          <p:nvPr/>
        </p:nvSpPr>
        <p:spPr>
          <a:xfrm>
            <a:off x="1586715" y="3990088"/>
            <a:ext cx="1428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Secure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Historical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backups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836AD-325C-4526-8002-37A70B276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6340" y="4136699"/>
            <a:ext cx="290945" cy="285750"/>
          </a:xfrm>
          <a:prstGeom prst="rect">
            <a:avLst/>
          </a:prstGeom>
        </p:spPr>
      </p:pic>
      <p:sp>
        <p:nvSpPr>
          <p:cNvPr id="164" name="Rectangle 163">
            <a:extLst>
              <a:ext uri="{FF2B5EF4-FFF2-40B4-BE49-F238E27FC236}">
                <a16:creationId xmlns:a16="http://schemas.microsoft.com/office/drawing/2014/main" id="{B2886F93-C535-4D1D-9793-B9C2BD53CB86}"/>
              </a:ext>
            </a:extLst>
          </p:cNvPr>
          <p:cNvSpPr/>
          <p:nvPr/>
        </p:nvSpPr>
        <p:spPr>
          <a:xfrm>
            <a:off x="7035157" y="4075671"/>
            <a:ext cx="1011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Recovery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automation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1B2E96-2D82-45B1-BBF9-8A82C6E4AB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7244" y="2438867"/>
            <a:ext cx="831708" cy="173990"/>
          </a:xfrm>
          <a:prstGeom prst="rect">
            <a:avLst/>
          </a:prstGeom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id="{D145CB9C-802D-4C3F-9683-94C9E22175D9}"/>
              </a:ext>
            </a:extLst>
          </p:cNvPr>
          <p:cNvSpPr/>
          <p:nvPr/>
        </p:nvSpPr>
        <p:spPr>
          <a:xfrm>
            <a:off x="2597646" y="3511178"/>
            <a:ext cx="1845014" cy="462262"/>
          </a:xfrm>
          <a:prstGeom prst="rect">
            <a:avLst/>
          </a:prstGeom>
          <a:solidFill>
            <a:schemeClr val="bg2"/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F6863F2C-C3AC-4A63-A14C-028E05D99A20}"/>
              </a:ext>
            </a:extLst>
          </p:cNvPr>
          <p:cNvSpPr txBox="1"/>
          <p:nvPr/>
        </p:nvSpPr>
        <p:spPr>
          <a:xfrm>
            <a:off x="2799429" y="3577337"/>
            <a:ext cx="1438214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8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dirty="0">
                <a:ln>
                  <a:noFill/>
                </a:ln>
                <a:solidFill>
                  <a:srgbClr val="007DB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Domain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2439147-898E-41DD-A3E4-ED49CA416DD0}"/>
              </a:ext>
            </a:extLst>
          </p:cNvPr>
          <p:cNvSpPr/>
          <p:nvPr/>
        </p:nvSpPr>
        <p:spPr>
          <a:xfrm>
            <a:off x="3357631" y="2966405"/>
            <a:ext cx="1428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Separation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from production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6BA4A8-7A93-4E6F-B67F-2146806482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5828" y="3202113"/>
            <a:ext cx="295992" cy="323106"/>
          </a:xfrm>
          <a:prstGeom prst="rect">
            <a:avLst/>
          </a:prstGeom>
        </p:spPr>
      </p:pic>
      <p:sp>
        <p:nvSpPr>
          <p:cNvPr id="128" name="Text Box 108">
            <a:extLst>
              <a:ext uri="{FF2B5EF4-FFF2-40B4-BE49-F238E27FC236}">
                <a16:creationId xmlns:a16="http://schemas.microsoft.com/office/drawing/2014/main" id="{66668A81-4F41-43CF-830D-81DD9865BA5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741375" y="3680044"/>
            <a:ext cx="508152" cy="3662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Cyber</a:t>
            </a:r>
          </a:p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Sense</a:t>
            </a: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CAF8D266-ECC3-4267-9B90-2FA6B2223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712" y="4216442"/>
            <a:ext cx="166135" cy="22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Text Box 108">
            <a:extLst>
              <a:ext uri="{FF2B5EF4-FFF2-40B4-BE49-F238E27FC236}">
                <a16:creationId xmlns:a16="http://schemas.microsoft.com/office/drawing/2014/main" id="{00F8AF0D-22E2-4056-9412-BC5DEADDA49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590910" y="4159991"/>
            <a:ext cx="676467" cy="3662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Backup</a:t>
            </a:r>
          </a:p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software</a:t>
            </a:r>
          </a:p>
        </p:txBody>
      </p:sp>
      <p:pic>
        <p:nvPicPr>
          <p:cNvPr id="140" name="Picture 139">
            <a:extLst>
              <a:ext uri="{FF2B5EF4-FFF2-40B4-BE49-F238E27FC236}">
                <a16:creationId xmlns:a16="http://schemas.microsoft.com/office/drawing/2014/main" id="{2B75F522-E4E4-4F1F-AFB5-AB6861532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712" y="4663416"/>
            <a:ext cx="166135" cy="22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" name="Text Box 108">
            <a:extLst>
              <a:ext uri="{FF2B5EF4-FFF2-40B4-BE49-F238E27FC236}">
                <a16:creationId xmlns:a16="http://schemas.microsoft.com/office/drawing/2014/main" id="{28F8012A-8670-4783-BD69-B289B9700F8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576216" y="4684831"/>
            <a:ext cx="706925" cy="1831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Sandbox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19B324-B4DC-4594-96E2-2F31AC705F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5828" y="3696210"/>
            <a:ext cx="369790" cy="2962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2152B1-5577-475F-AC99-013F91A536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8756" y="4605153"/>
            <a:ext cx="336790" cy="309143"/>
          </a:xfrm>
          <a:prstGeom prst="rect">
            <a:avLst/>
          </a:prstGeom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F6775C95-7890-4C25-A37C-68230AAA3058}"/>
              </a:ext>
            </a:extLst>
          </p:cNvPr>
          <p:cNvSpPr/>
          <p:nvPr/>
        </p:nvSpPr>
        <p:spPr>
          <a:xfrm>
            <a:off x="6997817" y="4611064"/>
            <a:ext cx="10113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Any tests</a:t>
            </a: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BC60A9E7-0433-41FB-8603-0D07EFFED5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3917" y="340917"/>
            <a:ext cx="491159" cy="386378"/>
          </a:xfrm>
          <a:prstGeom prst="rect">
            <a:avLst/>
          </a:prstGeom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47D8F44D-6A2C-4912-B8E2-45AB21A828A1}"/>
              </a:ext>
            </a:extLst>
          </p:cNvPr>
          <p:cNvSpPr/>
          <p:nvPr/>
        </p:nvSpPr>
        <p:spPr>
          <a:xfrm>
            <a:off x="2082124" y="322382"/>
            <a:ext cx="1204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Ransomware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protection</a:t>
            </a:r>
          </a:p>
        </p:txBody>
      </p:sp>
      <p:pic>
        <p:nvPicPr>
          <p:cNvPr id="592" name="Picture 591">
            <a:extLst>
              <a:ext uri="{FF2B5EF4-FFF2-40B4-BE49-F238E27FC236}">
                <a16:creationId xmlns:a16="http://schemas.microsoft.com/office/drawing/2014/main" id="{7B9303DC-A5A2-4675-9063-8443B83714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53232" y="4052944"/>
            <a:ext cx="418095" cy="5380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75" name="Ink 474">
                <a:extLst>
                  <a:ext uri="{FF2B5EF4-FFF2-40B4-BE49-F238E27FC236}">
                    <a16:creationId xmlns:a16="http://schemas.microsoft.com/office/drawing/2014/main" id="{E465F411-8D3B-4242-8CCF-4A5588C06926}"/>
                  </a:ext>
                </a:extLst>
              </p14:cNvPr>
              <p14:cNvContentPartPr/>
              <p14:nvPr/>
            </p14:nvContentPartPr>
            <p14:xfrm>
              <a:off x="4325956" y="3280719"/>
              <a:ext cx="360" cy="360"/>
            </p14:xfrm>
          </p:contentPart>
        </mc:Choice>
        <mc:Fallback xmlns="">
          <p:pic>
            <p:nvPicPr>
              <p:cNvPr id="475" name="Ink 474">
                <a:extLst>
                  <a:ext uri="{FF2B5EF4-FFF2-40B4-BE49-F238E27FC236}">
                    <a16:creationId xmlns:a16="http://schemas.microsoft.com/office/drawing/2014/main" id="{E465F411-8D3B-4242-8CCF-4A5588C0692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307956" y="326271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63" name="Ink 1162">
                <a:extLst>
                  <a:ext uri="{FF2B5EF4-FFF2-40B4-BE49-F238E27FC236}">
                    <a16:creationId xmlns:a16="http://schemas.microsoft.com/office/drawing/2014/main" id="{54379637-D011-43C4-BC14-B66BFA6A49C9}"/>
                  </a:ext>
                </a:extLst>
              </p14:cNvPr>
              <p14:cNvContentPartPr/>
              <p14:nvPr/>
            </p14:nvContentPartPr>
            <p14:xfrm>
              <a:off x="1682203" y="1365661"/>
              <a:ext cx="16200" cy="4320"/>
            </p14:xfrm>
          </p:contentPart>
        </mc:Choice>
        <mc:Fallback xmlns="">
          <p:pic>
            <p:nvPicPr>
              <p:cNvPr id="1163" name="Ink 1162">
                <a:extLst>
                  <a:ext uri="{FF2B5EF4-FFF2-40B4-BE49-F238E27FC236}">
                    <a16:creationId xmlns:a16="http://schemas.microsoft.com/office/drawing/2014/main" id="{54379637-D011-43C4-BC14-B66BFA6A49C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64203" y="1347661"/>
                <a:ext cx="51840" cy="39960"/>
              </a:xfrm>
              <a:prstGeom prst="rect">
                <a:avLst/>
              </a:prstGeom>
            </p:spPr>
          </p:pic>
        </mc:Fallback>
      </mc:AlternateContent>
      <p:sp>
        <p:nvSpPr>
          <p:cNvPr id="557" name="Rectangle 556">
            <a:extLst>
              <a:ext uri="{FF2B5EF4-FFF2-40B4-BE49-F238E27FC236}">
                <a16:creationId xmlns:a16="http://schemas.microsoft.com/office/drawing/2014/main" id="{F466B551-8C22-4FBE-8E49-DFEFB56BDE82}"/>
              </a:ext>
            </a:extLst>
          </p:cNvPr>
          <p:cNvSpPr/>
          <p:nvPr/>
        </p:nvSpPr>
        <p:spPr>
          <a:xfrm>
            <a:off x="6940019" y="3121141"/>
            <a:ext cx="1428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Management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automation</a:t>
            </a:r>
          </a:p>
        </p:txBody>
      </p:sp>
      <p:sp>
        <p:nvSpPr>
          <p:cNvPr id="595" name="Rectangle 594">
            <a:extLst>
              <a:ext uri="{FF2B5EF4-FFF2-40B4-BE49-F238E27FC236}">
                <a16:creationId xmlns:a16="http://schemas.microsoft.com/office/drawing/2014/main" id="{747B0ABB-F43A-42BB-94E8-11740BE781CF}"/>
              </a:ext>
            </a:extLst>
          </p:cNvPr>
          <p:cNvSpPr/>
          <p:nvPr/>
        </p:nvSpPr>
        <p:spPr>
          <a:xfrm>
            <a:off x="46431" y="2601446"/>
            <a:ext cx="8977788" cy="2485242"/>
          </a:xfrm>
          <a:prstGeom prst="rect">
            <a:avLst/>
          </a:prstGeom>
          <a:solidFill>
            <a:srgbClr val="DCFFFF">
              <a:alpha val="40000"/>
            </a:srgbClr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srgbClr val="DCEC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6" name="Rounded Rectangle 6">
            <a:extLst>
              <a:ext uri="{FF2B5EF4-FFF2-40B4-BE49-F238E27FC236}">
                <a16:creationId xmlns:a16="http://schemas.microsoft.com/office/drawing/2014/main" id="{B2CD836B-B654-4263-B9FE-FD31F6BC2078}"/>
              </a:ext>
            </a:extLst>
          </p:cNvPr>
          <p:cNvSpPr/>
          <p:nvPr/>
        </p:nvSpPr>
        <p:spPr>
          <a:xfrm>
            <a:off x="4138645" y="1131590"/>
            <a:ext cx="2305563" cy="610474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FFCC"/>
                </a:solidFill>
              </a:rPr>
              <a:t>Isolation</a:t>
            </a:r>
            <a:endParaRPr lang="en-US" sz="2200" dirty="0">
              <a:solidFill>
                <a:srgbClr val="FFFF00"/>
              </a:solidFill>
            </a:endParaRPr>
          </a:p>
        </p:txBody>
      </p:sp>
      <p:sp>
        <p:nvSpPr>
          <p:cNvPr id="147" name="Rounded Rectangle 121">
            <a:extLst>
              <a:ext uri="{FF2B5EF4-FFF2-40B4-BE49-F238E27FC236}">
                <a16:creationId xmlns:a16="http://schemas.microsoft.com/office/drawing/2014/main" id="{42043685-4C87-4054-BB8D-EA821F0A1C31}"/>
              </a:ext>
            </a:extLst>
          </p:cNvPr>
          <p:cNvSpPr/>
          <p:nvPr/>
        </p:nvSpPr>
        <p:spPr>
          <a:xfrm>
            <a:off x="4442660" y="51470"/>
            <a:ext cx="4116099" cy="963134"/>
          </a:xfrm>
          <a:prstGeom prst="roundRect">
            <a:avLst/>
          </a:prstGeom>
          <a:solidFill>
            <a:srgbClr val="003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FF00"/>
                </a:solidFill>
              </a:rPr>
              <a:t>Why shall w</a:t>
            </a:r>
            <a:r>
              <a:rPr lang="pl-PL" sz="2700" b="1" dirty="0">
                <a:solidFill>
                  <a:srgbClr val="FFFF00"/>
                </a:solidFill>
              </a:rPr>
              <a:t>e</a:t>
            </a:r>
            <a:r>
              <a:rPr lang="en-US" sz="2700" b="1" dirty="0">
                <a:solidFill>
                  <a:srgbClr val="FFFF00"/>
                </a:solidFill>
              </a:rPr>
              <a:t> scan data at Cyber Bunker?</a:t>
            </a:r>
          </a:p>
        </p:txBody>
      </p:sp>
      <p:sp>
        <p:nvSpPr>
          <p:cNvPr id="148" name="Rounded Rectangle 6">
            <a:extLst>
              <a:ext uri="{FF2B5EF4-FFF2-40B4-BE49-F238E27FC236}">
                <a16:creationId xmlns:a16="http://schemas.microsoft.com/office/drawing/2014/main" id="{C4FBEBD0-E802-483E-A251-E314E576F45F}"/>
              </a:ext>
            </a:extLst>
          </p:cNvPr>
          <p:cNvSpPr/>
          <p:nvPr/>
        </p:nvSpPr>
        <p:spPr>
          <a:xfrm>
            <a:off x="6628983" y="1132519"/>
            <a:ext cx="2305563" cy="610474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FFCC"/>
                </a:solidFill>
              </a:rPr>
              <a:t>Out of </a:t>
            </a:r>
          </a:p>
          <a:p>
            <a:pPr algn="ctr"/>
            <a:r>
              <a:rPr lang="en-US" sz="2200" dirty="0">
                <a:solidFill>
                  <a:srgbClr val="FFFFCC"/>
                </a:solidFill>
              </a:rPr>
              <a:t>criminal eyes</a:t>
            </a:r>
            <a:endParaRPr lang="en-US" sz="2200" dirty="0">
              <a:solidFill>
                <a:srgbClr val="FFFF00"/>
              </a:solidFill>
            </a:endParaRPr>
          </a:p>
        </p:txBody>
      </p:sp>
      <p:sp>
        <p:nvSpPr>
          <p:cNvPr id="150" name="Rounded Rectangle 6">
            <a:extLst>
              <a:ext uri="{FF2B5EF4-FFF2-40B4-BE49-F238E27FC236}">
                <a16:creationId xmlns:a16="http://schemas.microsoft.com/office/drawing/2014/main" id="{C4242336-8027-42FA-9B38-707627034BCB}"/>
              </a:ext>
            </a:extLst>
          </p:cNvPr>
          <p:cNvSpPr/>
          <p:nvPr/>
        </p:nvSpPr>
        <p:spPr>
          <a:xfrm>
            <a:off x="4128962" y="1841837"/>
            <a:ext cx="2305563" cy="610474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FFCC"/>
                </a:solidFill>
              </a:rPr>
              <a:t>Consistent data</a:t>
            </a:r>
            <a:endParaRPr lang="en-US" sz="2200" dirty="0">
              <a:solidFill>
                <a:srgbClr val="FFFF00"/>
              </a:solidFill>
            </a:endParaRPr>
          </a:p>
        </p:txBody>
      </p:sp>
      <p:sp>
        <p:nvSpPr>
          <p:cNvPr id="155" name="Rounded Rectangle 6">
            <a:extLst>
              <a:ext uri="{FF2B5EF4-FFF2-40B4-BE49-F238E27FC236}">
                <a16:creationId xmlns:a16="http://schemas.microsoft.com/office/drawing/2014/main" id="{20F62785-58E0-421B-9192-A1F01650A927}"/>
              </a:ext>
            </a:extLst>
          </p:cNvPr>
          <p:cNvSpPr/>
          <p:nvPr/>
        </p:nvSpPr>
        <p:spPr>
          <a:xfrm>
            <a:off x="6619300" y="1842766"/>
            <a:ext cx="2305563" cy="610474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FFCC"/>
                </a:solidFill>
              </a:rPr>
              <a:t>Load</a:t>
            </a:r>
            <a:endParaRPr lang="en-US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6133"/>
      </p:ext>
    </p:extLst>
  </p:cSld>
  <p:clrMapOvr>
    <a:masterClrMapping/>
  </p:clrMapOvr>
  <p:transition spd="med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1CAC0C-D360-4E2A-89E3-227EC98FADD3}"/>
              </a:ext>
            </a:extLst>
          </p:cNvPr>
          <p:cNvSpPr/>
          <p:nvPr/>
        </p:nvSpPr>
        <p:spPr>
          <a:xfrm>
            <a:off x="78183" y="1626751"/>
            <a:ext cx="1845014" cy="462262"/>
          </a:xfrm>
          <a:prstGeom prst="rect">
            <a:avLst/>
          </a:prstGeom>
          <a:solidFill>
            <a:schemeClr val="bg2"/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E4D14179-62C1-4E87-9FB7-17E0A721B403}"/>
              </a:ext>
            </a:extLst>
          </p:cNvPr>
          <p:cNvSpPr/>
          <p:nvPr/>
        </p:nvSpPr>
        <p:spPr>
          <a:xfrm>
            <a:off x="189893" y="245056"/>
            <a:ext cx="1676732" cy="782243"/>
          </a:xfrm>
          <a:prstGeom prst="roundRect">
            <a:avLst/>
          </a:prstGeom>
          <a:solidFill>
            <a:srgbClr val="003300"/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572A07-660C-4D21-B949-464B2EA4C8D7}"/>
              </a:ext>
            </a:extLst>
          </p:cNvPr>
          <p:cNvSpPr/>
          <p:nvPr/>
        </p:nvSpPr>
        <p:spPr>
          <a:xfrm>
            <a:off x="173536" y="309800"/>
            <a:ext cx="13777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Infrastructure</a:t>
            </a:r>
          </a:p>
        </p:txBody>
      </p:sp>
      <p:pic>
        <p:nvPicPr>
          <p:cNvPr id="12" name="Picture 20" descr="server">
            <a:extLst>
              <a:ext uri="{FF2B5EF4-FFF2-40B4-BE49-F238E27FC236}">
                <a16:creationId xmlns:a16="http://schemas.microsoft.com/office/drawing/2014/main" id="{49CCB570-7F13-4DF0-9C51-4762A1B9D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510031" y="612790"/>
            <a:ext cx="181757" cy="33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C650DFD-940E-4D1B-8988-3CD4CE713A25}"/>
              </a:ext>
            </a:extLst>
          </p:cNvPr>
          <p:cNvGrpSpPr/>
          <p:nvPr/>
        </p:nvGrpSpPr>
        <p:grpSpPr>
          <a:xfrm>
            <a:off x="1089563" y="567782"/>
            <a:ext cx="325915" cy="332120"/>
            <a:chOff x="1433858" y="2733272"/>
            <a:chExt cx="660413" cy="517525"/>
          </a:xfrm>
        </p:grpSpPr>
        <p:sp>
          <p:nvSpPr>
            <p:cNvPr id="14" name="AutoShape 7">
              <a:extLst>
                <a:ext uri="{FF2B5EF4-FFF2-40B4-BE49-F238E27FC236}">
                  <a16:creationId xmlns:a16="http://schemas.microsoft.com/office/drawing/2014/main" id="{E26909A0-D1EB-46E9-8A8F-7D2BD6D5B3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3858" y="2733272"/>
              <a:ext cx="660413" cy="517525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15" name="Group 2">
              <a:extLst>
                <a:ext uri="{FF2B5EF4-FFF2-40B4-BE49-F238E27FC236}">
                  <a16:creationId xmlns:a16="http://schemas.microsoft.com/office/drawing/2014/main" id="{54ABFCB1-E402-4E7E-A6FB-CA50831959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0" y="2836459"/>
              <a:ext cx="485775" cy="322263"/>
              <a:chOff x="10275093" y="3566509"/>
              <a:chExt cx="485784" cy="58908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857823D-8D06-4047-A8B7-F926DBD972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5093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89">
                <a:extLst>
                  <a:ext uri="{FF2B5EF4-FFF2-40B4-BE49-F238E27FC236}">
                    <a16:creationId xmlns:a16="http://schemas.microsoft.com/office/drawing/2014/main" id="{0D9CD6A2-699A-4CDD-929F-2766C947FA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1136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89">
                <a:extLst>
                  <a:ext uri="{FF2B5EF4-FFF2-40B4-BE49-F238E27FC236}">
                    <a16:creationId xmlns:a16="http://schemas.microsoft.com/office/drawing/2014/main" id="{167D81A0-A1FB-4B7E-85DC-32A4BF4D4B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7179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89">
                <a:extLst>
                  <a:ext uri="{FF2B5EF4-FFF2-40B4-BE49-F238E27FC236}">
                    <a16:creationId xmlns:a16="http://schemas.microsoft.com/office/drawing/2014/main" id="{67569130-D7CE-4148-922B-0B753D4B80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3222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89">
                <a:extLst>
                  <a:ext uri="{FF2B5EF4-FFF2-40B4-BE49-F238E27FC236}">
                    <a16:creationId xmlns:a16="http://schemas.microsoft.com/office/drawing/2014/main" id="{F3987897-D6B0-4967-B8F5-AD73F7D708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5093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89">
                <a:extLst>
                  <a:ext uri="{FF2B5EF4-FFF2-40B4-BE49-F238E27FC236}">
                    <a16:creationId xmlns:a16="http://schemas.microsoft.com/office/drawing/2014/main" id="{47CF1CA7-498B-4A3F-A171-F363F40169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1136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E616663C-9C53-4A8B-87D8-A7CFDCFBA9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7179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89">
                <a:extLst>
                  <a:ext uri="{FF2B5EF4-FFF2-40B4-BE49-F238E27FC236}">
                    <a16:creationId xmlns:a16="http://schemas.microsoft.com/office/drawing/2014/main" id="{944F21BB-D928-4615-BE25-6BB8C0EAA7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3222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4" name="Picture 20" descr="server">
            <a:extLst>
              <a:ext uri="{FF2B5EF4-FFF2-40B4-BE49-F238E27FC236}">
                <a16:creationId xmlns:a16="http://schemas.microsoft.com/office/drawing/2014/main" id="{B2B601CE-ACD8-4D06-A1FB-C7C3306D3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585241" y="622254"/>
            <a:ext cx="181757" cy="33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0" descr="server">
            <a:extLst>
              <a:ext uri="{FF2B5EF4-FFF2-40B4-BE49-F238E27FC236}">
                <a16:creationId xmlns:a16="http://schemas.microsoft.com/office/drawing/2014/main" id="{C94C7DE3-EA14-45D3-B122-D88983AFC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660451" y="631717"/>
            <a:ext cx="181757" cy="33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8A016BC-D7A7-4DED-95B0-14F835CB3478}"/>
              </a:ext>
            </a:extLst>
          </p:cNvPr>
          <p:cNvGrpSpPr/>
          <p:nvPr/>
        </p:nvGrpSpPr>
        <p:grpSpPr>
          <a:xfrm>
            <a:off x="1125955" y="615106"/>
            <a:ext cx="325915" cy="332120"/>
            <a:chOff x="1433858" y="2733272"/>
            <a:chExt cx="660413" cy="517525"/>
          </a:xfrm>
        </p:grpSpPr>
        <p:sp>
          <p:nvSpPr>
            <p:cNvPr id="27" name="AutoShape 7">
              <a:extLst>
                <a:ext uri="{FF2B5EF4-FFF2-40B4-BE49-F238E27FC236}">
                  <a16:creationId xmlns:a16="http://schemas.microsoft.com/office/drawing/2014/main" id="{A31A4891-788A-4A1E-8400-D494B63E5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3858" y="2733272"/>
              <a:ext cx="660413" cy="517525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28" name="Group 2">
              <a:extLst>
                <a:ext uri="{FF2B5EF4-FFF2-40B4-BE49-F238E27FC236}">
                  <a16:creationId xmlns:a16="http://schemas.microsoft.com/office/drawing/2014/main" id="{CF03D140-01EE-40AF-86C9-06880622C5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0" y="2836459"/>
              <a:ext cx="485775" cy="322263"/>
              <a:chOff x="10275093" y="3566509"/>
              <a:chExt cx="485784" cy="589087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56061E0-A379-43E0-BAD8-B96D76198A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5093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89">
                <a:extLst>
                  <a:ext uri="{FF2B5EF4-FFF2-40B4-BE49-F238E27FC236}">
                    <a16:creationId xmlns:a16="http://schemas.microsoft.com/office/drawing/2014/main" id="{5FB71200-360A-404A-8889-E64FE1DD70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1136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89">
                <a:extLst>
                  <a:ext uri="{FF2B5EF4-FFF2-40B4-BE49-F238E27FC236}">
                    <a16:creationId xmlns:a16="http://schemas.microsoft.com/office/drawing/2014/main" id="{EEFC23BD-4467-4459-8CCF-396AAC47B9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7179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89">
                <a:extLst>
                  <a:ext uri="{FF2B5EF4-FFF2-40B4-BE49-F238E27FC236}">
                    <a16:creationId xmlns:a16="http://schemas.microsoft.com/office/drawing/2014/main" id="{41319432-591C-4DA0-A037-6B02A06CC6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3222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89">
                <a:extLst>
                  <a:ext uri="{FF2B5EF4-FFF2-40B4-BE49-F238E27FC236}">
                    <a16:creationId xmlns:a16="http://schemas.microsoft.com/office/drawing/2014/main" id="{EC685C7A-245D-4FFD-831F-C625DC24DB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5093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89">
                <a:extLst>
                  <a:ext uri="{FF2B5EF4-FFF2-40B4-BE49-F238E27FC236}">
                    <a16:creationId xmlns:a16="http://schemas.microsoft.com/office/drawing/2014/main" id="{79A123F5-BF89-4317-B6D4-5E18A963B2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1136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AEBB82FE-6E6D-4F20-B036-633D35C44E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7179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89">
                <a:extLst>
                  <a:ext uri="{FF2B5EF4-FFF2-40B4-BE49-F238E27FC236}">
                    <a16:creationId xmlns:a16="http://schemas.microsoft.com/office/drawing/2014/main" id="{7D93349C-A15E-4FB9-8F91-245DCE679F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3222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8ADBD92-E16D-4D76-BBF4-7A3756C8F7FD}"/>
              </a:ext>
            </a:extLst>
          </p:cNvPr>
          <p:cNvGrpSpPr/>
          <p:nvPr/>
        </p:nvGrpSpPr>
        <p:grpSpPr>
          <a:xfrm>
            <a:off x="1162346" y="662431"/>
            <a:ext cx="325915" cy="332120"/>
            <a:chOff x="1433858" y="2733272"/>
            <a:chExt cx="660413" cy="517525"/>
          </a:xfrm>
        </p:grpSpPr>
        <p:sp>
          <p:nvSpPr>
            <p:cNvPr id="38" name="AutoShape 7">
              <a:extLst>
                <a:ext uri="{FF2B5EF4-FFF2-40B4-BE49-F238E27FC236}">
                  <a16:creationId xmlns:a16="http://schemas.microsoft.com/office/drawing/2014/main" id="{5A430DE4-B5CB-464B-AC32-8E56FAAE7C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3858" y="2733272"/>
              <a:ext cx="660413" cy="517525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39" name="Group 2">
              <a:extLst>
                <a:ext uri="{FF2B5EF4-FFF2-40B4-BE49-F238E27FC236}">
                  <a16:creationId xmlns:a16="http://schemas.microsoft.com/office/drawing/2014/main" id="{C89A5894-C0BD-4C58-BB87-2AE2A14D7C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0" y="2836459"/>
              <a:ext cx="485775" cy="322263"/>
              <a:chOff x="10275093" y="3566509"/>
              <a:chExt cx="485784" cy="589087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76CFCFE7-BCD1-40C3-88B8-688CF31148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5093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89">
                <a:extLst>
                  <a:ext uri="{FF2B5EF4-FFF2-40B4-BE49-F238E27FC236}">
                    <a16:creationId xmlns:a16="http://schemas.microsoft.com/office/drawing/2014/main" id="{80B9ACF3-348D-48E0-9DA9-842461A6C0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1136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89">
                <a:extLst>
                  <a:ext uri="{FF2B5EF4-FFF2-40B4-BE49-F238E27FC236}">
                    <a16:creationId xmlns:a16="http://schemas.microsoft.com/office/drawing/2014/main" id="{A79D61E9-FAC7-4CF7-AF9C-0D39B1BC71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7179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89">
                <a:extLst>
                  <a:ext uri="{FF2B5EF4-FFF2-40B4-BE49-F238E27FC236}">
                    <a16:creationId xmlns:a16="http://schemas.microsoft.com/office/drawing/2014/main" id="{54BDBC40-F482-4A70-8751-941EC56579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3222" y="356650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89">
                <a:extLst>
                  <a:ext uri="{FF2B5EF4-FFF2-40B4-BE49-F238E27FC236}">
                    <a16:creationId xmlns:a16="http://schemas.microsoft.com/office/drawing/2014/main" id="{55471143-3169-4227-9A1F-7BF4F46A3C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5093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89">
                <a:extLst>
                  <a:ext uri="{FF2B5EF4-FFF2-40B4-BE49-F238E27FC236}">
                    <a16:creationId xmlns:a16="http://schemas.microsoft.com/office/drawing/2014/main" id="{E7FBE00F-08EA-40D8-8B0B-D9B2C7F455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1136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07D8891F-67F3-4BCE-A7B6-95BB931E6B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7179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89">
                <a:extLst>
                  <a:ext uri="{FF2B5EF4-FFF2-40B4-BE49-F238E27FC236}">
                    <a16:creationId xmlns:a16="http://schemas.microsoft.com/office/drawing/2014/main" id="{1545E8E7-4BF3-447D-8BF9-91ECCA7C03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3222" y="3832249"/>
                <a:ext cx="227655" cy="323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6026417A-FCC0-428B-AC94-89F000E4C9F7}"/>
              </a:ext>
            </a:extLst>
          </p:cNvPr>
          <p:cNvSpPr txBox="1"/>
          <p:nvPr/>
        </p:nvSpPr>
        <p:spPr>
          <a:xfrm>
            <a:off x="279966" y="1692910"/>
            <a:ext cx="1438214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8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dirty="0">
                <a:ln>
                  <a:noFill/>
                </a:ln>
                <a:solidFill>
                  <a:srgbClr val="007DB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Domain</a:t>
            </a:r>
          </a:p>
        </p:txBody>
      </p:sp>
      <p:sp>
        <p:nvSpPr>
          <p:cNvPr id="49" name="Line 138">
            <a:extLst>
              <a:ext uri="{FF2B5EF4-FFF2-40B4-BE49-F238E27FC236}">
                <a16:creationId xmlns:a16="http://schemas.microsoft.com/office/drawing/2014/main" id="{FB105413-61D1-4ED4-9AB9-4B0642F45485}"/>
              </a:ext>
            </a:extLst>
          </p:cNvPr>
          <p:cNvSpPr>
            <a:spLocks noChangeShapeType="1"/>
          </p:cNvSpPr>
          <p:nvPr/>
        </p:nvSpPr>
        <p:spPr bwMode="gray">
          <a:xfrm>
            <a:off x="1320231" y="1096727"/>
            <a:ext cx="0" cy="530024"/>
          </a:xfrm>
          <a:prstGeom prst="line">
            <a:avLst/>
          </a:prstGeom>
          <a:noFill/>
          <a:ln w="50800">
            <a:solidFill>
              <a:srgbClr val="800000"/>
            </a:solidFill>
            <a:round/>
            <a:headEnd type="triangle"/>
            <a:tailEnd type="triangle"/>
          </a:ln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" name="Text Box 108">
            <a:extLst>
              <a:ext uri="{FF2B5EF4-FFF2-40B4-BE49-F238E27FC236}">
                <a16:creationId xmlns:a16="http://schemas.microsoft.com/office/drawing/2014/main" id="{CF40E0D8-39A8-4735-8F22-1568BF72EA1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9893" y="1149700"/>
            <a:ext cx="1013098" cy="3662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Any backup</a:t>
            </a:r>
            <a:br>
              <a:rPr kumimoji="0" lang="en-US" sz="1400" b="1" i="0" u="none" strike="noStrike" kern="1200" cap="none" spc="0" normalizeH="0" baseline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</a:br>
            <a:r>
              <a:rPr kumimoji="0" lang="en-US" sz="1400" b="1" i="0" u="none" strike="noStrike" kern="1200" cap="none" spc="0" normalizeH="0" baseline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software</a:t>
            </a:r>
          </a:p>
        </p:txBody>
      </p:sp>
      <p:sp>
        <p:nvSpPr>
          <p:cNvPr id="63" name="Text Box 108">
            <a:extLst>
              <a:ext uri="{FF2B5EF4-FFF2-40B4-BE49-F238E27FC236}">
                <a16:creationId xmlns:a16="http://schemas.microsoft.com/office/drawing/2014/main" id="{8D1B8BEE-6CDB-43DB-9342-03295955F55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446562" y="1155853"/>
            <a:ext cx="806311" cy="3662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Backup</a:t>
            </a:r>
          </a:p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Recovery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3FF2E78-4D67-4D42-B584-611EF7E7F59A}"/>
              </a:ext>
            </a:extLst>
          </p:cNvPr>
          <p:cNvSpPr txBox="1"/>
          <p:nvPr/>
        </p:nvSpPr>
        <p:spPr>
          <a:xfrm>
            <a:off x="662929" y="-62215"/>
            <a:ext cx="756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8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SITE A</a:t>
            </a:r>
          </a:p>
        </p:txBody>
      </p:sp>
      <p:sp>
        <p:nvSpPr>
          <p:cNvPr id="126" name="Rounded Rectangle 3">
            <a:extLst>
              <a:ext uri="{FF2B5EF4-FFF2-40B4-BE49-F238E27FC236}">
                <a16:creationId xmlns:a16="http://schemas.microsoft.com/office/drawing/2014/main" id="{35758A60-FD5C-4C76-A8FC-56E63B7BA82B}"/>
              </a:ext>
            </a:extLst>
          </p:cNvPr>
          <p:cNvSpPr/>
          <p:nvPr/>
        </p:nvSpPr>
        <p:spPr>
          <a:xfrm>
            <a:off x="78183" y="2684995"/>
            <a:ext cx="8798621" cy="2359547"/>
          </a:xfrm>
          <a:prstGeom prst="roundRect">
            <a:avLst/>
          </a:prstGeom>
          <a:solidFill>
            <a:srgbClr val="002776"/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Line 138">
            <a:extLst>
              <a:ext uri="{FF2B5EF4-FFF2-40B4-BE49-F238E27FC236}">
                <a16:creationId xmlns:a16="http://schemas.microsoft.com/office/drawing/2014/main" id="{904B729F-676A-40B3-A61F-A771A7220815}"/>
              </a:ext>
            </a:extLst>
          </p:cNvPr>
          <p:cNvSpPr>
            <a:spLocks noChangeShapeType="1"/>
          </p:cNvSpPr>
          <p:nvPr/>
        </p:nvSpPr>
        <p:spPr bwMode="gray">
          <a:xfrm>
            <a:off x="1718180" y="2031464"/>
            <a:ext cx="1393006" cy="479041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none"/>
            <a:tailEnd type="none"/>
          </a:ln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7" name="Line 138">
            <a:extLst>
              <a:ext uri="{FF2B5EF4-FFF2-40B4-BE49-F238E27FC236}">
                <a16:creationId xmlns:a16="http://schemas.microsoft.com/office/drawing/2014/main" id="{B1E6B410-1DF5-4312-B271-B7D4CDBBD234}"/>
              </a:ext>
            </a:extLst>
          </p:cNvPr>
          <p:cNvSpPr>
            <a:spLocks noChangeShapeType="1"/>
          </p:cNvSpPr>
          <p:nvPr/>
        </p:nvSpPr>
        <p:spPr bwMode="gray">
          <a:xfrm>
            <a:off x="3432298" y="2538952"/>
            <a:ext cx="0" cy="1109611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none"/>
            <a:tailEnd type="none"/>
          </a:ln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6" name="Double Bracket 135">
            <a:extLst>
              <a:ext uri="{FF2B5EF4-FFF2-40B4-BE49-F238E27FC236}">
                <a16:creationId xmlns:a16="http://schemas.microsoft.com/office/drawing/2014/main" id="{F083F21D-C06E-4972-8EF1-D2AEE0FF517F}"/>
              </a:ext>
            </a:extLst>
          </p:cNvPr>
          <p:cNvSpPr/>
          <p:nvPr/>
        </p:nvSpPr>
        <p:spPr>
          <a:xfrm rot="5400000">
            <a:off x="3314671" y="2783833"/>
            <a:ext cx="228600" cy="228600"/>
          </a:xfrm>
          <a:prstGeom prst="bracketPair">
            <a:avLst/>
          </a:prstGeom>
          <a:solidFill>
            <a:schemeClr val="bg1"/>
          </a:solidFill>
          <a:ln w="508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AutoShape 7">
            <a:extLst>
              <a:ext uri="{FF2B5EF4-FFF2-40B4-BE49-F238E27FC236}">
                <a16:creationId xmlns:a16="http://schemas.microsoft.com/office/drawing/2014/main" id="{5BAD0456-4DD3-445C-B3BE-648AA31CE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9299" y="3192134"/>
            <a:ext cx="309684" cy="1769726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FF96B474-FFA0-4F2E-AF42-9FB548B6D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712" y="3271956"/>
            <a:ext cx="166135" cy="22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9241973C-F501-4E72-BB18-F75873725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712" y="3736495"/>
            <a:ext cx="166135" cy="22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" name="Text Box 108">
            <a:extLst>
              <a:ext uri="{FF2B5EF4-FFF2-40B4-BE49-F238E27FC236}">
                <a16:creationId xmlns:a16="http://schemas.microsoft.com/office/drawing/2014/main" id="{0F4335C6-BAE1-49D1-972D-3D979EA419A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622136" y="2798754"/>
            <a:ext cx="647613" cy="1831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dirty="0">
                <a:ln>
                  <a:noFill/>
                </a:ln>
                <a:solidFill>
                  <a:srgbClr val="007DB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Air Gap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D11FEB8-9C9D-4169-8577-343613167D9D}"/>
              </a:ext>
            </a:extLst>
          </p:cNvPr>
          <p:cNvSpPr txBox="1"/>
          <p:nvPr/>
        </p:nvSpPr>
        <p:spPr>
          <a:xfrm>
            <a:off x="201195" y="2767913"/>
            <a:ext cx="2872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8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Cyber Bunker</a:t>
            </a:r>
          </a:p>
        </p:txBody>
      </p:sp>
      <p:sp>
        <p:nvSpPr>
          <p:cNvPr id="153" name="Text Box 108">
            <a:extLst>
              <a:ext uri="{FF2B5EF4-FFF2-40B4-BE49-F238E27FC236}">
                <a16:creationId xmlns:a16="http://schemas.microsoft.com/office/drawing/2014/main" id="{914BBCFC-7300-4161-990E-2F4818D3B1E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510885" y="3224663"/>
            <a:ext cx="756617" cy="3662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Cyber</a:t>
            </a:r>
          </a:p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Recovery</a:t>
            </a:r>
          </a:p>
        </p:txBody>
      </p:sp>
      <p:sp>
        <p:nvSpPr>
          <p:cNvPr id="154" name="Text Box 108">
            <a:extLst>
              <a:ext uri="{FF2B5EF4-FFF2-40B4-BE49-F238E27FC236}">
                <a16:creationId xmlns:a16="http://schemas.microsoft.com/office/drawing/2014/main" id="{9F68AE65-880C-47AD-A0FC-2481F539741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250417" y="3680044"/>
            <a:ext cx="843180" cy="3139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Checking</a:t>
            </a:r>
          </a:p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ransomware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435A5DFD-C15B-4188-9F4A-AEAB359D451C}"/>
              </a:ext>
            </a:extLst>
          </p:cNvPr>
          <p:cNvSpPr/>
          <p:nvPr/>
        </p:nvSpPr>
        <p:spPr>
          <a:xfrm>
            <a:off x="4745610" y="2701742"/>
            <a:ext cx="399076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PLAN B – </a:t>
            </a:r>
            <a:r>
              <a:rPr kumimoji="0" lang="en-US" sz="1900" b="1" i="0" u="none" strike="noStrike" kern="1200" cap="none" spc="0" normalizeH="0" baseline="0" dirty="0">
                <a:ln>
                  <a:noFill/>
                </a:ln>
                <a:solidFill>
                  <a:srgbClr val="6E258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Secure data &amp; Recovery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D9CA556C-9B09-4759-8522-02490D27D998}"/>
              </a:ext>
            </a:extLst>
          </p:cNvPr>
          <p:cNvSpPr/>
          <p:nvPr/>
        </p:nvSpPr>
        <p:spPr>
          <a:xfrm>
            <a:off x="3836774" y="4018342"/>
            <a:ext cx="1428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Compliance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 possibility to change data</a:t>
            </a:r>
          </a:p>
        </p:txBody>
      </p:sp>
      <p:pic>
        <p:nvPicPr>
          <p:cNvPr id="162" name="Picture 161">
            <a:extLst>
              <a:ext uri="{FF2B5EF4-FFF2-40B4-BE49-F238E27FC236}">
                <a16:creationId xmlns:a16="http://schemas.microsoft.com/office/drawing/2014/main" id="{3D655A11-FAB3-4D86-A73D-C881237DE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753" y="4042560"/>
            <a:ext cx="714286" cy="517400"/>
          </a:xfrm>
          <a:prstGeom prst="rect">
            <a:avLst/>
          </a:prstGeom>
        </p:spPr>
      </p:pic>
      <p:sp>
        <p:nvSpPr>
          <p:cNvPr id="163" name="Rectangle 162">
            <a:extLst>
              <a:ext uri="{FF2B5EF4-FFF2-40B4-BE49-F238E27FC236}">
                <a16:creationId xmlns:a16="http://schemas.microsoft.com/office/drawing/2014/main" id="{C39F6DC8-0150-4CF1-B76B-0FE3D56E70F7}"/>
              </a:ext>
            </a:extLst>
          </p:cNvPr>
          <p:cNvSpPr/>
          <p:nvPr/>
        </p:nvSpPr>
        <p:spPr>
          <a:xfrm>
            <a:off x="1586715" y="3990088"/>
            <a:ext cx="1428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Secure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Historical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backups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836AD-325C-4526-8002-37A70B276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6340" y="4136699"/>
            <a:ext cx="290945" cy="285750"/>
          </a:xfrm>
          <a:prstGeom prst="rect">
            <a:avLst/>
          </a:prstGeom>
        </p:spPr>
      </p:pic>
      <p:sp>
        <p:nvSpPr>
          <p:cNvPr id="164" name="Rectangle 163">
            <a:extLst>
              <a:ext uri="{FF2B5EF4-FFF2-40B4-BE49-F238E27FC236}">
                <a16:creationId xmlns:a16="http://schemas.microsoft.com/office/drawing/2014/main" id="{B2886F93-C535-4D1D-9793-B9C2BD53CB86}"/>
              </a:ext>
            </a:extLst>
          </p:cNvPr>
          <p:cNvSpPr/>
          <p:nvPr/>
        </p:nvSpPr>
        <p:spPr>
          <a:xfrm>
            <a:off x="7035157" y="4075671"/>
            <a:ext cx="1011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Recovery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automation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1B2E96-2D82-45B1-BBF9-8A82C6E4AB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7244" y="2438867"/>
            <a:ext cx="831708" cy="173990"/>
          </a:xfrm>
          <a:prstGeom prst="rect">
            <a:avLst/>
          </a:prstGeom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id="{D145CB9C-802D-4C3F-9683-94C9E22175D9}"/>
              </a:ext>
            </a:extLst>
          </p:cNvPr>
          <p:cNvSpPr/>
          <p:nvPr/>
        </p:nvSpPr>
        <p:spPr>
          <a:xfrm>
            <a:off x="2597646" y="3511178"/>
            <a:ext cx="1845014" cy="462262"/>
          </a:xfrm>
          <a:prstGeom prst="rect">
            <a:avLst/>
          </a:prstGeom>
          <a:solidFill>
            <a:schemeClr val="bg2"/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F6863F2C-C3AC-4A63-A14C-028E05D99A20}"/>
              </a:ext>
            </a:extLst>
          </p:cNvPr>
          <p:cNvSpPr txBox="1"/>
          <p:nvPr/>
        </p:nvSpPr>
        <p:spPr>
          <a:xfrm>
            <a:off x="2799429" y="3577337"/>
            <a:ext cx="1438214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8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dirty="0">
                <a:ln>
                  <a:noFill/>
                </a:ln>
                <a:solidFill>
                  <a:srgbClr val="007DB8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Domain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2439147-898E-41DD-A3E4-ED49CA416DD0}"/>
              </a:ext>
            </a:extLst>
          </p:cNvPr>
          <p:cNvSpPr/>
          <p:nvPr/>
        </p:nvSpPr>
        <p:spPr>
          <a:xfrm>
            <a:off x="3357631" y="2966405"/>
            <a:ext cx="1428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Separation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from production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6BA4A8-7A93-4E6F-B67F-2146806482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5828" y="3202113"/>
            <a:ext cx="295992" cy="323106"/>
          </a:xfrm>
          <a:prstGeom prst="rect">
            <a:avLst/>
          </a:prstGeom>
        </p:spPr>
      </p:pic>
      <p:sp>
        <p:nvSpPr>
          <p:cNvPr id="128" name="Text Box 108">
            <a:extLst>
              <a:ext uri="{FF2B5EF4-FFF2-40B4-BE49-F238E27FC236}">
                <a16:creationId xmlns:a16="http://schemas.microsoft.com/office/drawing/2014/main" id="{66668A81-4F41-43CF-830D-81DD9865BA5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741375" y="3680044"/>
            <a:ext cx="508152" cy="3662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Cyber</a:t>
            </a:r>
          </a:p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Sense</a:t>
            </a: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CAF8D266-ECC3-4267-9B90-2FA6B2223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712" y="4216442"/>
            <a:ext cx="166135" cy="22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Text Box 108">
            <a:extLst>
              <a:ext uri="{FF2B5EF4-FFF2-40B4-BE49-F238E27FC236}">
                <a16:creationId xmlns:a16="http://schemas.microsoft.com/office/drawing/2014/main" id="{00F8AF0D-22E2-4056-9412-BC5DEADDA49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590910" y="4159991"/>
            <a:ext cx="676467" cy="3662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Backup</a:t>
            </a:r>
          </a:p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software</a:t>
            </a:r>
          </a:p>
        </p:txBody>
      </p:sp>
      <p:pic>
        <p:nvPicPr>
          <p:cNvPr id="140" name="Picture 139">
            <a:extLst>
              <a:ext uri="{FF2B5EF4-FFF2-40B4-BE49-F238E27FC236}">
                <a16:creationId xmlns:a16="http://schemas.microsoft.com/office/drawing/2014/main" id="{2B75F522-E4E4-4F1F-AFB5-AB6861532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712" y="4663416"/>
            <a:ext cx="166135" cy="22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" name="Text Box 108">
            <a:extLst>
              <a:ext uri="{FF2B5EF4-FFF2-40B4-BE49-F238E27FC236}">
                <a16:creationId xmlns:a16="http://schemas.microsoft.com/office/drawing/2014/main" id="{28F8012A-8670-4783-BD69-B289B9700F8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576216" y="4684831"/>
            <a:ext cx="706925" cy="1831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Sandbox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19B324-B4DC-4594-96E2-2F31AC705F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5828" y="3696210"/>
            <a:ext cx="369790" cy="2962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2152B1-5577-475F-AC99-013F91A536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8756" y="4605153"/>
            <a:ext cx="336790" cy="309143"/>
          </a:xfrm>
          <a:prstGeom prst="rect">
            <a:avLst/>
          </a:prstGeom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F6775C95-7890-4C25-A37C-68230AAA3058}"/>
              </a:ext>
            </a:extLst>
          </p:cNvPr>
          <p:cNvSpPr/>
          <p:nvPr/>
        </p:nvSpPr>
        <p:spPr>
          <a:xfrm>
            <a:off x="6997817" y="4611064"/>
            <a:ext cx="10113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Any tests</a:t>
            </a: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BC60A9E7-0433-41FB-8603-0D07EFFED5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3917" y="340917"/>
            <a:ext cx="491159" cy="386378"/>
          </a:xfrm>
          <a:prstGeom prst="rect">
            <a:avLst/>
          </a:prstGeom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47D8F44D-6A2C-4912-B8E2-45AB21A828A1}"/>
              </a:ext>
            </a:extLst>
          </p:cNvPr>
          <p:cNvSpPr/>
          <p:nvPr/>
        </p:nvSpPr>
        <p:spPr>
          <a:xfrm>
            <a:off x="2082124" y="322382"/>
            <a:ext cx="1204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Ransomware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protection</a:t>
            </a:r>
          </a:p>
        </p:txBody>
      </p:sp>
      <p:pic>
        <p:nvPicPr>
          <p:cNvPr id="592" name="Picture 591">
            <a:extLst>
              <a:ext uri="{FF2B5EF4-FFF2-40B4-BE49-F238E27FC236}">
                <a16:creationId xmlns:a16="http://schemas.microsoft.com/office/drawing/2014/main" id="{7B9303DC-A5A2-4675-9063-8443B83714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53232" y="4052944"/>
            <a:ext cx="418095" cy="5380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75" name="Ink 474">
                <a:extLst>
                  <a:ext uri="{FF2B5EF4-FFF2-40B4-BE49-F238E27FC236}">
                    <a16:creationId xmlns:a16="http://schemas.microsoft.com/office/drawing/2014/main" id="{E465F411-8D3B-4242-8CCF-4A5588C06926}"/>
                  </a:ext>
                </a:extLst>
              </p14:cNvPr>
              <p14:cNvContentPartPr/>
              <p14:nvPr/>
            </p14:nvContentPartPr>
            <p14:xfrm>
              <a:off x="4325956" y="3280719"/>
              <a:ext cx="360" cy="360"/>
            </p14:xfrm>
          </p:contentPart>
        </mc:Choice>
        <mc:Fallback xmlns="">
          <p:pic>
            <p:nvPicPr>
              <p:cNvPr id="475" name="Ink 474">
                <a:extLst>
                  <a:ext uri="{FF2B5EF4-FFF2-40B4-BE49-F238E27FC236}">
                    <a16:creationId xmlns:a16="http://schemas.microsoft.com/office/drawing/2014/main" id="{E465F411-8D3B-4242-8CCF-4A5588C0692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307956" y="326271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63" name="Ink 1162">
                <a:extLst>
                  <a:ext uri="{FF2B5EF4-FFF2-40B4-BE49-F238E27FC236}">
                    <a16:creationId xmlns:a16="http://schemas.microsoft.com/office/drawing/2014/main" id="{54379637-D011-43C4-BC14-B66BFA6A49C9}"/>
                  </a:ext>
                </a:extLst>
              </p14:cNvPr>
              <p14:cNvContentPartPr/>
              <p14:nvPr/>
            </p14:nvContentPartPr>
            <p14:xfrm>
              <a:off x="1682203" y="1365661"/>
              <a:ext cx="16200" cy="4320"/>
            </p14:xfrm>
          </p:contentPart>
        </mc:Choice>
        <mc:Fallback xmlns="">
          <p:pic>
            <p:nvPicPr>
              <p:cNvPr id="1163" name="Ink 1162">
                <a:extLst>
                  <a:ext uri="{FF2B5EF4-FFF2-40B4-BE49-F238E27FC236}">
                    <a16:creationId xmlns:a16="http://schemas.microsoft.com/office/drawing/2014/main" id="{54379637-D011-43C4-BC14-B66BFA6A49C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64203" y="1347661"/>
                <a:ext cx="51840" cy="39960"/>
              </a:xfrm>
              <a:prstGeom prst="rect">
                <a:avLst/>
              </a:prstGeom>
            </p:spPr>
          </p:pic>
        </mc:Fallback>
      </mc:AlternateContent>
      <p:sp>
        <p:nvSpPr>
          <p:cNvPr id="557" name="Rectangle 556">
            <a:extLst>
              <a:ext uri="{FF2B5EF4-FFF2-40B4-BE49-F238E27FC236}">
                <a16:creationId xmlns:a16="http://schemas.microsoft.com/office/drawing/2014/main" id="{F466B551-8C22-4FBE-8E49-DFEFB56BDE82}"/>
              </a:ext>
            </a:extLst>
          </p:cNvPr>
          <p:cNvSpPr/>
          <p:nvPr/>
        </p:nvSpPr>
        <p:spPr>
          <a:xfrm>
            <a:off x="6940019" y="3121141"/>
            <a:ext cx="1428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Management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automation</a:t>
            </a:r>
          </a:p>
        </p:txBody>
      </p:sp>
      <p:sp>
        <p:nvSpPr>
          <p:cNvPr id="595" name="Rectangle 594">
            <a:extLst>
              <a:ext uri="{FF2B5EF4-FFF2-40B4-BE49-F238E27FC236}">
                <a16:creationId xmlns:a16="http://schemas.microsoft.com/office/drawing/2014/main" id="{747B0ABB-F43A-42BB-94E8-11740BE781CF}"/>
              </a:ext>
            </a:extLst>
          </p:cNvPr>
          <p:cNvSpPr/>
          <p:nvPr/>
        </p:nvSpPr>
        <p:spPr>
          <a:xfrm>
            <a:off x="46431" y="2601446"/>
            <a:ext cx="8977788" cy="2485242"/>
          </a:xfrm>
          <a:prstGeom prst="rect">
            <a:avLst/>
          </a:prstGeom>
          <a:solidFill>
            <a:srgbClr val="DCFFFF">
              <a:alpha val="40000"/>
            </a:srgbClr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srgbClr val="DCEC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6" name="Rounded Rectangle 6">
            <a:extLst>
              <a:ext uri="{FF2B5EF4-FFF2-40B4-BE49-F238E27FC236}">
                <a16:creationId xmlns:a16="http://schemas.microsoft.com/office/drawing/2014/main" id="{B2CD836B-B654-4263-B9FE-FD31F6BC2078}"/>
              </a:ext>
            </a:extLst>
          </p:cNvPr>
          <p:cNvSpPr/>
          <p:nvPr/>
        </p:nvSpPr>
        <p:spPr>
          <a:xfrm>
            <a:off x="3270653" y="977132"/>
            <a:ext cx="5405803" cy="1314416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rgbClr val="FFFFCC"/>
                </a:solidFill>
              </a:rPr>
              <a:t>There was a virus, which in specific type of activates (protection software) was moving to somewhere else.</a:t>
            </a:r>
          </a:p>
          <a:p>
            <a:r>
              <a:rPr lang="en-US" sz="1200" dirty="0">
                <a:solidFill>
                  <a:srgbClr val="FFFFCC"/>
                </a:solidFill>
              </a:rPr>
              <a:t>In Cyber Bunker we have a photo. No escape.</a:t>
            </a:r>
          </a:p>
          <a:p>
            <a:r>
              <a:rPr lang="en-US" sz="1200" dirty="0">
                <a:solidFill>
                  <a:srgbClr val="FFFFCC"/>
                </a:solidFill>
              </a:rPr>
              <a:t>Please note that even now, in films – where there super technology – still camera snapshot is used as investigation method. The criminal can not escape, gold ring under the desk cannot be removed and can be proof, source for deduction.</a:t>
            </a:r>
          </a:p>
        </p:txBody>
      </p:sp>
      <p:sp>
        <p:nvSpPr>
          <p:cNvPr id="147" name="Rounded Rectangle 121">
            <a:extLst>
              <a:ext uri="{FF2B5EF4-FFF2-40B4-BE49-F238E27FC236}">
                <a16:creationId xmlns:a16="http://schemas.microsoft.com/office/drawing/2014/main" id="{42043685-4C87-4054-BB8D-EA821F0A1C31}"/>
              </a:ext>
            </a:extLst>
          </p:cNvPr>
          <p:cNvSpPr/>
          <p:nvPr/>
        </p:nvSpPr>
        <p:spPr>
          <a:xfrm>
            <a:off x="3203849" y="51470"/>
            <a:ext cx="5820370" cy="812792"/>
          </a:xfrm>
          <a:prstGeom prst="roundRect">
            <a:avLst/>
          </a:prstGeom>
          <a:solidFill>
            <a:srgbClr val="003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FF00"/>
                </a:solidFill>
              </a:rPr>
              <a:t>Why shall we scan data at Cyber Bunker?</a:t>
            </a:r>
          </a:p>
          <a:p>
            <a:pPr algn="ctr"/>
            <a:r>
              <a:rPr lang="en-US" sz="2200" i="1" dirty="0">
                <a:solidFill>
                  <a:srgbClr val="FFFF00"/>
                </a:solidFill>
              </a:rPr>
              <a:t>Real case</a:t>
            </a:r>
          </a:p>
        </p:txBody>
      </p:sp>
    </p:spTree>
    <p:extLst>
      <p:ext uri="{BB962C8B-B14F-4D97-AF65-F5344CB8AC3E}">
        <p14:creationId xmlns:p14="http://schemas.microsoft.com/office/powerpoint/2010/main" val="1647325457"/>
      </p:ext>
    </p:extLst>
  </p:cSld>
  <p:clrMapOvr>
    <a:masterClrMapping/>
  </p:clrMapOvr>
  <p:transition spd="med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5750" y="2197800"/>
            <a:ext cx="7886700" cy="747897"/>
          </a:xfrm>
        </p:spPr>
        <p:txBody>
          <a:bodyPr/>
          <a:lstStyle/>
          <a:p>
            <a:r>
              <a:rPr lang="en-US" dirty="0"/>
              <a:t>CyberSense workflow</a:t>
            </a:r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B5A94DF5-8644-4CA9-8F2B-386446512D87}"/>
              </a:ext>
            </a:extLst>
          </p:cNvPr>
          <p:cNvSpPr/>
          <p:nvPr/>
        </p:nvSpPr>
        <p:spPr>
          <a:xfrm>
            <a:off x="35496" y="4948014"/>
            <a:ext cx="4968552" cy="144016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8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F8A9677-5EA5-4E8D-832F-9E588E033863}"/>
              </a:ext>
            </a:extLst>
          </p:cNvPr>
          <p:cNvSpPr txBox="1">
            <a:spLocks/>
          </p:cNvSpPr>
          <p:nvPr/>
        </p:nvSpPr>
        <p:spPr>
          <a:xfrm>
            <a:off x="271463" y="970289"/>
            <a:ext cx="8351244" cy="319246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2400" dirty="0"/>
              <a:t>Cyber Bunker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What can we do in Cyber Bunker?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What is CyberSense?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What does CyberSense provide?</a:t>
            </a:r>
            <a:endParaRPr lang="pl-PL" sz="2400" dirty="0"/>
          </a:p>
          <a:p>
            <a:pPr>
              <a:spcBef>
                <a:spcPts val="1800"/>
              </a:spcBef>
            </a:pPr>
            <a:r>
              <a:rPr lang="en-US" sz="2400" dirty="0"/>
              <a:t>Why to check data in Cyber Bunker?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CyberSense workflow</a:t>
            </a:r>
          </a:p>
          <a:p>
            <a:pPr>
              <a:spcBef>
                <a:spcPts val="180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370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635A225E-C507-4487-A8DC-E43CE2420193}"/>
              </a:ext>
            </a:extLst>
          </p:cNvPr>
          <p:cNvSpPr/>
          <p:nvPr/>
        </p:nvSpPr>
        <p:spPr>
          <a:xfrm>
            <a:off x="451919" y="123478"/>
            <a:ext cx="7704856" cy="797159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CC"/>
                </a:solidFill>
              </a:rPr>
              <a:t>CyberSense Workflow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04E43F-FF39-48E0-A809-32ADF3759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80" y="1203598"/>
            <a:ext cx="8532440" cy="328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04757"/>
      </p:ext>
    </p:extLst>
  </p:cSld>
  <p:clrMapOvr>
    <a:masterClrMapping/>
  </p:clrMapOvr>
  <p:transition spd="med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7CE293-61E2-4000-86AA-024E33F0C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059582"/>
            <a:ext cx="2617905" cy="3929601"/>
          </a:xfrm>
          <a:prstGeom prst="rect">
            <a:avLst/>
          </a:prstGeom>
        </p:spPr>
      </p:pic>
      <p:sp>
        <p:nvSpPr>
          <p:cNvPr id="4" name="Rounded Rectangle 121">
            <a:extLst>
              <a:ext uri="{FF2B5EF4-FFF2-40B4-BE49-F238E27FC236}">
                <a16:creationId xmlns:a16="http://schemas.microsoft.com/office/drawing/2014/main" id="{9AA9287C-3F84-4C10-BABD-A44064A99FFF}"/>
              </a:ext>
            </a:extLst>
          </p:cNvPr>
          <p:cNvSpPr/>
          <p:nvPr/>
        </p:nvSpPr>
        <p:spPr>
          <a:xfrm>
            <a:off x="6680378" y="267495"/>
            <a:ext cx="1713516" cy="648072"/>
          </a:xfrm>
          <a:prstGeom prst="roundRect">
            <a:avLst/>
          </a:prstGeom>
          <a:solidFill>
            <a:srgbClr val="003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FFFF00"/>
                </a:solidFill>
              </a:rPr>
              <a:t>1. Scan</a:t>
            </a: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35CCDB31-64CE-4219-B478-2C3F09F508AD}"/>
              </a:ext>
            </a:extLst>
          </p:cNvPr>
          <p:cNvSpPr/>
          <p:nvPr/>
        </p:nvSpPr>
        <p:spPr>
          <a:xfrm>
            <a:off x="237391" y="195486"/>
            <a:ext cx="4766657" cy="1260140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FFFFCC"/>
                </a:solidFill>
              </a:rPr>
              <a:t>CyberSense scans critical data sources in</a:t>
            </a:r>
            <a:r>
              <a:rPr lang="pl-PL" sz="2600" dirty="0">
                <a:solidFill>
                  <a:srgbClr val="FFFFCC"/>
                </a:solidFill>
              </a:rPr>
              <a:t> </a:t>
            </a:r>
            <a:r>
              <a:rPr lang="en-US" sz="2600" dirty="0">
                <a:solidFill>
                  <a:srgbClr val="FFFFCC"/>
                </a:solidFill>
              </a:rPr>
              <a:t>Cyber</a:t>
            </a:r>
            <a:r>
              <a:rPr lang="pl-PL" sz="2600" dirty="0">
                <a:solidFill>
                  <a:srgbClr val="FFFFCC"/>
                </a:solidFill>
              </a:rPr>
              <a:t> </a:t>
            </a:r>
            <a:r>
              <a:rPr lang="en-US" sz="2600" dirty="0">
                <a:solidFill>
                  <a:srgbClr val="FFFFCC"/>
                </a:solidFill>
              </a:rPr>
              <a:t>Bunker.</a:t>
            </a: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0526B378-6715-40E6-9DBE-E0D35010E307}"/>
              </a:ext>
            </a:extLst>
          </p:cNvPr>
          <p:cNvSpPr/>
          <p:nvPr/>
        </p:nvSpPr>
        <p:spPr>
          <a:xfrm>
            <a:off x="237390" y="1707654"/>
            <a:ext cx="4651555" cy="2160240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rgbClr val="FFFFCC"/>
                </a:solidFill>
              </a:rPr>
              <a:t>What is scanned?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FFFFCC"/>
                </a:solidFill>
              </a:rPr>
              <a:t>Files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FFFFCC"/>
                </a:solidFill>
              </a:rPr>
              <a:t>Databases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FFFFCC"/>
                </a:solidFill>
              </a:rPr>
              <a:t>Metadata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FFFFCC"/>
                </a:solidFill>
              </a:rPr>
              <a:t>…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FE8FE97-ABE1-44B8-AFE8-86EE40CFBE9D}"/>
              </a:ext>
            </a:extLst>
          </p:cNvPr>
          <p:cNvSpPr/>
          <p:nvPr/>
        </p:nvSpPr>
        <p:spPr>
          <a:xfrm>
            <a:off x="262907" y="4155925"/>
            <a:ext cx="4879975" cy="843558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rgbClr val="FFFFCC"/>
                </a:solidFill>
              </a:rPr>
              <a:t>The result creates observation</a:t>
            </a:r>
          </a:p>
        </p:txBody>
      </p:sp>
    </p:spTree>
    <p:extLst>
      <p:ext uri="{BB962C8B-B14F-4D97-AF65-F5344CB8AC3E}">
        <p14:creationId xmlns:p14="http://schemas.microsoft.com/office/powerpoint/2010/main" val="1574941890"/>
      </p:ext>
    </p:extLst>
  </p:cSld>
  <p:clrMapOvr>
    <a:masterClrMapping/>
  </p:clrMapOvr>
  <p:transition spd="med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D9C2F0-24D8-4B3F-82ED-B29E56E70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14733"/>
            <a:ext cx="8274475" cy="39753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3AA482-77A0-4BE5-B95B-0127ED405699}"/>
              </a:ext>
            </a:extLst>
          </p:cNvPr>
          <p:cNvSpPr/>
          <p:nvPr/>
        </p:nvSpPr>
        <p:spPr>
          <a:xfrm>
            <a:off x="2667788" y="2917897"/>
            <a:ext cx="1000890" cy="424764"/>
          </a:xfrm>
          <a:prstGeom prst="rect">
            <a:avLst/>
          </a:pr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27B2A3-D97F-40C8-A928-80109451089E}"/>
              </a:ext>
            </a:extLst>
          </p:cNvPr>
          <p:cNvSpPr/>
          <p:nvPr/>
        </p:nvSpPr>
        <p:spPr>
          <a:xfrm>
            <a:off x="2112264" y="3837213"/>
            <a:ext cx="362386" cy="311693"/>
          </a:xfrm>
          <a:prstGeom prst="rect">
            <a:avLst/>
          </a:pr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0AA0F-9771-4DE9-BA17-B18EFC2BF0FB}"/>
              </a:ext>
            </a:extLst>
          </p:cNvPr>
          <p:cNvSpPr txBox="1"/>
          <p:nvPr/>
        </p:nvSpPr>
        <p:spPr>
          <a:xfrm>
            <a:off x="4820806" y="2053296"/>
            <a:ext cx="3385975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lvl="0">
              <a:buClr>
                <a:prstClr val="white"/>
              </a:buClr>
              <a:defRPr/>
            </a:pPr>
            <a:r>
              <a:rPr lang="en-US" sz="2400">
                <a:solidFill>
                  <a:srgbClr val="009900"/>
                </a:solidFill>
                <a:latin typeface="Montserrat"/>
              </a:rPr>
              <a:t>Status of previous checks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88AB8A-98E6-42BC-AC24-8F169D6904A0}"/>
              </a:ext>
            </a:extLst>
          </p:cNvPr>
          <p:cNvSpPr/>
          <p:nvPr/>
        </p:nvSpPr>
        <p:spPr>
          <a:xfrm>
            <a:off x="7629118" y="4178915"/>
            <a:ext cx="968885" cy="795678"/>
          </a:xfrm>
          <a:prstGeom prst="rect">
            <a:avLst/>
          </a:prstGeom>
          <a:noFill/>
          <a:ln w="101600" cmpd="sng">
            <a:solidFill>
              <a:srgbClr val="009900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213E19-8D1C-4DAD-99E7-4A019A33FDD2}"/>
              </a:ext>
            </a:extLst>
          </p:cNvPr>
          <p:cNvCxnSpPr>
            <a:cxnSpLocks/>
          </p:cNvCxnSpPr>
          <p:nvPr/>
        </p:nvCxnSpPr>
        <p:spPr>
          <a:xfrm>
            <a:off x="6621006" y="2514961"/>
            <a:ext cx="1152128" cy="1633945"/>
          </a:xfrm>
          <a:prstGeom prst="straightConnector1">
            <a:avLst/>
          </a:prstGeom>
          <a:ln w="762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0B4A249-40AF-41AD-BAF1-084DAA671B03}"/>
              </a:ext>
            </a:extLst>
          </p:cNvPr>
          <p:cNvSpPr/>
          <p:nvPr/>
        </p:nvSpPr>
        <p:spPr>
          <a:xfrm>
            <a:off x="339542" y="2917580"/>
            <a:ext cx="1000890" cy="326758"/>
          </a:xfrm>
          <a:prstGeom prst="rect">
            <a:avLst/>
          </a:pr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1D3AA4A1-2A0E-4638-8518-F09FD46EF676}"/>
              </a:ext>
            </a:extLst>
          </p:cNvPr>
          <p:cNvSpPr/>
          <p:nvPr/>
        </p:nvSpPr>
        <p:spPr>
          <a:xfrm>
            <a:off x="107504" y="123478"/>
            <a:ext cx="8928991" cy="797159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>
                <a:solidFill>
                  <a:srgbClr val="FFFFCC"/>
                </a:solidFill>
              </a:rPr>
              <a:t>Scanning existing production copies in Cyber Bunker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B1EEA9-8025-4DB3-BA27-20BD4511EF45}"/>
              </a:ext>
            </a:extLst>
          </p:cNvPr>
          <p:cNvSpPr/>
          <p:nvPr/>
        </p:nvSpPr>
        <p:spPr>
          <a:xfrm>
            <a:off x="2843808" y="2565155"/>
            <a:ext cx="720080" cy="326758"/>
          </a:xfrm>
          <a:prstGeom prst="rect">
            <a:avLst/>
          </a:pr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9121"/>
      </p:ext>
    </p:extLst>
  </p:cSld>
  <p:clrMapOvr>
    <a:masterClrMapping/>
  </p:clrMapOvr>
  <p:transition spd="med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30F7A8-83C1-4DB9-A5E6-9F178CBAC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275606"/>
            <a:ext cx="6026460" cy="322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10008"/>
      </p:ext>
    </p:extLst>
  </p:cSld>
  <p:clrMapOvr>
    <a:masterClrMapping/>
  </p:clrMapOvr>
  <p:transition spd="med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92A9D1-3098-4F69-9DC0-D35BC503A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059582"/>
            <a:ext cx="7312780" cy="3960440"/>
          </a:xfrm>
          <a:prstGeom prst="rect">
            <a:avLst/>
          </a:prstGeom>
        </p:spPr>
      </p:pic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61BA8CDA-444A-4B04-ABE0-6262ABCCCECC}"/>
              </a:ext>
            </a:extLst>
          </p:cNvPr>
          <p:cNvSpPr/>
          <p:nvPr/>
        </p:nvSpPr>
        <p:spPr>
          <a:xfrm>
            <a:off x="451919" y="123478"/>
            <a:ext cx="7704856" cy="797159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CC"/>
                </a:solidFill>
              </a:rPr>
              <a:t>We can schedule scanning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C9D981-D60A-4E5C-A9DA-FF18ACF04D71}"/>
              </a:ext>
            </a:extLst>
          </p:cNvPr>
          <p:cNvSpPr/>
          <p:nvPr/>
        </p:nvSpPr>
        <p:spPr>
          <a:xfrm>
            <a:off x="4860032" y="2827420"/>
            <a:ext cx="1000890" cy="424764"/>
          </a:xfrm>
          <a:prstGeom prst="rect">
            <a:avLst/>
          </a:pr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89BADA-9E4E-4C5A-9667-122E28BF9882}"/>
              </a:ext>
            </a:extLst>
          </p:cNvPr>
          <p:cNvSpPr/>
          <p:nvPr/>
        </p:nvSpPr>
        <p:spPr>
          <a:xfrm>
            <a:off x="755576" y="3252184"/>
            <a:ext cx="1296144" cy="424764"/>
          </a:xfrm>
          <a:prstGeom prst="rect">
            <a:avLst/>
          </a:pr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71AB09-DCCB-4E13-8E31-F7234D982F72}"/>
              </a:ext>
            </a:extLst>
          </p:cNvPr>
          <p:cNvSpPr/>
          <p:nvPr/>
        </p:nvSpPr>
        <p:spPr>
          <a:xfrm>
            <a:off x="4520657" y="3300344"/>
            <a:ext cx="847756" cy="435913"/>
          </a:xfrm>
          <a:prstGeom prst="rect">
            <a:avLst/>
          </a:pr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75634"/>
      </p:ext>
    </p:extLst>
  </p:cSld>
  <p:clrMapOvr>
    <a:masterClrMapping/>
  </p:clrMapOvr>
  <p:transition spd="med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9AF7C6-688C-48B4-877B-D1325CF09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9502"/>
            <a:ext cx="5907206" cy="43204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A755C8-AB3F-416E-81CE-B3F775D65C2F}"/>
              </a:ext>
            </a:extLst>
          </p:cNvPr>
          <p:cNvSpPr/>
          <p:nvPr/>
        </p:nvSpPr>
        <p:spPr>
          <a:xfrm>
            <a:off x="1797794" y="2219797"/>
            <a:ext cx="1800811" cy="798706"/>
          </a:xfrm>
          <a:prstGeom prst="rect">
            <a:avLst/>
          </a:pr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54858"/>
      </p:ext>
    </p:extLst>
  </p:cSld>
  <p:clrMapOvr>
    <a:masterClrMapping/>
  </p:clrMapOvr>
  <p:transition spd="med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1">
            <a:extLst>
              <a:ext uri="{FF2B5EF4-FFF2-40B4-BE49-F238E27FC236}">
                <a16:creationId xmlns:a16="http://schemas.microsoft.com/office/drawing/2014/main" id="{9AA9287C-3F84-4C10-BABD-A44064A99FFF}"/>
              </a:ext>
            </a:extLst>
          </p:cNvPr>
          <p:cNvSpPr/>
          <p:nvPr/>
        </p:nvSpPr>
        <p:spPr>
          <a:xfrm>
            <a:off x="6156176" y="169354"/>
            <a:ext cx="2381734" cy="648072"/>
          </a:xfrm>
          <a:prstGeom prst="roundRect">
            <a:avLst/>
          </a:prstGeom>
          <a:solidFill>
            <a:srgbClr val="003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FFFF00"/>
                </a:solidFill>
              </a:rPr>
              <a:t>2. Analytics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77AFEF-43AE-4135-9AB8-A5F9523A0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902" y="937059"/>
            <a:ext cx="2546281" cy="3814161"/>
          </a:xfrm>
          <a:prstGeom prst="rect">
            <a:avLst/>
          </a:prstGeom>
        </p:spPr>
      </p:pic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9A00C407-7BC3-41CA-8873-A1F7B03406E3}"/>
              </a:ext>
            </a:extLst>
          </p:cNvPr>
          <p:cNvSpPr/>
          <p:nvPr/>
        </p:nvSpPr>
        <p:spPr>
          <a:xfrm>
            <a:off x="237391" y="159483"/>
            <a:ext cx="4651555" cy="1260140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rgbClr val="FFFFCC"/>
                </a:solidFill>
              </a:rPr>
              <a:t>Over 100 stastistcs </a:t>
            </a:r>
          </a:p>
          <a:p>
            <a:pPr algn="ctr"/>
            <a:r>
              <a:rPr lang="en-US" sz="2600">
                <a:solidFill>
                  <a:srgbClr val="FFFFCC"/>
                </a:solidFill>
              </a:rPr>
              <a:t>based on the observation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61315A5-C87F-47D5-9554-95807EE05C0C}"/>
              </a:ext>
            </a:extLst>
          </p:cNvPr>
          <p:cNvSpPr/>
          <p:nvPr/>
        </p:nvSpPr>
        <p:spPr>
          <a:xfrm>
            <a:off x="237390" y="1635646"/>
            <a:ext cx="4910674" cy="2232248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CC"/>
                </a:solidFill>
              </a:rPr>
              <a:t>Entropy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CC"/>
                </a:solidFill>
              </a:rPr>
              <a:t>Similarity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CC"/>
                </a:solidFill>
              </a:rPr>
              <a:t>Corruption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CC"/>
                </a:solidFill>
              </a:rPr>
              <a:t>Massive deletion / creation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CC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82370903"/>
      </p:ext>
    </p:extLst>
  </p:cSld>
  <p:clrMapOvr>
    <a:masterClrMapping/>
  </p:clrMapOvr>
  <p:transition spd="med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FA1A18C7-D27C-48BC-8F29-76D5C0742CE3}"/>
              </a:ext>
            </a:extLst>
          </p:cNvPr>
          <p:cNvSpPr/>
          <p:nvPr/>
        </p:nvSpPr>
        <p:spPr>
          <a:xfrm>
            <a:off x="107504" y="123478"/>
            <a:ext cx="8928991" cy="797159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>
                <a:solidFill>
                  <a:srgbClr val="FFFFCC"/>
                </a:solidFill>
              </a:rPr>
              <a:t>Data types</a:t>
            </a:r>
          </a:p>
        </p:txBody>
      </p:sp>
      <p:sp>
        <p:nvSpPr>
          <p:cNvPr id="7" name="AutoShape 59">
            <a:extLst>
              <a:ext uri="{FF2B5EF4-FFF2-40B4-BE49-F238E27FC236}">
                <a16:creationId xmlns:a16="http://schemas.microsoft.com/office/drawing/2014/main" id="{27833C33-1FC1-448C-B2D6-4CC511B43DDB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1646" y="2211710"/>
            <a:ext cx="1308664" cy="2430404"/>
          </a:xfrm>
          <a:prstGeom prst="can">
            <a:avLst>
              <a:gd name="adj" fmla="val 12187"/>
            </a:avLst>
          </a:prstGeom>
          <a:gradFill rotWithShape="1">
            <a:gsLst>
              <a:gs pos="0">
                <a:srgbClr val="A50021"/>
              </a:gs>
              <a:gs pos="50000">
                <a:srgbClr val="E4B2BC"/>
              </a:gs>
              <a:gs pos="100000">
                <a:srgbClr val="A50021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1EF910-5614-418F-B0DC-7E8004677D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82" y="4083918"/>
            <a:ext cx="4572000" cy="789154"/>
          </a:xfrm>
          <a:prstGeom prst="rect">
            <a:avLst/>
          </a:prstGeom>
          <a:effectLst>
            <a:glow rad="635000">
              <a:schemeClr val="bg1">
                <a:lumMod val="60000"/>
                <a:lumOff val="40000"/>
                <a:alpha val="15000"/>
              </a:schemeClr>
            </a:glow>
          </a:effectLst>
        </p:spPr>
      </p:pic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2BE60AA2-F283-4AA1-AA45-6615F4A1CA81}"/>
              </a:ext>
            </a:extLst>
          </p:cNvPr>
          <p:cNvSpPr/>
          <p:nvPr/>
        </p:nvSpPr>
        <p:spPr>
          <a:xfrm>
            <a:off x="691646" y="1468313"/>
            <a:ext cx="1308664" cy="512439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FFCC"/>
                </a:solidFill>
              </a:rPr>
              <a:t>Files</a:t>
            </a: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E70AD38C-9558-44C2-A8E4-5F248FAE40D3}"/>
              </a:ext>
            </a:extLst>
          </p:cNvPr>
          <p:cNvSpPr/>
          <p:nvPr/>
        </p:nvSpPr>
        <p:spPr>
          <a:xfrm>
            <a:off x="5580112" y="1481452"/>
            <a:ext cx="2629586" cy="1656184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FFCC"/>
                </a:solidFill>
              </a:rPr>
              <a:t>Core Infrastructure: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CC"/>
                </a:solidFill>
              </a:rPr>
              <a:t>DNS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CC"/>
                </a:solidFill>
              </a:rPr>
              <a:t>Active Directory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CC"/>
                </a:solidFill>
              </a:rPr>
              <a:t>LDAP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CC"/>
                </a:solidFill>
              </a:rPr>
              <a:t>…</a:t>
            </a:r>
          </a:p>
        </p:txBody>
      </p:sp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B7DDD205-4034-4ECD-8493-E444628519E4}"/>
              </a:ext>
            </a:extLst>
          </p:cNvPr>
          <p:cNvSpPr/>
          <p:nvPr/>
        </p:nvSpPr>
        <p:spPr>
          <a:xfrm>
            <a:off x="2583024" y="1361223"/>
            <a:ext cx="2629586" cy="2430404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FFCC"/>
                </a:solidFill>
              </a:rPr>
              <a:t>Databases / App: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CC"/>
                </a:solidFill>
              </a:rPr>
              <a:t>Oracle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CC"/>
                </a:solidFill>
              </a:rPr>
              <a:t>SQL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CC"/>
                </a:solidFill>
              </a:rPr>
              <a:t>DB2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CC"/>
                </a:solidFill>
              </a:rPr>
              <a:t>SharePoint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CC"/>
                </a:solidFill>
              </a:rPr>
              <a:t>Epic Cache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CC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02196106"/>
      </p:ext>
    </p:extLst>
  </p:cSld>
  <p:clrMapOvr>
    <a:masterClrMapping/>
  </p:clrMapOvr>
  <p:transition spd="med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317C393E-C2B9-4427-A36F-35EDE6F06E45}"/>
              </a:ext>
            </a:extLst>
          </p:cNvPr>
          <p:cNvSpPr/>
          <p:nvPr/>
        </p:nvSpPr>
        <p:spPr>
          <a:xfrm>
            <a:off x="382065" y="1859224"/>
            <a:ext cx="3469855" cy="2430403"/>
          </a:xfrm>
          <a:prstGeom prst="roundRect">
            <a:avLst/>
          </a:prstGeom>
          <a:solidFill>
            <a:srgbClr val="001642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CC"/>
              </a:solidFill>
            </a:endParaRP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FA1A18C7-D27C-48BC-8F29-76D5C0742CE3}"/>
              </a:ext>
            </a:extLst>
          </p:cNvPr>
          <p:cNvSpPr/>
          <p:nvPr/>
        </p:nvSpPr>
        <p:spPr>
          <a:xfrm>
            <a:off x="107504" y="123478"/>
            <a:ext cx="8928991" cy="797159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dirty="0">
                <a:solidFill>
                  <a:srgbClr val="FFFFCC"/>
                </a:solidFill>
              </a:rPr>
              <a:t>Backup software</a:t>
            </a:r>
          </a:p>
        </p:txBody>
      </p:sp>
      <p:sp>
        <p:nvSpPr>
          <p:cNvPr id="7" name="AutoShape 59">
            <a:extLst>
              <a:ext uri="{FF2B5EF4-FFF2-40B4-BE49-F238E27FC236}">
                <a16:creationId xmlns:a16="http://schemas.microsoft.com/office/drawing/2014/main" id="{27833C33-1FC1-448C-B2D6-4CC511B43DDB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1646" y="2211710"/>
            <a:ext cx="1308664" cy="2430404"/>
          </a:xfrm>
          <a:prstGeom prst="can">
            <a:avLst>
              <a:gd name="adj" fmla="val 12187"/>
            </a:avLst>
          </a:prstGeom>
          <a:gradFill rotWithShape="1">
            <a:gsLst>
              <a:gs pos="0">
                <a:srgbClr val="A50021"/>
              </a:gs>
              <a:gs pos="50000">
                <a:srgbClr val="E4B2BC"/>
              </a:gs>
              <a:gs pos="100000">
                <a:srgbClr val="A50021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1EF910-5614-418F-B0DC-7E8004677D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82" y="4083918"/>
            <a:ext cx="4572000" cy="789154"/>
          </a:xfrm>
          <a:prstGeom prst="rect">
            <a:avLst/>
          </a:prstGeom>
          <a:effectLst>
            <a:glow rad="635000">
              <a:schemeClr val="bg1">
                <a:lumMod val="60000"/>
                <a:lumOff val="40000"/>
                <a:alpha val="15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4E7078-92AA-4590-8F50-5297C8367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61" y="2879930"/>
            <a:ext cx="511717" cy="576064"/>
          </a:xfrm>
          <a:prstGeom prst="rect">
            <a:avLst/>
          </a:prstGeom>
        </p:spPr>
      </p:pic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A47D3742-3DBC-43DF-AF9B-12900AC81D8A}"/>
              </a:ext>
            </a:extLst>
          </p:cNvPr>
          <p:cNvSpPr/>
          <p:nvPr/>
        </p:nvSpPr>
        <p:spPr>
          <a:xfrm>
            <a:off x="1405706" y="2965937"/>
            <a:ext cx="2049048" cy="440421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FFCC"/>
                </a:solidFill>
              </a:rPr>
              <a:t>Databases / Apps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557180-D2B4-46F6-BC21-0D1D7FE50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29" y="2263570"/>
            <a:ext cx="511717" cy="5203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B67AAB-9850-4D3F-A024-5B7C6D2B1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547" y="3538635"/>
            <a:ext cx="467335" cy="440421"/>
          </a:xfrm>
          <a:prstGeom prst="rect">
            <a:avLst/>
          </a:prstGeom>
        </p:spPr>
      </p:pic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4F0BE43D-AB64-4AB6-B285-654E950AB2F4}"/>
              </a:ext>
            </a:extLst>
          </p:cNvPr>
          <p:cNvSpPr/>
          <p:nvPr/>
        </p:nvSpPr>
        <p:spPr>
          <a:xfrm>
            <a:off x="1404464" y="3538635"/>
            <a:ext cx="2015408" cy="440421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FFCC"/>
                </a:solidFill>
              </a:rPr>
              <a:t>AD / LDAP / DNS</a:t>
            </a: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C1A4C6E2-65B0-4639-846D-1954DD0E4A4C}"/>
              </a:ext>
            </a:extLst>
          </p:cNvPr>
          <p:cNvSpPr/>
          <p:nvPr/>
        </p:nvSpPr>
        <p:spPr>
          <a:xfrm>
            <a:off x="1418529" y="2371223"/>
            <a:ext cx="2044797" cy="440421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FFCC"/>
                </a:solidFill>
              </a:rPr>
              <a:t>Filesystems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A773ED-F074-44CD-ACEB-5BC2251F8A31}"/>
              </a:ext>
            </a:extLst>
          </p:cNvPr>
          <p:cNvSpPr txBox="1"/>
          <p:nvPr/>
        </p:nvSpPr>
        <p:spPr>
          <a:xfrm>
            <a:off x="751770" y="1367081"/>
            <a:ext cx="2702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800" b="1" dirty="0">
                <a:solidFill>
                  <a:srgbClr val="001642"/>
                </a:solidFill>
                <a:latin typeface="+mn-lt"/>
              </a:rPr>
              <a:t>Backup format</a:t>
            </a:r>
          </a:p>
        </p:txBody>
      </p:sp>
      <p:sp>
        <p:nvSpPr>
          <p:cNvPr id="29" name="AutoShape 7">
            <a:extLst>
              <a:ext uri="{FF2B5EF4-FFF2-40B4-BE49-F238E27FC236}">
                <a16:creationId xmlns:a16="http://schemas.microsoft.com/office/drawing/2014/main" id="{1A4C5FCD-6CAE-4190-A978-6BCDEAE46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5787" y="1706570"/>
            <a:ext cx="309684" cy="1769726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0D5AD6-79DA-4435-8FA4-254EFDDAD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00" y="1786392"/>
            <a:ext cx="166135" cy="22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C66E0DA-716D-477E-81C1-A8487396D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00" y="2250931"/>
            <a:ext cx="166135" cy="22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108">
            <a:extLst>
              <a:ext uri="{FF2B5EF4-FFF2-40B4-BE49-F238E27FC236}">
                <a16:creationId xmlns:a16="http://schemas.microsoft.com/office/drawing/2014/main" id="{C36AAC9D-9710-4193-8EA1-92384700C18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740279" y="2263570"/>
            <a:ext cx="985847" cy="1831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CyberSense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8F166AA-4A12-49DC-A324-E8158BE6E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00" y="2730878"/>
            <a:ext cx="166135" cy="22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9591C4B-0D35-4180-919C-A3E717E9D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00" y="3177852"/>
            <a:ext cx="166135" cy="22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DABB782-3BAA-47EE-B5E5-5434FFEBA7CC}"/>
              </a:ext>
            </a:extLst>
          </p:cNvPr>
          <p:cNvCxnSpPr>
            <a:cxnSpLocks/>
          </p:cNvCxnSpPr>
          <p:nvPr/>
        </p:nvCxnSpPr>
        <p:spPr>
          <a:xfrm flipV="1">
            <a:off x="3995936" y="2400230"/>
            <a:ext cx="3333611" cy="565708"/>
          </a:xfrm>
          <a:prstGeom prst="straightConnector1">
            <a:avLst/>
          </a:prstGeom>
          <a:ln w="7620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9CA504F7-E0A0-4846-9F66-EEC47AACE255}"/>
              </a:ext>
            </a:extLst>
          </p:cNvPr>
          <p:cNvSpPr txBox="1"/>
          <p:nvPr/>
        </p:nvSpPr>
        <p:spPr>
          <a:xfrm>
            <a:off x="4535192" y="2903692"/>
            <a:ext cx="27943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000" b="1" dirty="0">
                <a:solidFill>
                  <a:srgbClr val="3030AC"/>
                </a:solidFill>
              </a:rPr>
              <a:t>Understands backup </a:t>
            </a:r>
            <a:br>
              <a:rPr lang="en-US" sz="2000" b="1" dirty="0">
                <a:solidFill>
                  <a:srgbClr val="3030AC"/>
                </a:solidFill>
              </a:rPr>
            </a:br>
            <a:r>
              <a:rPr lang="en-US" sz="2000" b="1" dirty="0">
                <a:solidFill>
                  <a:srgbClr val="3030AC"/>
                </a:solidFill>
              </a:rPr>
              <a:t>application format</a:t>
            </a:r>
          </a:p>
        </p:txBody>
      </p:sp>
    </p:spTree>
    <p:extLst>
      <p:ext uri="{BB962C8B-B14F-4D97-AF65-F5344CB8AC3E}">
        <p14:creationId xmlns:p14="http://schemas.microsoft.com/office/powerpoint/2010/main" val="4246822951"/>
      </p:ext>
    </p:extLst>
  </p:cSld>
  <p:clrMapOvr>
    <a:masterClrMapping/>
  </p:clrMapOvr>
  <p:transition spd="med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1">
            <a:extLst>
              <a:ext uri="{FF2B5EF4-FFF2-40B4-BE49-F238E27FC236}">
                <a16:creationId xmlns:a16="http://schemas.microsoft.com/office/drawing/2014/main" id="{9AA9287C-3F84-4C10-BABD-A44064A99FFF}"/>
              </a:ext>
            </a:extLst>
          </p:cNvPr>
          <p:cNvSpPr/>
          <p:nvPr/>
        </p:nvSpPr>
        <p:spPr>
          <a:xfrm>
            <a:off x="6156176" y="169354"/>
            <a:ext cx="2381734" cy="648072"/>
          </a:xfrm>
          <a:prstGeom prst="roundRect">
            <a:avLst/>
          </a:prstGeom>
          <a:solidFill>
            <a:srgbClr val="003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FFFF00"/>
                </a:solidFill>
              </a:rPr>
              <a:t>3. 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F6620A-92B4-430F-BB45-CFCD2DA16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987574"/>
            <a:ext cx="3379517" cy="3672408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22A5F73-48B4-4406-BF0A-E1E6CD33751C}"/>
              </a:ext>
            </a:extLst>
          </p:cNvPr>
          <p:cNvSpPr/>
          <p:nvPr/>
        </p:nvSpPr>
        <p:spPr>
          <a:xfrm>
            <a:off x="237391" y="159483"/>
            <a:ext cx="4651555" cy="1260140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rgbClr val="FFFFCC"/>
                </a:solidFill>
              </a:rPr>
              <a:t>Stastistics are analyzed by Machine Learning</a:t>
            </a: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F7FC43A8-4D1A-43CA-9FFA-755D7D1AB78C}"/>
              </a:ext>
            </a:extLst>
          </p:cNvPr>
          <p:cNvSpPr/>
          <p:nvPr/>
        </p:nvSpPr>
        <p:spPr>
          <a:xfrm>
            <a:off x="259807" y="1779662"/>
            <a:ext cx="4651555" cy="1260140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rgbClr val="FFFFCC"/>
                </a:solidFill>
              </a:rPr>
              <a:t>Indication if a data </a:t>
            </a:r>
            <a:br>
              <a:rPr lang="en-US" sz="2600">
                <a:solidFill>
                  <a:srgbClr val="FFFFCC"/>
                </a:solidFill>
              </a:rPr>
            </a:br>
            <a:r>
              <a:rPr lang="en-US" sz="2600">
                <a:solidFill>
                  <a:srgbClr val="FFFFCC"/>
                </a:solidFill>
              </a:rPr>
              <a:t>attack took place</a:t>
            </a: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A6CF15E7-EEA3-4B68-A7D5-56E8090D3E1D}"/>
              </a:ext>
            </a:extLst>
          </p:cNvPr>
          <p:cNvSpPr/>
          <p:nvPr/>
        </p:nvSpPr>
        <p:spPr>
          <a:xfrm>
            <a:off x="260910" y="3411412"/>
            <a:ext cx="4651555" cy="1260140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rgbClr val="FFFFCC"/>
                </a:solidFill>
              </a:rPr>
              <a:t>We see results in Cyber Recovery panel</a:t>
            </a:r>
          </a:p>
        </p:txBody>
      </p:sp>
    </p:spTree>
    <p:extLst>
      <p:ext uri="{BB962C8B-B14F-4D97-AF65-F5344CB8AC3E}">
        <p14:creationId xmlns:p14="http://schemas.microsoft.com/office/powerpoint/2010/main" val="3496410805"/>
      </p:ext>
    </p:extLst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F8A9677-5EA5-4E8D-832F-9E588E033863}"/>
              </a:ext>
            </a:extLst>
          </p:cNvPr>
          <p:cNvSpPr txBox="1">
            <a:spLocks/>
          </p:cNvSpPr>
          <p:nvPr/>
        </p:nvSpPr>
        <p:spPr>
          <a:xfrm>
            <a:off x="271463" y="970289"/>
            <a:ext cx="8351244" cy="319246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2400" dirty="0"/>
              <a:t>CyberSense infrastructure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CyberSense unique points</a:t>
            </a:r>
            <a:endParaRPr lang="pl-PL" sz="2400" dirty="0"/>
          </a:p>
          <a:p>
            <a:pPr>
              <a:spcBef>
                <a:spcPts val="1800"/>
              </a:spcBef>
            </a:pPr>
            <a:r>
              <a:rPr lang="en-US" sz="2400" dirty="0"/>
              <a:t>CyberSense Forensic analysis</a:t>
            </a:r>
            <a:endParaRPr lang="pl-PL" sz="2400" dirty="0"/>
          </a:p>
          <a:p>
            <a:pPr>
              <a:spcBef>
                <a:spcPts val="1800"/>
              </a:spcBef>
            </a:pPr>
            <a:r>
              <a:rPr lang="en-US" sz="2400" dirty="0"/>
              <a:t>CyberSense reports </a:t>
            </a:r>
            <a:endParaRPr lang="pl-PL" sz="2400" dirty="0"/>
          </a:p>
          <a:p>
            <a:pPr>
              <a:spcBef>
                <a:spcPts val="1800"/>
              </a:spcBef>
            </a:pPr>
            <a:r>
              <a:rPr lang="pl-PL" sz="2400"/>
              <a:t>Licensing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4088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D9C2F0-24D8-4B3F-82ED-B29E56E70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14733"/>
            <a:ext cx="8274475" cy="39753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3AA482-77A0-4BE5-B95B-0127ED405699}"/>
              </a:ext>
            </a:extLst>
          </p:cNvPr>
          <p:cNvSpPr/>
          <p:nvPr/>
        </p:nvSpPr>
        <p:spPr>
          <a:xfrm>
            <a:off x="2843808" y="2565155"/>
            <a:ext cx="720080" cy="326758"/>
          </a:xfrm>
          <a:prstGeom prst="rect">
            <a:avLst/>
          </a:pr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0AA0F-9771-4DE9-BA17-B18EFC2BF0FB}"/>
              </a:ext>
            </a:extLst>
          </p:cNvPr>
          <p:cNvSpPr txBox="1"/>
          <p:nvPr/>
        </p:nvSpPr>
        <p:spPr>
          <a:xfrm>
            <a:off x="4820806" y="2053296"/>
            <a:ext cx="3385975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lvl="0">
              <a:buClr>
                <a:prstClr val="white"/>
              </a:buClr>
              <a:defRPr/>
            </a:pPr>
            <a:r>
              <a:rPr lang="en-US" sz="2400">
                <a:solidFill>
                  <a:srgbClr val="009900"/>
                </a:solidFill>
                <a:latin typeface="Montserrat"/>
              </a:rPr>
              <a:t>Status of previous checks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88AB8A-98E6-42BC-AC24-8F169D6904A0}"/>
              </a:ext>
            </a:extLst>
          </p:cNvPr>
          <p:cNvSpPr/>
          <p:nvPr/>
        </p:nvSpPr>
        <p:spPr>
          <a:xfrm>
            <a:off x="7629118" y="4178915"/>
            <a:ext cx="968885" cy="795678"/>
          </a:xfrm>
          <a:prstGeom prst="rect">
            <a:avLst/>
          </a:prstGeom>
          <a:noFill/>
          <a:ln w="101600" cmpd="sng">
            <a:solidFill>
              <a:srgbClr val="009900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213E19-8D1C-4DAD-99E7-4A019A33FDD2}"/>
              </a:ext>
            </a:extLst>
          </p:cNvPr>
          <p:cNvCxnSpPr>
            <a:cxnSpLocks/>
          </p:cNvCxnSpPr>
          <p:nvPr/>
        </p:nvCxnSpPr>
        <p:spPr>
          <a:xfrm>
            <a:off x="6621006" y="2514961"/>
            <a:ext cx="1152128" cy="1633945"/>
          </a:xfrm>
          <a:prstGeom prst="straightConnector1">
            <a:avLst/>
          </a:prstGeom>
          <a:ln w="762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0B4A249-40AF-41AD-BAF1-084DAA671B03}"/>
              </a:ext>
            </a:extLst>
          </p:cNvPr>
          <p:cNvSpPr/>
          <p:nvPr/>
        </p:nvSpPr>
        <p:spPr>
          <a:xfrm>
            <a:off x="339542" y="2917580"/>
            <a:ext cx="1000890" cy="326758"/>
          </a:xfrm>
          <a:prstGeom prst="rect">
            <a:avLst/>
          </a:pr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9B575843-E070-4E3C-8E68-5213A9DC7F98}"/>
              </a:ext>
            </a:extLst>
          </p:cNvPr>
          <p:cNvSpPr/>
          <p:nvPr/>
        </p:nvSpPr>
        <p:spPr>
          <a:xfrm>
            <a:off x="107504" y="123478"/>
            <a:ext cx="8928991" cy="797159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900" dirty="0">
                <a:solidFill>
                  <a:srgbClr val="FFFFCC"/>
                </a:solidFill>
              </a:rPr>
              <a:t>Info from Machine Learning</a:t>
            </a:r>
            <a:endParaRPr lang="en-US" sz="2900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11035"/>
      </p:ext>
    </p:extLst>
  </p:cSld>
  <p:clrMapOvr>
    <a:masterClrMapping/>
  </p:clrMapOvr>
  <p:transition spd="med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1">
            <a:extLst>
              <a:ext uri="{FF2B5EF4-FFF2-40B4-BE49-F238E27FC236}">
                <a16:creationId xmlns:a16="http://schemas.microsoft.com/office/drawing/2014/main" id="{9AA9287C-3F84-4C10-BABD-A44064A99FFF}"/>
              </a:ext>
            </a:extLst>
          </p:cNvPr>
          <p:cNvSpPr/>
          <p:nvPr/>
        </p:nvSpPr>
        <p:spPr>
          <a:xfrm>
            <a:off x="6156176" y="169354"/>
            <a:ext cx="2381734" cy="648072"/>
          </a:xfrm>
          <a:prstGeom prst="roundRect">
            <a:avLst/>
          </a:prstGeom>
          <a:solidFill>
            <a:srgbClr val="003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FFFF00"/>
                </a:solidFill>
              </a:rPr>
              <a:t>4. Repeat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F0B22B-2549-4F9A-9FF1-8166C11D4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1260669"/>
            <a:ext cx="1498677" cy="3702240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64B3F39F-0A99-4EA1-82ED-8162B2B68448}"/>
              </a:ext>
            </a:extLst>
          </p:cNvPr>
          <p:cNvSpPr/>
          <p:nvPr/>
        </p:nvSpPr>
        <p:spPr>
          <a:xfrm>
            <a:off x="237391" y="159482"/>
            <a:ext cx="4651555" cy="4428492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rgbClr val="FFFFCC"/>
                </a:solidFill>
              </a:rPr>
              <a:t>The process repeats: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FFFFCC"/>
                </a:solidFill>
              </a:rPr>
              <a:t>Cyber Bunker gets new production copies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FFFFCC"/>
                </a:solidFill>
              </a:rPr>
              <a:t>Statistics -&gt; observation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FFFFCC"/>
                </a:solidFill>
              </a:rPr>
              <a:t>Machine Learning analysis </a:t>
            </a:r>
          </a:p>
          <a:p>
            <a:pPr marL="800100" lvl="1" indent="-45720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FFFFCC"/>
                </a:solidFill>
              </a:rPr>
              <a:t>Comparison with previous observations to see how data changes</a:t>
            </a:r>
          </a:p>
        </p:txBody>
      </p:sp>
    </p:spTree>
    <p:extLst>
      <p:ext uri="{BB962C8B-B14F-4D97-AF65-F5344CB8AC3E}">
        <p14:creationId xmlns:p14="http://schemas.microsoft.com/office/powerpoint/2010/main" val="3529177607"/>
      </p:ext>
    </p:extLst>
  </p:cSld>
  <p:clrMapOvr>
    <a:masterClrMapping/>
  </p:clrMapOvr>
  <p:transition spd="med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1">
            <a:extLst>
              <a:ext uri="{FF2B5EF4-FFF2-40B4-BE49-F238E27FC236}">
                <a16:creationId xmlns:a16="http://schemas.microsoft.com/office/drawing/2014/main" id="{9AA9287C-3F84-4C10-BABD-A44064A99FFF}"/>
              </a:ext>
            </a:extLst>
          </p:cNvPr>
          <p:cNvSpPr/>
          <p:nvPr/>
        </p:nvSpPr>
        <p:spPr>
          <a:xfrm>
            <a:off x="6156176" y="169354"/>
            <a:ext cx="2381734" cy="648072"/>
          </a:xfrm>
          <a:prstGeom prst="roundRect">
            <a:avLst/>
          </a:prstGeom>
          <a:solidFill>
            <a:srgbClr val="003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FFFF00"/>
                </a:solidFill>
              </a:rPr>
              <a:t>5. Invstigate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24B228-0012-47C2-8905-535A138CC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1131590"/>
            <a:ext cx="2476627" cy="3645087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E1250781-ADFF-414E-862A-F5E6D1572103}"/>
              </a:ext>
            </a:extLst>
          </p:cNvPr>
          <p:cNvSpPr/>
          <p:nvPr/>
        </p:nvSpPr>
        <p:spPr>
          <a:xfrm>
            <a:off x="237391" y="159482"/>
            <a:ext cx="4651555" cy="2268251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rgbClr val="FFFFCC"/>
                </a:solidFill>
              </a:rPr>
              <a:t>Anaylysis, reports 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FFFFCC"/>
                </a:solidFill>
              </a:rPr>
              <a:t>Find corrupted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FFFFCC"/>
                </a:solidFill>
              </a:rPr>
              <a:t>Diagnose type of ransomware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FFFFCC"/>
                </a:solidFill>
              </a:rPr>
              <a:t>Recover</a:t>
            </a:r>
          </a:p>
        </p:txBody>
      </p:sp>
    </p:spTree>
    <p:extLst>
      <p:ext uri="{BB962C8B-B14F-4D97-AF65-F5344CB8AC3E}">
        <p14:creationId xmlns:p14="http://schemas.microsoft.com/office/powerpoint/2010/main" val="3139988865"/>
      </p:ext>
    </p:extLst>
  </p:cSld>
  <p:clrMapOvr>
    <a:masterClrMapping/>
  </p:clrMapOvr>
  <p:transition spd="med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5750" y="1823853"/>
            <a:ext cx="7886700" cy="1495794"/>
          </a:xfrm>
        </p:spPr>
        <p:txBody>
          <a:bodyPr/>
          <a:lstStyle/>
          <a:p>
            <a:r>
              <a:rPr lang="en-US" dirty="0"/>
              <a:t>CyberSense Infrastructure</a:t>
            </a:r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B5A94DF5-8644-4CA9-8F2B-386446512D87}"/>
              </a:ext>
            </a:extLst>
          </p:cNvPr>
          <p:cNvSpPr/>
          <p:nvPr/>
        </p:nvSpPr>
        <p:spPr>
          <a:xfrm>
            <a:off x="35496" y="4948014"/>
            <a:ext cx="4968552" cy="144016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7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FA1A18C7-D27C-48BC-8F29-76D5C0742CE3}"/>
              </a:ext>
            </a:extLst>
          </p:cNvPr>
          <p:cNvSpPr/>
          <p:nvPr/>
        </p:nvSpPr>
        <p:spPr>
          <a:xfrm>
            <a:off x="107504" y="123478"/>
            <a:ext cx="8928991" cy="797159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dirty="0">
                <a:solidFill>
                  <a:srgbClr val="FFFFCC"/>
                </a:solidFill>
              </a:rPr>
              <a:t>CyberSense requirements</a:t>
            </a:r>
          </a:p>
        </p:txBody>
      </p:sp>
      <p:sp>
        <p:nvSpPr>
          <p:cNvPr id="35" name="Text Box 108">
            <a:extLst>
              <a:ext uri="{FF2B5EF4-FFF2-40B4-BE49-F238E27FC236}">
                <a16:creationId xmlns:a16="http://schemas.microsoft.com/office/drawing/2014/main" id="{C36AAC9D-9710-4193-8EA1-92384700C18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71898" y="2251829"/>
            <a:ext cx="1320874" cy="10987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CyberSense</a:t>
            </a:r>
          </a:p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99"/>
                </a:solidFill>
                <a:latin typeface="Arial" charset="0"/>
                <a:cs typeface="Times New Roman" pitchFamily="18" charset="0"/>
              </a:rPr>
              <a:t>Virtual Machine</a:t>
            </a:r>
          </a:p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99"/>
                </a:solidFill>
                <a:latin typeface="Arial" charset="0"/>
                <a:cs typeface="Times New Roman" pitchFamily="18" charset="0"/>
              </a:rPr>
              <a:t>or federated</a:t>
            </a:r>
          </a:p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99"/>
                </a:solidFill>
                <a:latin typeface="Arial" charset="0"/>
                <a:cs typeface="Times New Roman" pitchFamily="18" charset="0"/>
              </a:rPr>
              <a:t>Virtual Machines</a:t>
            </a:r>
          </a:p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99"/>
                </a:solidFill>
                <a:latin typeface="Arial" charset="0"/>
                <a:cs typeface="Times New Roman" pitchFamily="18" charset="0"/>
              </a:rPr>
              <a:t>Working</a:t>
            </a:r>
          </a:p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99"/>
                </a:solidFill>
                <a:latin typeface="Arial" charset="0"/>
                <a:cs typeface="Times New Roman" pitchFamily="18" charset="0"/>
              </a:rPr>
              <a:t>together</a:t>
            </a:r>
          </a:p>
        </p:txBody>
      </p:sp>
      <p:sp>
        <p:nvSpPr>
          <p:cNvPr id="29" name="AutoShape 7">
            <a:extLst>
              <a:ext uri="{FF2B5EF4-FFF2-40B4-BE49-F238E27FC236}">
                <a16:creationId xmlns:a16="http://schemas.microsoft.com/office/drawing/2014/main" id="{1A4C5FCD-6CAE-4190-A978-6BCDEAE46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033" y="1275606"/>
            <a:ext cx="576469" cy="3294301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C66E0DA-716D-477E-81C1-A8487396D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828" y="2288920"/>
            <a:ext cx="309256" cy="42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08">
            <a:extLst>
              <a:ext uri="{FF2B5EF4-FFF2-40B4-BE49-F238E27FC236}">
                <a16:creationId xmlns:a16="http://schemas.microsoft.com/office/drawing/2014/main" id="{E61AF5E1-FB05-411E-B9FA-10D46B7A91A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987824" y="2011431"/>
            <a:ext cx="1870705" cy="5493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Requirements:</a:t>
            </a:r>
          </a:p>
          <a:p>
            <a:pPr marL="0" marR="0" lvl="0" indent="0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6-20 CPUs</a:t>
            </a:r>
          </a:p>
          <a:p>
            <a:pPr marL="0" marR="0" lvl="0" indent="0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99"/>
                </a:solidFill>
                <a:latin typeface="Arial" charset="0"/>
                <a:cs typeface="Times New Roman" pitchFamily="18" charset="0"/>
              </a:rPr>
              <a:t>128GB-</a:t>
            </a:r>
            <a:r>
              <a:rPr lang="pl-PL" sz="1400" dirty="0">
                <a:solidFill>
                  <a:srgbClr val="000099"/>
                </a:solidFill>
                <a:latin typeface="Arial" charset="0"/>
                <a:cs typeface="Times New Roman" pitchFamily="18" charset="0"/>
              </a:rPr>
              <a:t>4</a:t>
            </a:r>
            <a:r>
              <a:rPr lang="en-US" sz="1400" dirty="0">
                <a:solidFill>
                  <a:srgbClr val="000099"/>
                </a:solidFill>
                <a:latin typeface="Arial" charset="0"/>
                <a:cs typeface="Times New Roman" pitchFamily="18" charset="0"/>
              </a:rPr>
              <a:t>00GB memory</a:t>
            </a:r>
          </a:p>
        </p:txBody>
      </p:sp>
      <p:sp>
        <p:nvSpPr>
          <p:cNvPr id="23" name="Text Box 108">
            <a:extLst>
              <a:ext uri="{FF2B5EF4-FFF2-40B4-BE49-F238E27FC236}">
                <a16:creationId xmlns:a16="http://schemas.microsoft.com/office/drawing/2014/main" id="{D45DA47B-C1DF-41C3-8E06-0589365E636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993554" y="2713970"/>
            <a:ext cx="2853345" cy="14650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Sizer:</a:t>
            </a:r>
          </a:p>
          <a:p>
            <a:pPr marL="0" marR="0" lvl="0" indent="0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99"/>
                </a:solidFill>
                <a:latin typeface="Arial" charset="0"/>
                <a:cs typeface="Times New Roman" pitchFamily="18" charset="0"/>
              </a:rPr>
              <a:t> *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Exact specification</a:t>
            </a:r>
          </a:p>
          <a:p>
            <a:pPr marL="0" marR="0" lvl="0" indent="0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99"/>
                </a:solidFill>
                <a:latin typeface="Arial" charset="0"/>
                <a:cs typeface="Times New Roman" pitchFamily="18" charset="0"/>
              </a:rPr>
              <a:t> * Number of VMs</a:t>
            </a:r>
          </a:p>
          <a:p>
            <a:pPr marL="0" marR="0" lvl="0" indent="0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99"/>
                </a:solidFill>
                <a:latin typeface="Arial" charset="0"/>
                <a:cs typeface="Times New Roman" pitchFamily="18" charset="0"/>
              </a:rPr>
              <a:t>Depends on </a:t>
            </a:r>
          </a:p>
          <a:p>
            <a:pPr marL="0" marR="0" lvl="0" indent="0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99"/>
                </a:solidFill>
                <a:latin typeface="Arial" charset="0"/>
                <a:cs typeface="Times New Roman" pitchFamily="18" charset="0"/>
              </a:rPr>
              <a:t> * number of scanned front end data</a:t>
            </a:r>
          </a:p>
          <a:p>
            <a:pPr marL="0" marR="0" lvl="0" indent="0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99"/>
                </a:solidFill>
                <a:latin typeface="Arial" charset="0"/>
                <a:cs typeface="Times New Roman" pitchFamily="18" charset="0"/>
              </a:rPr>
              <a:t> * change rate</a:t>
            </a:r>
          </a:p>
          <a:p>
            <a:pPr marL="0" marR="0" lvl="0" indent="0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99"/>
                </a:solidFill>
                <a:latin typeface="Arial" charset="0"/>
                <a:cs typeface="Times New Roman" pitchFamily="18" charset="0"/>
              </a:rPr>
              <a:t> * type of data (databases?)</a:t>
            </a:r>
          </a:p>
          <a:p>
            <a:pPr marL="0" marR="0" lvl="0" indent="0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99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8564288"/>
      </p:ext>
    </p:extLst>
  </p:cSld>
  <p:clrMapOvr>
    <a:masterClrMapping/>
  </p:clrMapOvr>
  <p:transition spd="med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5750" y="1823853"/>
            <a:ext cx="7886700" cy="1495794"/>
          </a:xfrm>
        </p:spPr>
        <p:txBody>
          <a:bodyPr/>
          <a:lstStyle/>
          <a:p>
            <a:r>
              <a:rPr lang="en-US" dirty="0"/>
              <a:t>CyberSense </a:t>
            </a:r>
            <a:br>
              <a:rPr lang="en-US" dirty="0"/>
            </a:br>
            <a:r>
              <a:rPr lang="en-US" dirty="0"/>
              <a:t>Unique points</a:t>
            </a:r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B5A94DF5-8644-4CA9-8F2B-386446512D87}"/>
              </a:ext>
            </a:extLst>
          </p:cNvPr>
          <p:cNvSpPr/>
          <p:nvPr/>
        </p:nvSpPr>
        <p:spPr>
          <a:xfrm>
            <a:off x="35496" y="4948014"/>
            <a:ext cx="4968552" cy="144016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23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FA1A18C7-D27C-48BC-8F29-76D5C0742CE3}"/>
              </a:ext>
            </a:extLst>
          </p:cNvPr>
          <p:cNvSpPr/>
          <p:nvPr/>
        </p:nvSpPr>
        <p:spPr>
          <a:xfrm>
            <a:off x="107504" y="123478"/>
            <a:ext cx="8928991" cy="797159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>
                <a:solidFill>
                  <a:srgbClr val="FFFFCC"/>
                </a:solidFill>
              </a:rPr>
              <a:t>Structure of file (document / database)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5C1C41-CD20-433B-B318-4446B07444AA}"/>
              </a:ext>
            </a:extLst>
          </p:cNvPr>
          <p:cNvSpPr/>
          <p:nvPr/>
        </p:nvSpPr>
        <p:spPr>
          <a:xfrm>
            <a:off x="130002" y="1707654"/>
            <a:ext cx="2016224" cy="3024336"/>
          </a:xfrm>
          <a:prstGeom prst="rect">
            <a:avLst/>
          </a:prstGeom>
          <a:solidFill>
            <a:srgbClr val="FFFF00"/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43EFEE-58D6-4616-8A14-46E22828B3F6}"/>
              </a:ext>
            </a:extLst>
          </p:cNvPr>
          <p:cNvSpPr txBox="1"/>
          <p:nvPr/>
        </p:nvSpPr>
        <p:spPr>
          <a:xfrm>
            <a:off x="235463" y="1707654"/>
            <a:ext cx="180530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1400" b="1">
                <a:solidFill>
                  <a:schemeClr val="bg2"/>
                </a:solidFill>
              </a:rPr>
              <a:t>File Metadata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1400" b="1">
                <a:solidFill>
                  <a:schemeClr val="bg2"/>
                </a:solidFill>
                <a:latin typeface="+mn-lt"/>
              </a:rPr>
              <a:t>Name, extensions,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1400" b="1">
                <a:solidFill>
                  <a:schemeClr val="bg2"/>
                </a:solidFill>
                <a:latin typeface="+mn-lt"/>
              </a:rPr>
              <a:t>size, time, path, …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F2C990-6D79-46B9-9040-3B6D857A1A54}"/>
              </a:ext>
            </a:extLst>
          </p:cNvPr>
          <p:cNvSpPr/>
          <p:nvPr/>
        </p:nvSpPr>
        <p:spPr>
          <a:xfrm>
            <a:off x="235463" y="2477250"/>
            <a:ext cx="1838730" cy="2182731"/>
          </a:xfrm>
          <a:prstGeom prst="rect">
            <a:avLst/>
          </a:prstGeom>
          <a:solidFill>
            <a:srgbClr val="FFCC66"/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5F89C2-4645-4C1F-A4B9-825A0D325C9C}"/>
              </a:ext>
            </a:extLst>
          </p:cNvPr>
          <p:cNvSpPr txBox="1"/>
          <p:nvPr/>
        </p:nvSpPr>
        <p:spPr>
          <a:xfrm>
            <a:off x="202010" y="2571750"/>
            <a:ext cx="1883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1400" b="1">
                <a:solidFill>
                  <a:schemeClr val="bg2"/>
                </a:solidFill>
              </a:rPr>
              <a:t>Document Metadata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1400" b="1">
                <a:solidFill>
                  <a:schemeClr val="bg2"/>
                </a:solidFill>
                <a:latin typeface="+mn-lt"/>
              </a:rPr>
              <a:t>Type, Structure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EC8352-D228-4E2F-9409-6B36F47B370A}"/>
              </a:ext>
            </a:extLst>
          </p:cNvPr>
          <p:cNvSpPr/>
          <p:nvPr/>
        </p:nvSpPr>
        <p:spPr>
          <a:xfrm>
            <a:off x="302824" y="3203669"/>
            <a:ext cx="1666594" cy="1376535"/>
          </a:xfrm>
          <a:prstGeom prst="rect">
            <a:avLst/>
          </a:prstGeom>
          <a:solidFill>
            <a:srgbClr val="FFFFCC"/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293B23-44CD-4C14-B69B-CFE586FFCA44}"/>
              </a:ext>
            </a:extLst>
          </p:cNvPr>
          <p:cNvSpPr txBox="1"/>
          <p:nvPr/>
        </p:nvSpPr>
        <p:spPr>
          <a:xfrm>
            <a:off x="716138" y="3584159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1400" b="1">
                <a:solidFill>
                  <a:schemeClr val="bg2"/>
                </a:solidFill>
              </a:rPr>
              <a:t>Content</a:t>
            </a:r>
            <a:endParaRPr lang="en-US" sz="1400" b="1">
              <a:solidFill>
                <a:schemeClr val="bg2"/>
              </a:solidFill>
              <a:latin typeface="+mn-lt"/>
            </a:endParaRP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1EE5ECFF-D0C7-414C-93C0-2EF58817DCF2}"/>
              </a:ext>
            </a:extLst>
          </p:cNvPr>
          <p:cNvSpPr/>
          <p:nvPr/>
        </p:nvSpPr>
        <p:spPr>
          <a:xfrm>
            <a:off x="2251686" y="1774592"/>
            <a:ext cx="5272639" cy="515264"/>
          </a:xfrm>
          <a:prstGeom prst="roundRect">
            <a:avLst/>
          </a:prstGeom>
          <a:solidFill>
            <a:srgbClr val="50000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FFCC"/>
                </a:solidFill>
              </a:rPr>
              <a:t>Change extension, file size, ..</a:t>
            </a: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99EB7D7B-CD88-4EDD-A244-8402FC24EBF0}"/>
              </a:ext>
            </a:extLst>
          </p:cNvPr>
          <p:cNvSpPr/>
          <p:nvPr/>
        </p:nvSpPr>
        <p:spPr>
          <a:xfrm>
            <a:off x="2251686" y="2696391"/>
            <a:ext cx="5272639" cy="515264"/>
          </a:xfrm>
          <a:prstGeom prst="roundRect">
            <a:avLst/>
          </a:prstGeom>
          <a:solidFill>
            <a:srgbClr val="80000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FFCC"/>
                </a:solidFill>
              </a:rPr>
              <a:t>File type mismatch, Corrupt file structure, …</a:t>
            </a: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EF1BC0EC-FAD6-4A26-88E9-4B46425A7EDF}"/>
              </a:ext>
            </a:extLst>
          </p:cNvPr>
          <p:cNvSpPr/>
          <p:nvPr/>
        </p:nvSpPr>
        <p:spPr>
          <a:xfrm>
            <a:off x="2250520" y="3640663"/>
            <a:ext cx="5272639" cy="515264"/>
          </a:xfrm>
          <a:prstGeom prst="roundRect">
            <a:avLst/>
          </a:prstGeom>
          <a:solidFill>
            <a:srgbClr val="E6000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FFCC"/>
                </a:solidFill>
              </a:rPr>
              <a:t>Partial encryption, Corrupted content, …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82CF556-8B6F-4537-AC69-7E0BA7D31CFD}"/>
              </a:ext>
            </a:extLst>
          </p:cNvPr>
          <p:cNvCxnSpPr>
            <a:cxnSpLocks/>
          </p:cNvCxnSpPr>
          <p:nvPr/>
        </p:nvCxnSpPr>
        <p:spPr>
          <a:xfrm>
            <a:off x="8172400" y="1707654"/>
            <a:ext cx="0" cy="2547814"/>
          </a:xfrm>
          <a:prstGeom prst="straightConnector1">
            <a:avLst/>
          </a:prstGeom>
          <a:ln w="254000" cmpd="sng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38AA39E-0F46-42CC-900C-CDBF249A1EE1}"/>
              </a:ext>
            </a:extLst>
          </p:cNvPr>
          <p:cNvSpPr txBox="1"/>
          <p:nvPr/>
        </p:nvSpPr>
        <p:spPr>
          <a:xfrm>
            <a:off x="7504589" y="4281358"/>
            <a:ext cx="13356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1400" b="1">
                <a:solidFill>
                  <a:schemeClr val="bg2"/>
                </a:solidFill>
              </a:rPr>
              <a:t>More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1400" b="1">
                <a:solidFill>
                  <a:schemeClr val="bg2"/>
                </a:solidFill>
                <a:latin typeface="+mn-lt"/>
              </a:rPr>
              <a:t>sophisticated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1400" b="1">
                <a:solidFill>
                  <a:schemeClr val="bg2"/>
                </a:solidFill>
                <a:latin typeface="+mn-lt"/>
              </a:rPr>
              <a:t>attacks</a:t>
            </a:r>
          </a:p>
        </p:txBody>
      </p:sp>
    </p:spTree>
    <p:extLst>
      <p:ext uri="{BB962C8B-B14F-4D97-AF65-F5344CB8AC3E}">
        <p14:creationId xmlns:p14="http://schemas.microsoft.com/office/powerpoint/2010/main" val="1745070001"/>
      </p:ext>
    </p:extLst>
  </p:cSld>
  <p:clrMapOvr>
    <a:masterClrMapping/>
  </p:clrMapOvr>
  <p:transition spd="med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8EC662-F7C2-4A0D-BDB4-B7CDEE96A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22" y="1131590"/>
            <a:ext cx="8567554" cy="3096344"/>
          </a:xfrm>
          <a:prstGeom prst="rect">
            <a:avLst/>
          </a:prstGeom>
        </p:spPr>
      </p:pic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9398B42F-0436-4078-B59F-5ED849FD2C50}"/>
              </a:ext>
            </a:extLst>
          </p:cNvPr>
          <p:cNvSpPr/>
          <p:nvPr/>
        </p:nvSpPr>
        <p:spPr>
          <a:xfrm>
            <a:off x="107504" y="123478"/>
            <a:ext cx="8928991" cy="797159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>
                <a:solidFill>
                  <a:srgbClr val="FFFFCC"/>
                </a:solidFill>
              </a:rPr>
              <a:t>Let’s compare 2 files</a:t>
            </a:r>
          </a:p>
        </p:txBody>
      </p:sp>
    </p:spTree>
    <p:extLst>
      <p:ext uri="{BB962C8B-B14F-4D97-AF65-F5344CB8AC3E}">
        <p14:creationId xmlns:p14="http://schemas.microsoft.com/office/powerpoint/2010/main" val="247103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E15564-5C4A-434F-A37A-A88C646FC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923678"/>
            <a:ext cx="7976010" cy="3003704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DE04B6F9-C164-4DF5-B24B-45FB6B000033}"/>
              </a:ext>
            </a:extLst>
          </p:cNvPr>
          <p:cNvSpPr/>
          <p:nvPr/>
        </p:nvSpPr>
        <p:spPr>
          <a:xfrm>
            <a:off x="184425" y="123478"/>
            <a:ext cx="8928991" cy="797159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>
                <a:solidFill>
                  <a:srgbClr val="FFFFCC"/>
                </a:solidFill>
              </a:rPr>
              <a:t>Metadata only analytics will not detect corruption </a:t>
            </a:r>
          </a:p>
        </p:txBody>
      </p:sp>
    </p:spTree>
    <p:extLst>
      <p:ext uri="{BB962C8B-B14F-4D97-AF65-F5344CB8AC3E}">
        <p14:creationId xmlns:p14="http://schemas.microsoft.com/office/powerpoint/2010/main" val="277041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D814F2-82C2-4ED2-8C3E-2F1028386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70" y="1098474"/>
            <a:ext cx="7969660" cy="2946551"/>
          </a:xfrm>
          <a:prstGeom prst="rect">
            <a:avLst/>
          </a:prstGeom>
        </p:spPr>
      </p:pic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9583993C-90AA-4441-9740-F8F4ADA47E15}"/>
              </a:ext>
            </a:extLst>
          </p:cNvPr>
          <p:cNvSpPr/>
          <p:nvPr/>
        </p:nvSpPr>
        <p:spPr>
          <a:xfrm>
            <a:off x="107504" y="123478"/>
            <a:ext cx="8928991" cy="797159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>
                <a:solidFill>
                  <a:srgbClr val="FFFFCC"/>
                </a:solidFill>
              </a:rPr>
              <a:t>Content analytics detects attack</a:t>
            </a: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94610381-0124-4688-9DC9-046BB37C9BFC}"/>
              </a:ext>
            </a:extLst>
          </p:cNvPr>
          <p:cNvSpPr/>
          <p:nvPr/>
        </p:nvSpPr>
        <p:spPr>
          <a:xfrm>
            <a:off x="107504" y="4011910"/>
            <a:ext cx="8928991" cy="797159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>
                <a:solidFill>
                  <a:srgbClr val="FFFFCC"/>
                </a:solidFill>
              </a:rPr>
              <a:t>Requires algorytms and power</a:t>
            </a:r>
          </a:p>
        </p:txBody>
      </p:sp>
    </p:spTree>
    <p:extLst>
      <p:ext uri="{BB962C8B-B14F-4D97-AF65-F5344CB8AC3E}">
        <p14:creationId xmlns:p14="http://schemas.microsoft.com/office/powerpoint/2010/main" val="17737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</p:spPr>
        <p:txBody>
          <a:bodyPr/>
          <a:lstStyle/>
          <a:p>
            <a:r>
              <a:rPr lang="pl-PL" dirty="0"/>
              <a:t>Video – CyberSense</a:t>
            </a:r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F8A9677-5EA5-4E8D-832F-9E588E033863}"/>
              </a:ext>
            </a:extLst>
          </p:cNvPr>
          <p:cNvSpPr txBox="1">
            <a:spLocks/>
          </p:cNvSpPr>
          <p:nvPr/>
        </p:nvSpPr>
        <p:spPr>
          <a:xfrm>
            <a:off x="271463" y="970289"/>
            <a:ext cx="8351244" cy="319246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2400" dirty="0"/>
              <a:t>CyberSense – How to recover after hacker/ransomware attack?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https://youtu.be/ul5PHkq83Nk</a:t>
            </a:r>
            <a:endParaRPr lang="en-US" sz="2400" dirty="0"/>
          </a:p>
          <a:p>
            <a:pPr>
              <a:spcBef>
                <a:spcPts val="1800"/>
              </a:spcBef>
            </a:pPr>
            <a:endParaRPr lang="en-US" sz="2400" dirty="0"/>
          </a:p>
          <a:p>
            <a:pPr>
              <a:spcBef>
                <a:spcPts val="1800"/>
              </a:spcBef>
            </a:pPr>
            <a:r>
              <a:rPr lang="en-US" sz="2400" dirty="0"/>
              <a:t>CyberSense – Jak </a:t>
            </a:r>
            <a:r>
              <a:rPr lang="en-US" sz="2400" dirty="0" err="1"/>
              <a:t>się</a:t>
            </a:r>
            <a:r>
              <a:rPr lang="en-US" sz="2400" dirty="0"/>
              <a:t> </a:t>
            </a:r>
            <a:r>
              <a:rPr lang="en-US" sz="2400" dirty="0" err="1"/>
              <a:t>odtworzyć</a:t>
            </a:r>
            <a:r>
              <a:rPr lang="en-US" sz="2400" dirty="0"/>
              <a:t> po </a:t>
            </a:r>
            <a:r>
              <a:rPr lang="en-US" sz="2400" dirty="0" err="1"/>
              <a:t>ataku</a:t>
            </a:r>
            <a:r>
              <a:rPr lang="en-US" sz="2400" dirty="0"/>
              <a:t> ransomware/hacker?</a:t>
            </a:r>
            <a:br>
              <a:rPr lang="en-US" sz="2400" dirty="0"/>
            </a:br>
            <a:r>
              <a:rPr lang="en-US" sz="2400" dirty="0">
                <a:hlinkClick r:id="rId3"/>
              </a:rPr>
              <a:t>https://youtu.be/q0qvfbnzXOw</a:t>
            </a:r>
            <a:endParaRPr lang="en-US" sz="2400" dirty="0"/>
          </a:p>
          <a:p>
            <a:pPr>
              <a:spcBef>
                <a:spcPts val="180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2312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D4610B-9DEB-4713-A1CF-3C1245BC4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491630"/>
            <a:ext cx="8598183" cy="2880320"/>
          </a:xfrm>
          <a:prstGeom prst="rect">
            <a:avLst/>
          </a:prstGeom>
        </p:spPr>
      </p:pic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875BE070-B523-4D19-AD06-D14550552E9B}"/>
              </a:ext>
            </a:extLst>
          </p:cNvPr>
          <p:cNvSpPr/>
          <p:nvPr/>
        </p:nvSpPr>
        <p:spPr>
          <a:xfrm>
            <a:off x="107504" y="195486"/>
            <a:ext cx="8928991" cy="797159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>
                <a:solidFill>
                  <a:srgbClr val="FFFFCC"/>
                </a:solidFill>
              </a:rPr>
              <a:t>Attack vectors that maintain valid file extensions</a:t>
            </a:r>
          </a:p>
        </p:txBody>
      </p:sp>
    </p:spTree>
    <p:extLst>
      <p:ext uri="{BB962C8B-B14F-4D97-AF65-F5344CB8AC3E}">
        <p14:creationId xmlns:p14="http://schemas.microsoft.com/office/powerpoint/2010/main" val="374382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5750" y="1823853"/>
            <a:ext cx="7886700" cy="1495794"/>
          </a:xfrm>
        </p:spPr>
        <p:txBody>
          <a:bodyPr/>
          <a:lstStyle/>
          <a:p>
            <a:r>
              <a:rPr lang="en-US" dirty="0"/>
              <a:t>CyberSense </a:t>
            </a:r>
            <a:br>
              <a:rPr lang="en-US" dirty="0"/>
            </a:br>
            <a:r>
              <a:rPr lang="en-US" dirty="0"/>
              <a:t>Forensic analysis</a:t>
            </a:r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B5A94DF5-8644-4CA9-8F2B-386446512D87}"/>
              </a:ext>
            </a:extLst>
          </p:cNvPr>
          <p:cNvSpPr/>
          <p:nvPr/>
        </p:nvSpPr>
        <p:spPr>
          <a:xfrm>
            <a:off x="35496" y="4948014"/>
            <a:ext cx="4968552" cy="144016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2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635A225E-C507-4487-A8DC-E43CE2420193}"/>
              </a:ext>
            </a:extLst>
          </p:cNvPr>
          <p:cNvSpPr/>
          <p:nvPr/>
        </p:nvSpPr>
        <p:spPr>
          <a:xfrm>
            <a:off x="451919" y="123478"/>
            <a:ext cx="7704856" cy="797159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CC"/>
                </a:solidFill>
              </a:rPr>
              <a:t>CyberSense Workflow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04E43F-FF39-48E0-A809-32ADF3759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80" y="1419622"/>
            <a:ext cx="8532440" cy="3288702"/>
          </a:xfrm>
          <a:prstGeom prst="rect">
            <a:avLst/>
          </a:prstGeom>
        </p:spPr>
      </p:pic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5B7DFDE0-54DE-4118-83EB-39E3177F7C02}"/>
              </a:ext>
            </a:extLst>
          </p:cNvPr>
          <p:cNvSpPr/>
          <p:nvPr/>
        </p:nvSpPr>
        <p:spPr>
          <a:xfrm>
            <a:off x="179512" y="4194126"/>
            <a:ext cx="1774354" cy="514198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FFFFCC"/>
                </a:solidFill>
              </a:rPr>
              <a:t>Comprehensive index</a:t>
            </a:r>
          </a:p>
          <a:p>
            <a:pPr algn="ctr"/>
            <a:r>
              <a:rPr lang="en-US" sz="900">
                <a:solidFill>
                  <a:srgbClr val="FFFFCC"/>
                </a:solidFill>
              </a:rPr>
              <a:t>Changes on content over time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5898288-66F5-407C-B3B3-21EA08BCC9B9}"/>
              </a:ext>
            </a:extLst>
          </p:cNvPr>
          <p:cNvSpPr/>
          <p:nvPr/>
        </p:nvSpPr>
        <p:spPr>
          <a:xfrm>
            <a:off x="1691680" y="1203598"/>
            <a:ext cx="2301577" cy="514198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FFFFCC"/>
                </a:solidFill>
              </a:rPr>
              <a:t>Security Analytics</a:t>
            </a:r>
          </a:p>
          <a:p>
            <a:pPr algn="ctr"/>
            <a:r>
              <a:rPr lang="en-US" sz="900">
                <a:solidFill>
                  <a:srgbClr val="FFFFCC"/>
                </a:solidFill>
              </a:rPr>
              <a:t>100+ statistics indicative of cyber attack</a:t>
            </a: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D1057CCA-E4C8-4C64-9DAE-6C9F6BF7130C}"/>
              </a:ext>
            </a:extLst>
          </p:cNvPr>
          <p:cNvSpPr/>
          <p:nvPr/>
        </p:nvSpPr>
        <p:spPr>
          <a:xfrm>
            <a:off x="3671900" y="4194126"/>
            <a:ext cx="1800200" cy="514198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FFFFCC"/>
                </a:solidFill>
              </a:rPr>
              <a:t>Machine Learning</a:t>
            </a:r>
          </a:p>
          <a:p>
            <a:pPr algn="ctr"/>
            <a:r>
              <a:rPr lang="en-US" sz="900">
                <a:solidFill>
                  <a:srgbClr val="FFFFCC"/>
                </a:solidFill>
              </a:rPr>
              <a:t>Trained against attack vectors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FD43F0-BE74-4D78-BC7C-1C5076D0FDA4}"/>
              </a:ext>
            </a:extLst>
          </p:cNvPr>
          <p:cNvSpPr/>
          <p:nvPr/>
        </p:nvSpPr>
        <p:spPr>
          <a:xfrm>
            <a:off x="107505" y="1060722"/>
            <a:ext cx="5472608" cy="3815283"/>
          </a:xfrm>
          <a:prstGeom prst="rect">
            <a:avLst/>
          </a:prstGeom>
          <a:noFill/>
          <a:ln w="101600" cmpd="sng">
            <a:solidFill>
              <a:srgbClr val="009900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669210"/>
      </p:ext>
    </p:extLst>
  </p:cSld>
  <p:clrMapOvr>
    <a:masterClrMapping/>
  </p:clrMapOvr>
  <p:transition spd="med"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635A225E-C507-4487-A8DC-E43CE2420193}"/>
              </a:ext>
            </a:extLst>
          </p:cNvPr>
          <p:cNvSpPr/>
          <p:nvPr/>
        </p:nvSpPr>
        <p:spPr>
          <a:xfrm>
            <a:off x="451919" y="123478"/>
            <a:ext cx="7704856" cy="797159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CC"/>
                </a:solidFill>
              </a:rPr>
              <a:t>CyberSense Workflow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04E43F-FF39-48E0-A809-32ADF3759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80" y="1419622"/>
            <a:ext cx="8532440" cy="3288702"/>
          </a:xfrm>
          <a:prstGeom prst="rect">
            <a:avLst/>
          </a:prstGeom>
        </p:spPr>
      </p:pic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5B7DFDE0-54DE-4118-83EB-39E3177F7C02}"/>
              </a:ext>
            </a:extLst>
          </p:cNvPr>
          <p:cNvSpPr/>
          <p:nvPr/>
        </p:nvSpPr>
        <p:spPr>
          <a:xfrm>
            <a:off x="179512" y="4194126"/>
            <a:ext cx="1774354" cy="514198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FFFFCC"/>
                </a:solidFill>
              </a:rPr>
              <a:t>Comprehensive index</a:t>
            </a:r>
          </a:p>
          <a:p>
            <a:pPr algn="ctr"/>
            <a:r>
              <a:rPr lang="en-US" sz="900">
                <a:solidFill>
                  <a:srgbClr val="FFFFCC"/>
                </a:solidFill>
              </a:rPr>
              <a:t>Changes on content over time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5898288-66F5-407C-B3B3-21EA08BCC9B9}"/>
              </a:ext>
            </a:extLst>
          </p:cNvPr>
          <p:cNvSpPr/>
          <p:nvPr/>
        </p:nvSpPr>
        <p:spPr>
          <a:xfrm>
            <a:off x="1691680" y="1203598"/>
            <a:ext cx="2301577" cy="514198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FFFFCC"/>
                </a:solidFill>
              </a:rPr>
              <a:t>Security Analytics</a:t>
            </a:r>
          </a:p>
          <a:p>
            <a:pPr algn="ctr"/>
            <a:r>
              <a:rPr lang="en-US" sz="900">
                <a:solidFill>
                  <a:srgbClr val="FFFFCC"/>
                </a:solidFill>
              </a:rPr>
              <a:t>100+ statistics indicative of cyber attack</a:t>
            </a: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D1057CCA-E4C8-4C64-9DAE-6C9F6BF7130C}"/>
              </a:ext>
            </a:extLst>
          </p:cNvPr>
          <p:cNvSpPr/>
          <p:nvPr/>
        </p:nvSpPr>
        <p:spPr>
          <a:xfrm>
            <a:off x="3671900" y="4194126"/>
            <a:ext cx="1800200" cy="514198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FFFFCC"/>
                </a:solidFill>
              </a:rPr>
              <a:t>Machine Learning</a:t>
            </a:r>
          </a:p>
          <a:p>
            <a:pPr algn="ctr"/>
            <a:r>
              <a:rPr lang="en-US" sz="900">
                <a:solidFill>
                  <a:srgbClr val="FFFFCC"/>
                </a:solidFill>
              </a:rPr>
              <a:t>Trained against attack vectors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FD43F0-BE74-4D78-BC7C-1C5076D0FDA4}"/>
              </a:ext>
            </a:extLst>
          </p:cNvPr>
          <p:cNvSpPr/>
          <p:nvPr/>
        </p:nvSpPr>
        <p:spPr>
          <a:xfrm>
            <a:off x="107505" y="1060722"/>
            <a:ext cx="5472608" cy="3815283"/>
          </a:xfrm>
          <a:prstGeom prst="rect">
            <a:avLst/>
          </a:prstGeom>
          <a:noFill/>
          <a:ln w="101600" cmpd="sng">
            <a:solidFill>
              <a:srgbClr val="009900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B009BD-131E-4486-AFCD-D0520A15CC6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70000"/>
            </a:schemeClr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Rounded Rectangle 151">
            <a:extLst>
              <a:ext uri="{FF2B5EF4-FFF2-40B4-BE49-F238E27FC236}">
                <a16:creationId xmlns:a16="http://schemas.microsoft.com/office/drawing/2014/main" id="{723A9BBC-6DD8-44C1-B843-5977002CCB65}"/>
              </a:ext>
            </a:extLst>
          </p:cNvPr>
          <p:cNvSpPr/>
          <p:nvPr/>
        </p:nvSpPr>
        <p:spPr>
          <a:xfrm>
            <a:off x="305780" y="1394694"/>
            <a:ext cx="8479536" cy="731563"/>
          </a:xfrm>
          <a:prstGeom prst="roundRect">
            <a:avLst/>
          </a:prstGeom>
          <a:solidFill>
            <a:srgbClr val="FFFFCC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solidFill>
                  <a:srgbClr val="002060"/>
                </a:solidFill>
              </a:rPr>
              <a:t>Attack vector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13" name="Rounded Rectangle 121">
            <a:extLst>
              <a:ext uri="{FF2B5EF4-FFF2-40B4-BE49-F238E27FC236}">
                <a16:creationId xmlns:a16="http://schemas.microsoft.com/office/drawing/2014/main" id="{D1B56376-16D8-4D70-8949-BAC8A2ADADEF}"/>
              </a:ext>
            </a:extLst>
          </p:cNvPr>
          <p:cNvSpPr/>
          <p:nvPr/>
        </p:nvSpPr>
        <p:spPr>
          <a:xfrm>
            <a:off x="1298869" y="99244"/>
            <a:ext cx="6225459" cy="1104354"/>
          </a:xfrm>
          <a:prstGeom prst="roundRect">
            <a:avLst/>
          </a:prstGeom>
          <a:solidFill>
            <a:srgbClr val="003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FFFF00"/>
                </a:solidFill>
              </a:rPr>
              <a:t>The result of CyberSense job</a:t>
            </a:r>
          </a:p>
        </p:txBody>
      </p:sp>
    </p:spTree>
    <p:extLst>
      <p:ext uri="{BB962C8B-B14F-4D97-AF65-F5344CB8AC3E}">
        <p14:creationId xmlns:p14="http://schemas.microsoft.com/office/powerpoint/2010/main" val="2739265950"/>
      </p:ext>
    </p:extLst>
  </p:cSld>
  <p:clrMapOvr>
    <a:masterClrMapping/>
  </p:clrMapOvr>
  <p:transition spd="med"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635A225E-C507-4487-A8DC-E43CE2420193}"/>
              </a:ext>
            </a:extLst>
          </p:cNvPr>
          <p:cNvSpPr/>
          <p:nvPr/>
        </p:nvSpPr>
        <p:spPr>
          <a:xfrm>
            <a:off x="451919" y="123478"/>
            <a:ext cx="7704856" cy="797159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CC"/>
                </a:solidFill>
              </a:rPr>
              <a:t>CyberSense Workflow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04E43F-FF39-48E0-A809-32ADF3759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80" y="1419622"/>
            <a:ext cx="8532440" cy="3288702"/>
          </a:xfrm>
          <a:prstGeom prst="rect">
            <a:avLst/>
          </a:prstGeom>
        </p:spPr>
      </p:pic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5B7DFDE0-54DE-4118-83EB-39E3177F7C02}"/>
              </a:ext>
            </a:extLst>
          </p:cNvPr>
          <p:cNvSpPr/>
          <p:nvPr/>
        </p:nvSpPr>
        <p:spPr>
          <a:xfrm>
            <a:off x="179512" y="4194126"/>
            <a:ext cx="1774354" cy="514198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FFFFCC"/>
                </a:solidFill>
              </a:rPr>
              <a:t>Comprehensive index</a:t>
            </a:r>
          </a:p>
          <a:p>
            <a:pPr algn="ctr"/>
            <a:r>
              <a:rPr lang="en-US" sz="900">
                <a:solidFill>
                  <a:srgbClr val="FFFFCC"/>
                </a:solidFill>
              </a:rPr>
              <a:t>Changes on content over time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5898288-66F5-407C-B3B3-21EA08BCC9B9}"/>
              </a:ext>
            </a:extLst>
          </p:cNvPr>
          <p:cNvSpPr/>
          <p:nvPr/>
        </p:nvSpPr>
        <p:spPr>
          <a:xfrm>
            <a:off x="1691680" y="1203598"/>
            <a:ext cx="2301577" cy="514198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FFFFCC"/>
                </a:solidFill>
              </a:rPr>
              <a:t>Security Analytics</a:t>
            </a:r>
          </a:p>
          <a:p>
            <a:pPr algn="ctr"/>
            <a:r>
              <a:rPr lang="en-US" sz="900">
                <a:solidFill>
                  <a:srgbClr val="FFFFCC"/>
                </a:solidFill>
              </a:rPr>
              <a:t>100+ statistics indicative of cyber attack</a:t>
            </a: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D1057CCA-E4C8-4C64-9DAE-6C9F6BF7130C}"/>
              </a:ext>
            </a:extLst>
          </p:cNvPr>
          <p:cNvSpPr/>
          <p:nvPr/>
        </p:nvSpPr>
        <p:spPr>
          <a:xfrm>
            <a:off x="3671900" y="4194126"/>
            <a:ext cx="1800200" cy="514198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FFFFCC"/>
                </a:solidFill>
              </a:rPr>
              <a:t>Machine Learning</a:t>
            </a:r>
          </a:p>
          <a:p>
            <a:pPr algn="ctr"/>
            <a:r>
              <a:rPr lang="en-US" sz="900">
                <a:solidFill>
                  <a:srgbClr val="FFFFCC"/>
                </a:solidFill>
              </a:rPr>
              <a:t>Trained against attack vectors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FD43F0-BE74-4D78-BC7C-1C5076D0FDA4}"/>
              </a:ext>
            </a:extLst>
          </p:cNvPr>
          <p:cNvSpPr/>
          <p:nvPr/>
        </p:nvSpPr>
        <p:spPr>
          <a:xfrm>
            <a:off x="107505" y="1060722"/>
            <a:ext cx="5472608" cy="3815283"/>
          </a:xfrm>
          <a:prstGeom prst="rect">
            <a:avLst/>
          </a:prstGeom>
          <a:noFill/>
          <a:ln w="101600" cmpd="sng">
            <a:solidFill>
              <a:srgbClr val="009900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B009BD-131E-4486-AFCD-D0520A15CC6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70000"/>
            </a:schemeClr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Rounded Rectangle 151">
            <a:extLst>
              <a:ext uri="{FF2B5EF4-FFF2-40B4-BE49-F238E27FC236}">
                <a16:creationId xmlns:a16="http://schemas.microsoft.com/office/drawing/2014/main" id="{723A9BBC-6DD8-44C1-B843-5977002CCB65}"/>
              </a:ext>
            </a:extLst>
          </p:cNvPr>
          <p:cNvSpPr/>
          <p:nvPr/>
        </p:nvSpPr>
        <p:spPr>
          <a:xfrm>
            <a:off x="305780" y="1394694"/>
            <a:ext cx="8479536" cy="731563"/>
          </a:xfrm>
          <a:prstGeom prst="roundRect">
            <a:avLst/>
          </a:prstGeom>
          <a:solidFill>
            <a:srgbClr val="FFFFCC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solidFill>
                  <a:srgbClr val="002060"/>
                </a:solidFill>
              </a:rPr>
              <a:t>Attack vector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13" name="Rounded Rectangle 121">
            <a:extLst>
              <a:ext uri="{FF2B5EF4-FFF2-40B4-BE49-F238E27FC236}">
                <a16:creationId xmlns:a16="http://schemas.microsoft.com/office/drawing/2014/main" id="{D1B56376-16D8-4D70-8949-BAC8A2ADADEF}"/>
              </a:ext>
            </a:extLst>
          </p:cNvPr>
          <p:cNvSpPr/>
          <p:nvPr/>
        </p:nvSpPr>
        <p:spPr>
          <a:xfrm>
            <a:off x="1298869" y="99244"/>
            <a:ext cx="6225459" cy="1104354"/>
          </a:xfrm>
          <a:prstGeom prst="roundRect">
            <a:avLst/>
          </a:prstGeom>
          <a:solidFill>
            <a:srgbClr val="003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FFFF00"/>
                </a:solidFill>
              </a:rPr>
              <a:t>The result of CyberSense job</a:t>
            </a:r>
          </a:p>
        </p:txBody>
      </p:sp>
      <p:sp>
        <p:nvSpPr>
          <p:cNvPr id="12" name="Rounded Rectangle 151">
            <a:extLst>
              <a:ext uri="{FF2B5EF4-FFF2-40B4-BE49-F238E27FC236}">
                <a16:creationId xmlns:a16="http://schemas.microsoft.com/office/drawing/2014/main" id="{C4E0B504-5F17-406E-AD41-8E80EFFDD67E}"/>
              </a:ext>
            </a:extLst>
          </p:cNvPr>
          <p:cNvSpPr/>
          <p:nvPr/>
        </p:nvSpPr>
        <p:spPr>
          <a:xfrm>
            <a:off x="270469" y="2283718"/>
            <a:ext cx="8479536" cy="731563"/>
          </a:xfrm>
          <a:prstGeom prst="roundRect">
            <a:avLst/>
          </a:prstGeom>
          <a:solidFill>
            <a:srgbClr val="FFFFCC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rgbClr val="002060"/>
                </a:solidFill>
              </a:rPr>
              <a:t>Detailed list of corrupted file</a:t>
            </a:r>
            <a:r>
              <a:rPr lang="pl-PL" sz="4200" b="1" dirty="0">
                <a:solidFill>
                  <a:srgbClr val="002060"/>
                </a:solidFill>
              </a:rPr>
              <a:t>s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265816"/>
      </p:ext>
    </p:extLst>
  </p:cSld>
  <p:clrMapOvr>
    <a:masterClrMapping/>
  </p:clrMapOvr>
  <p:transition spd="med"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635A225E-C507-4487-A8DC-E43CE2420193}"/>
              </a:ext>
            </a:extLst>
          </p:cNvPr>
          <p:cNvSpPr/>
          <p:nvPr/>
        </p:nvSpPr>
        <p:spPr>
          <a:xfrm>
            <a:off x="451919" y="123478"/>
            <a:ext cx="7704856" cy="797159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CC"/>
                </a:solidFill>
              </a:rPr>
              <a:t>CyberSense Workflow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04E43F-FF39-48E0-A809-32ADF3759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80" y="1419622"/>
            <a:ext cx="8532440" cy="3288702"/>
          </a:xfrm>
          <a:prstGeom prst="rect">
            <a:avLst/>
          </a:prstGeom>
        </p:spPr>
      </p:pic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5B7DFDE0-54DE-4118-83EB-39E3177F7C02}"/>
              </a:ext>
            </a:extLst>
          </p:cNvPr>
          <p:cNvSpPr/>
          <p:nvPr/>
        </p:nvSpPr>
        <p:spPr>
          <a:xfrm>
            <a:off x="179512" y="4194126"/>
            <a:ext cx="1774354" cy="514198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FFFFCC"/>
                </a:solidFill>
              </a:rPr>
              <a:t>Comprehensive index</a:t>
            </a:r>
          </a:p>
          <a:p>
            <a:pPr algn="ctr"/>
            <a:r>
              <a:rPr lang="en-US" sz="900">
                <a:solidFill>
                  <a:srgbClr val="FFFFCC"/>
                </a:solidFill>
              </a:rPr>
              <a:t>Changes on content over time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5898288-66F5-407C-B3B3-21EA08BCC9B9}"/>
              </a:ext>
            </a:extLst>
          </p:cNvPr>
          <p:cNvSpPr/>
          <p:nvPr/>
        </p:nvSpPr>
        <p:spPr>
          <a:xfrm>
            <a:off x="1691680" y="1203598"/>
            <a:ext cx="2301577" cy="514198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FFFFCC"/>
                </a:solidFill>
              </a:rPr>
              <a:t>Security Analytics</a:t>
            </a:r>
          </a:p>
          <a:p>
            <a:pPr algn="ctr"/>
            <a:r>
              <a:rPr lang="en-US" sz="900">
                <a:solidFill>
                  <a:srgbClr val="FFFFCC"/>
                </a:solidFill>
              </a:rPr>
              <a:t>100+ statistics indicative of cyber attack</a:t>
            </a: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D1057CCA-E4C8-4C64-9DAE-6C9F6BF7130C}"/>
              </a:ext>
            </a:extLst>
          </p:cNvPr>
          <p:cNvSpPr/>
          <p:nvPr/>
        </p:nvSpPr>
        <p:spPr>
          <a:xfrm>
            <a:off x="3671900" y="4194126"/>
            <a:ext cx="1800200" cy="514198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FFFFCC"/>
                </a:solidFill>
              </a:rPr>
              <a:t>Machine Learning</a:t>
            </a:r>
          </a:p>
          <a:p>
            <a:pPr algn="ctr"/>
            <a:r>
              <a:rPr lang="en-US" sz="900">
                <a:solidFill>
                  <a:srgbClr val="FFFFCC"/>
                </a:solidFill>
              </a:rPr>
              <a:t>Trained against attack vectors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FD43F0-BE74-4D78-BC7C-1C5076D0FDA4}"/>
              </a:ext>
            </a:extLst>
          </p:cNvPr>
          <p:cNvSpPr/>
          <p:nvPr/>
        </p:nvSpPr>
        <p:spPr>
          <a:xfrm>
            <a:off x="107505" y="1060722"/>
            <a:ext cx="5472608" cy="3815283"/>
          </a:xfrm>
          <a:prstGeom prst="rect">
            <a:avLst/>
          </a:prstGeom>
          <a:noFill/>
          <a:ln w="101600" cmpd="sng">
            <a:solidFill>
              <a:srgbClr val="009900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B009BD-131E-4486-AFCD-D0520A15CC6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70000"/>
            </a:schemeClr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Rounded Rectangle 151">
            <a:extLst>
              <a:ext uri="{FF2B5EF4-FFF2-40B4-BE49-F238E27FC236}">
                <a16:creationId xmlns:a16="http://schemas.microsoft.com/office/drawing/2014/main" id="{723A9BBC-6DD8-44C1-B843-5977002CCB65}"/>
              </a:ext>
            </a:extLst>
          </p:cNvPr>
          <p:cNvSpPr/>
          <p:nvPr/>
        </p:nvSpPr>
        <p:spPr>
          <a:xfrm>
            <a:off x="305780" y="1394694"/>
            <a:ext cx="8479536" cy="731563"/>
          </a:xfrm>
          <a:prstGeom prst="roundRect">
            <a:avLst/>
          </a:prstGeom>
          <a:solidFill>
            <a:srgbClr val="FFFFCC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solidFill>
                  <a:srgbClr val="002060"/>
                </a:solidFill>
              </a:rPr>
              <a:t>Attack vector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13" name="Rounded Rectangle 121">
            <a:extLst>
              <a:ext uri="{FF2B5EF4-FFF2-40B4-BE49-F238E27FC236}">
                <a16:creationId xmlns:a16="http://schemas.microsoft.com/office/drawing/2014/main" id="{D1B56376-16D8-4D70-8949-BAC8A2ADADEF}"/>
              </a:ext>
            </a:extLst>
          </p:cNvPr>
          <p:cNvSpPr/>
          <p:nvPr/>
        </p:nvSpPr>
        <p:spPr>
          <a:xfrm>
            <a:off x="1298869" y="99244"/>
            <a:ext cx="6225459" cy="1104354"/>
          </a:xfrm>
          <a:prstGeom prst="roundRect">
            <a:avLst/>
          </a:prstGeom>
          <a:solidFill>
            <a:srgbClr val="003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FFFF00"/>
                </a:solidFill>
              </a:rPr>
              <a:t>The result of CyberSense job</a:t>
            </a:r>
          </a:p>
        </p:txBody>
      </p:sp>
      <p:sp>
        <p:nvSpPr>
          <p:cNvPr id="12" name="Rounded Rectangle 151">
            <a:extLst>
              <a:ext uri="{FF2B5EF4-FFF2-40B4-BE49-F238E27FC236}">
                <a16:creationId xmlns:a16="http://schemas.microsoft.com/office/drawing/2014/main" id="{C4E0B504-5F17-406E-AD41-8E80EFFDD67E}"/>
              </a:ext>
            </a:extLst>
          </p:cNvPr>
          <p:cNvSpPr/>
          <p:nvPr/>
        </p:nvSpPr>
        <p:spPr>
          <a:xfrm>
            <a:off x="270469" y="2283718"/>
            <a:ext cx="8479536" cy="731563"/>
          </a:xfrm>
          <a:prstGeom prst="roundRect">
            <a:avLst/>
          </a:prstGeom>
          <a:solidFill>
            <a:srgbClr val="FFFFCC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rgbClr val="002060"/>
                </a:solidFill>
              </a:rPr>
              <a:t>Detailed list of corrupted file</a:t>
            </a:r>
            <a:r>
              <a:rPr lang="pl-PL" sz="4200" b="1" dirty="0">
                <a:solidFill>
                  <a:srgbClr val="002060"/>
                </a:solidFill>
              </a:rPr>
              <a:t>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4" name="Rounded Rectangle 151">
            <a:extLst>
              <a:ext uri="{FF2B5EF4-FFF2-40B4-BE49-F238E27FC236}">
                <a16:creationId xmlns:a16="http://schemas.microsoft.com/office/drawing/2014/main" id="{0239D2C2-CC0F-48F9-B213-5E43C393DA69}"/>
              </a:ext>
            </a:extLst>
          </p:cNvPr>
          <p:cNvSpPr/>
          <p:nvPr/>
        </p:nvSpPr>
        <p:spPr>
          <a:xfrm>
            <a:off x="305780" y="3226912"/>
            <a:ext cx="8479536" cy="731563"/>
          </a:xfrm>
          <a:prstGeom prst="roundRect">
            <a:avLst/>
          </a:prstGeom>
          <a:solidFill>
            <a:srgbClr val="FFFFCC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rgbClr val="002060"/>
                </a:solidFill>
              </a:rPr>
              <a:t>Source of the attack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502875"/>
      </p:ext>
    </p:extLst>
  </p:cSld>
  <p:clrMapOvr>
    <a:masterClrMapping/>
  </p:clrMapOvr>
  <p:transition spd="med"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635A225E-C507-4487-A8DC-E43CE2420193}"/>
              </a:ext>
            </a:extLst>
          </p:cNvPr>
          <p:cNvSpPr/>
          <p:nvPr/>
        </p:nvSpPr>
        <p:spPr>
          <a:xfrm>
            <a:off x="451919" y="123478"/>
            <a:ext cx="7704856" cy="797159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CC"/>
                </a:solidFill>
              </a:rPr>
              <a:t>CyberSense Workflow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04E43F-FF39-48E0-A809-32ADF3759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80" y="1419622"/>
            <a:ext cx="8532440" cy="3288702"/>
          </a:xfrm>
          <a:prstGeom prst="rect">
            <a:avLst/>
          </a:prstGeom>
        </p:spPr>
      </p:pic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5B7DFDE0-54DE-4118-83EB-39E3177F7C02}"/>
              </a:ext>
            </a:extLst>
          </p:cNvPr>
          <p:cNvSpPr/>
          <p:nvPr/>
        </p:nvSpPr>
        <p:spPr>
          <a:xfrm>
            <a:off x="179512" y="4194126"/>
            <a:ext cx="1774354" cy="514198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FFFFCC"/>
                </a:solidFill>
              </a:rPr>
              <a:t>Comprehensive index</a:t>
            </a:r>
          </a:p>
          <a:p>
            <a:pPr algn="ctr"/>
            <a:r>
              <a:rPr lang="en-US" sz="900">
                <a:solidFill>
                  <a:srgbClr val="FFFFCC"/>
                </a:solidFill>
              </a:rPr>
              <a:t>Changes on content over time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5898288-66F5-407C-B3B3-21EA08BCC9B9}"/>
              </a:ext>
            </a:extLst>
          </p:cNvPr>
          <p:cNvSpPr/>
          <p:nvPr/>
        </p:nvSpPr>
        <p:spPr>
          <a:xfrm>
            <a:off x="1691680" y="1203598"/>
            <a:ext cx="2301577" cy="514198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FFFFCC"/>
                </a:solidFill>
              </a:rPr>
              <a:t>Security Analytics</a:t>
            </a:r>
          </a:p>
          <a:p>
            <a:pPr algn="ctr"/>
            <a:r>
              <a:rPr lang="en-US" sz="900">
                <a:solidFill>
                  <a:srgbClr val="FFFFCC"/>
                </a:solidFill>
              </a:rPr>
              <a:t>100+ statistics indicative of cyber attack</a:t>
            </a: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D1057CCA-E4C8-4C64-9DAE-6C9F6BF7130C}"/>
              </a:ext>
            </a:extLst>
          </p:cNvPr>
          <p:cNvSpPr/>
          <p:nvPr/>
        </p:nvSpPr>
        <p:spPr>
          <a:xfrm>
            <a:off x="3671900" y="4194126"/>
            <a:ext cx="1800200" cy="514198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FFFFCC"/>
                </a:solidFill>
              </a:rPr>
              <a:t>Machine Learning</a:t>
            </a:r>
          </a:p>
          <a:p>
            <a:pPr algn="ctr"/>
            <a:r>
              <a:rPr lang="en-US" sz="900">
                <a:solidFill>
                  <a:srgbClr val="FFFFCC"/>
                </a:solidFill>
              </a:rPr>
              <a:t>Trained against attack vectors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FD43F0-BE74-4D78-BC7C-1C5076D0FDA4}"/>
              </a:ext>
            </a:extLst>
          </p:cNvPr>
          <p:cNvSpPr/>
          <p:nvPr/>
        </p:nvSpPr>
        <p:spPr>
          <a:xfrm>
            <a:off x="107505" y="1060722"/>
            <a:ext cx="5472608" cy="3815283"/>
          </a:xfrm>
          <a:prstGeom prst="rect">
            <a:avLst/>
          </a:prstGeom>
          <a:noFill/>
          <a:ln w="101600" cmpd="sng">
            <a:solidFill>
              <a:srgbClr val="009900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B009BD-131E-4486-AFCD-D0520A15CC6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70000"/>
            </a:schemeClr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Rounded Rectangle 151">
            <a:extLst>
              <a:ext uri="{FF2B5EF4-FFF2-40B4-BE49-F238E27FC236}">
                <a16:creationId xmlns:a16="http://schemas.microsoft.com/office/drawing/2014/main" id="{723A9BBC-6DD8-44C1-B843-5977002CCB65}"/>
              </a:ext>
            </a:extLst>
          </p:cNvPr>
          <p:cNvSpPr/>
          <p:nvPr/>
        </p:nvSpPr>
        <p:spPr>
          <a:xfrm>
            <a:off x="305780" y="1394694"/>
            <a:ext cx="8479536" cy="731563"/>
          </a:xfrm>
          <a:prstGeom prst="roundRect">
            <a:avLst/>
          </a:prstGeom>
          <a:solidFill>
            <a:srgbClr val="FFFFCC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solidFill>
                  <a:srgbClr val="002060"/>
                </a:solidFill>
              </a:rPr>
              <a:t>Attack vector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13" name="Rounded Rectangle 121">
            <a:extLst>
              <a:ext uri="{FF2B5EF4-FFF2-40B4-BE49-F238E27FC236}">
                <a16:creationId xmlns:a16="http://schemas.microsoft.com/office/drawing/2014/main" id="{D1B56376-16D8-4D70-8949-BAC8A2ADADEF}"/>
              </a:ext>
            </a:extLst>
          </p:cNvPr>
          <p:cNvSpPr/>
          <p:nvPr/>
        </p:nvSpPr>
        <p:spPr>
          <a:xfrm>
            <a:off x="1298869" y="99244"/>
            <a:ext cx="6225459" cy="1104354"/>
          </a:xfrm>
          <a:prstGeom prst="roundRect">
            <a:avLst/>
          </a:prstGeom>
          <a:solidFill>
            <a:srgbClr val="003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FFFF00"/>
                </a:solidFill>
              </a:rPr>
              <a:t>The result of CyberSense job</a:t>
            </a:r>
          </a:p>
        </p:txBody>
      </p:sp>
      <p:sp>
        <p:nvSpPr>
          <p:cNvPr id="12" name="Rounded Rectangle 151">
            <a:extLst>
              <a:ext uri="{FF2B5EF4-FFF2-40B4-BE49-F238E27FC236}">
                <a16:creationId xmlns:a16="http://schemas.microsoft.com/office/drawing/2014/main" id="{C4E0B504-5F17-406E-AD41-8E80EFFDD67E}"/>
              </a:ext>
            </a:extLst>
          </p:cNvPr>
          <p:cNvSpPr/>
          <p:nvPr/>
        </p:nvSpPr>
        <p:spPr>
          <a:xfrm>
            <a:off x="270469" y="2283718"/>
            <a:ext cx="8479536" cy="731563"/>
          </a:xfrm>
          <a:prstGeom prst="roundRect">
            <a:avLst/>
          </a:prstGeom>
          <a:solidFill>
            <a:srgbClr val="FFFFCC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rgbClr val="002060"/>
                </a:solidFill>
              </a:rPr>
              <a:t>Detailed list of corrupted file</a:t>
            </a:r>
            <a:r>
              <a:rPr lang="pl-PL" sz="4200" b="1" dirty="0">
                <a:solidFill>
                  <a:srgbClr val="002060"/>
                </a:solidFill>
              </a:rPr>
              <a:t>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4" name="Rounded Rectangle 151">
            <a:extLst>
              <a:ext uri="{FF2B5EF4-FFF2-40B4-BE49-F238E27FC236}">
                <a16:creationId xmlns:a16="http://schemas.microsoft.com/office/drawing/2014/main" id="{0239D2C2-CC0F-48F9-B213-5E43C393DA69}"/>
              </a:ext>
            </a:extLst>
          </p:cNvPr>
          <p:cNvSpPr/>
          <p:nvPr/>
        </p:nvSpPr>
        <p:spPr>
          <a:xfrm>
            <a:off x="305780" y="3226912"/>
            <a:ext cx="8479536" cy="731563"/>
          </a:xfrm>
          <a:prstGeom prst="roundRect">
            <a:avLst/>
          </a:prstGeom>
          <a:solidFill>
            <a:srgbClr val="FFFFCC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rgbClr val="002060"/>
                </a:solidFill>
              </a:rPr>
              <a:t>Source of the attack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5" name="Rounded Rectangle 151">
            <a:extLst>
              <a:ext uri="{FF2B5EF4-FFF2-40B4-BE49-F238E27FC236}">
                <a16:creationId xmlns:a16="http://schemas.microsoft.com/office/drawing/2014/main" id="{06B29EEB-0682-4EBB-8862-D8C1CB9A401F}"/>
              </a:ext>
            </a:extLst>
          </p:cNvPr>
          <p:cNvSpPr/>
          <p:nvPr/>
        </p:nvSpPr>
        <p:spPr>
          <a:xfrm>
            <a:off x="332098" y="4144443"/>
            <a:ext cx="8479536" cy="731563"/>
          </a:xfrm>
          <a:prstGeom prst="roundRect">
            <a:avLst/>
          </a:prstGeom>
          <a:solidFill>
            <a:srgbClr val="FFFFCC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solidFill>
                  <a:srgbClr val="002060"/>
                </a:solidFill>
              </a:rPr>
              <a:t>Last good copy</a:t>
            </a:r>
            <a:endParaRPr lang="en-US" sz="32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134124"/>
      </p:ext>
    </p:extLst>
  </p:cSld>
  <p:clrMapOvr>
    <a:masterClrMapping/>
  </p:clrMapOvr>
  <p:transition spd="med"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9B575843-E070-4E3C-8E68-5213A9DC7F98}"/>
              </a:ext>
            </a:extLst>
          </p:cNvPr>
          <p:cNvSpPr/>
          <p:nvPr/>
        </p:nvSpPr>
        <p:spPr>
          <a:xfrm>
            <a:off x="107504" y="123478"/>
            <a:ext cx="8928991" cy="797159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>
                <a:solidFill>
                  <a:srgbClr val="FFFFCC"/>
                </a:solidFill>
              </a:rPr>
              <a:t>Main page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6BF241-A051-467D-B4C0-F30E5269E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55647"/>
            <a:ext cx="7368980" cy="406856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D754A44-488D-4978-9725-BCD7BA56426D}"/>
              </a:ext>
            </a:extLst>
          </p:cNvPr>
          <p:cNvSpPr/>
          <p:nvPr/>
        </p:nvSpPr>
        <p:spPr>
          <a:xfrm>
            <a:off x="611560" y="1779662"/>
            <a:ext cx="1000890" cy="326758"/>
          </a:xfrm>
          <a:prstGeom prst="rect">
            <a:avLst/>
          </a:pr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7D3DF7-C513-49BE-950B-18C1B2F1739C}"/>
              </a:ext>
            </a:extLst>
          </p:cNvPr>
          <p:cNvSpPr/>
          <p:nvPr/>
        </p:nvSpPr>
        <p:spPr>
          <a:xfrm>
            <a:off x="2051720" y="2229204"/>
            <a:ext cx="2736304" cy="2502785"/>
          </a:xfrm>
          <a:prstGeom prst="rect">
            <a:avLst/>
          </a:prstGeom>
          <a:noFill/>
          <a:ln w="101600" cmpd="sng">
            <a:solidFill>
              <a:srgbClr val="009900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7A406F-1BF8-4301-B932-EB7D29D9E1CB}"/>
              </a:ext>
            </a:extLst>
          </p:cNvPr>
          <p:cNvSpPr/>
          <p:nvPr/>
        </p:nvSpPr>
        <p:spPr>
          <a:xfrm>
            <a:off x="6228184" y="3219823"/>
            <a:ext cx="1872208" cy="360040"/>
          </a:xfrm>
          <a:prstGeom prst="rect">
            <a:avLst/>
          </a:prstGeom>
          <a:noFill/>
          <a:ln w="101600" cmpd="sng">
            <a:solidFill>
              <a:srgbClr val="009900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309454"/>
      </p:ext>
    </p:extLst>
  </p:cSld>
  <p:clrMapOvr>
    <a:masterClrMapping/>
  </p:clrMapOvr>
  <p:transition spd="med"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D9C2F0-24D8-4B3F-82ED-B29E56E70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14733"/>
            <a:ext cx="8274475" cy="39753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3AA482-77A0-4BE5-B95B-0127ED405699}"/>
              </a:ext>
            </a:extLst>
          </p:cNvPr>
          <p:cNvSpPr/>
          <p:nvPr/>
        </p:nvSpPr>
        <p:spPr>
          <a:xfrm>
            <a:off x="2843808" y="2565155"/>
            <a:ext cx="720080" cy="326758"/>
          </a:xfrm>
          <a:prstGeom prst="rect">
            <a:avLst/>
          </a:pr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0AA0F-9771-4DE9-BA17-B18EFC2BF0FB}"/>
              </a:ext>
            </a:extLst>
          </p:cNvPr>
          <p:cNvSpPr txBox="1"/>
          <p:nvPr/>
        </p:nvSpPr>
        <p:spPr>
          <a:xfrm>
            <a:off x="4820806" y="2053296"/>
            <a:ext cx="3385975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lvl="0">
              <a:buClr>
                <a:prstClr val="white"/>
              </a:buClr>
              <a:defRPr/>
            </a:pPr>
            <a:r>
              <a:rPr lang="en-US" sz="2400" dirty="0">
                <a:solidFill>
                  <a:srgbClr val="009900"/>
                </a:solidFill>
                <a:latin typeface="Montserrat"/>
              </a:rPr>
              <a:t>Status of previous checks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88AB8A-98E6-42BC-AC24-8F169D6904A0}"/>
              </a:ext>
            </a:extLst>
          </p:cNvPr>
          <p:cNvSpPr/>
          <p:nvPr/>
        </p:nvSpPr>
        <p:spPr>
          <a:xfrm>
            <a:off x="7629118" y="4178915"/>
            <a:ext cx="968885" cy="795678"/>
          </a:xfrm>
          <a:prstGeom prst="rect">
            <a:avLst/>
          </a:prstGeom>
          <a:noFill/>
          <a:ln w="101600" cmpd="sng">
            <a:solidFill>
              <a:srgbClr val="009900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213E19-8D1C-4DAD-99E7-4A019A33FDD2}"/>
              </a:ext>
            </a:extLst>
          </p:cNvPr>
          <p:cNvCxnSpPr>
            <a:cxnSpLocks/>
          </p:cNvCxnSpPr>
          <p:nvPr/>
        </p:nvCxnSpPr>
        <p:spPr>
          <a:xfrm>
            <a:off x="6621006" y="2514961"/>
            <a:ext cx="1152128" cy="1633945"/>
          </a:xfrm>
          <a:prstGeom prst="straightConnector1">
            <a:avLst/>
          </a:prstGeom>
          <a:ln w="762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0B4A249-40AF-41AD-BAF1-084DAA671B03}"/>
              </a:ext>
            </a:extLst>
          </p:cNvPr>
          <p:cNvSpPr/>
          <p:nvPr/>
        </p:nvSpPr>
        <p:spPr>
          <a:xfrm>
            <a:off x="339542" y="2917580"/>
            <a:ext cx="1000890" cy="326758"/>
          </a:xfrm>
          <a:prstGeom prst="rect">
            <a:avLst/>
          </a:pr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9B575843-E070-4E3C-8E68-5213A9DC7F98}"/>
              </a:ext>
            </a:extLst>
          </p:cNvPr>
          <p:cNvSpPr/>
          <p:nvPr/>
        </p:nvSpPr>
        <p:spPr>
          <a:xfrm>
            <a:off x="107504" y="123478"/>
            <a:ext cx="8928991" cy="797159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900" dirty="0">
                <a:solidFill>
                  <a:srgbClr val="FFFFCC"/>
                </a:solidFill>
              </a:rPr>
              <a:t>Info from Machine Learning</a:t>
            </a:r>
            <a:endParaRPr lang="en-US" sz="2900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17318"/>
      </p:ext>
    </p:extLst>
  </p:cSld>
  <p:clrMapOvr>
    <a:masterClrMapping/>
  </p:clrMapOvr>
  <p:transition spd="med"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9B575843-E070-4E3C-8E68-5213A9DC7F98}"/>
              </a:ext>
            </a:extLst>
          </p:cNvPr>
          <p:cNvSpPr/>
          <p:nvPr/>
        </p:nvSpPr>
        <p:spPr>
          <a:xfrm>
            <a:off x="107504" y="51470"/>
            <a:ext cx="8928991" cy="500980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>
                <a:solidFill>
                  <a:srgbClr val="FFFFCC"/>
                </a:solidFill>
              </a:rPr>
              <a:t>Job status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1B4AB6-7746-4BB8-961E-24E46DDF8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572003"/>
            <a:ext cx="7527835" cy="444801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B87F3D9-98DA-4BAA-A3A5-FD66FB944F98}"/>
              </a:ext>
            </a:extLst>
          </p:cNvPr>
          <p:cNvSpPr/>
          <p:nvPr/>
        </p:nvSpPr>
        <p:spPr>
          <a:xfrm>
            <a:off x="615767" y="2717555"/>
            <a:ext cx="1000890" cy="326758"/>
          </a:xfrm>
          <a:prstGeom prst="rect">
            <a:avLst/>
          </a:pr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C25FEB-4782-43AF-98BA-CB509EB029ED}"/>
              </a:ext>
            </a:extLst>
          </p:cNvPr>
          <p:cNvSpPr/>
          <p:nvPr/>
        </p:nvSpPr>
        <p:spPr>
          <a:xfrm>
            <a:off x="2195736" y="3651870"/>
            <a:ext cx="6083468" cy="367680"/>
          </a:xfrm>
          <a:prstGeom prst="rect">
            <a:avLst/>
          </a:prstGeom>
          <a:noFill/>
          <a:ln w="101600" cmpd="sng">
            <a:solidFill>
              <a:srgbClr val="009900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4AECF1-1F97-4F33-AFD5-6190C18B21F7}"/>
              </a:ext>
            </a:extLst>
          </p:cNvPr>
          <p:cNvSpPr/>
          <p:nvPr/>
        </p:nvSpPr>
        <p:spPr>
          <a:xfrm>
            <a:off x="2224311" y="4690095"/>
            <a:ext cx="6083468" cy="367680"/>
          </a:xfrm>
          <a:prstGeom prst="rect">
            <a:avLst/>
          </a:prstGeom>
          <a:noFill/>
          <a:ln w="101600" cmpd="sng">
            <a:solidFill>
              <a:srgbClr val="009900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F0A182-BF2F-419B-94A5-D5D4CDF3A221}"/>
              </a:ext>
            </a:extLst>
          </p:cNvPr>
          <p:cNvSpPr txBox="1"/>
          <p:nvPr/>
        </p:nvSpPr>
        <p:spPr>
          <a:xfrm>
            <a:off x="82724" y="3972840"/>
            <a:ext cx="2016636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lvl="0">
              <a:buClr>
                <a:prstClr val="white"/>
              </a:buClr>
              <a:defRPr/>
            </a:pPr>
            <a:r>
              <a:rPr lang="en-US" sz="2400" dirty="0">
                <a:solidFill>
                  <a:srgbClr val="009900"/>
                </a:solidFill>
                <a:latin typeface="Montserrat"/>
              </a:rPr>
              <a:t>Last good copy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792154B-540E-49EC-9AA6-35C67987A1B0}"/>
              </a:ext>
            </a:extLst>
          </p:cNvPr>
          <p:cNvCxnSpPr>
            <a:cxnSpLocks/>
          </p:cNvCxnSpPr>
          <p:nvPr/>
        </p:nvCxnSpPr>
        <p:spPr>
          <a:xfrm>
            <a:off x="1259632" y="4454058"/>
            <a:ext cx="839728" cy="494019"/>
          </a:xfrm>
          <a:prstGeom prst="straightConnector1">
            <a:avLst/>
          </a:prstGeom>
          <a:ln w="762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987076"/>
      </p:ext>
    </p:extLst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5750" y="1948502"/>
            <a:ext cx="7886700" cy="1246495"/>
          </a:xfrm>
        </p:spPr>
        <p:txBody>
          <a:bodyPr/>
          <a:lstStyle/>
          <a:p>
            <a:r>
              <a:rPr lang="en-US"/>
              <a:t>What is Cyber Bunker?</a:t>
            </a:r>
            <a:br>
              <a:rPr lang="en-US"/>
            </a:br>
            <a:r>
              <a:rPr lang="en-US" sz="3600"/>
              <a:t>Componentes</a:t>
            </a:r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B5A94DF5-8644-4CA9-8F2B-386446512D87}"/>
              </a:ext>
            </a:extLst>
          </p:cNvPr>
          <p:cNvSpPr/>
          <p:nvPr/>
        </p:nvSpPr>
        <p:spPr>
          <a:xfrm>
            <a:off x="35496" y="4948014"/>
            <a:ext cx="4968552" cy="144016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46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9B575843-E070-4E3C-8E68-5213A9DC7F98}"/>
              </a:ext>
            </a:extLst>
          </p:cNvPr>
          <p:cNvSpPr/>
          <p:nvPr/>
        </p:nvSpPr>
        <p:spPr>
          <a:xfrm>
            <a:off x="107504" y="51470"/>
            <a:ext cx="8928991" cy="500980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>
                <a:solidFill>
                  <a:srgbClr val="FFFFCC"/>
                </a:solidFill>
              </a:rPr>
              <a:t>Email notyfication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1FA774-520D-48AE-AFA8-DD80E0DD8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812" y="780146"/>
            <a:ext cx="4918436" cy="394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17195"/>
      </p:ext>
    </p:extLst>
  </p:cSld>
  <p:clrMapOvr>
    <a:masterClrMapping/>
  </p:clrMapOvr>
  <p:transition spd="med"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5750" y="2197801"/>
            <a:ext cx="7886700" cy="747897"/>
          </a:xfrm>
        </p:spPr>
        <p:txBody>
          <a:bodyPr/>
          <a:lstStyle/>
          <a:p>
            <a:r>
              <a:rPr lang="en-US" dirty="0"/>
              <a:t>CyberSense reports </a:t>
            </a:r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B5A94DF5-8644-4CA9-8F2B-386446512D87}"/>
              </a:ext>
            </a:extLst>
          </p:cNvPr>
          <p:cNvSpPr/>
          <p:nvPr/>
        </p:nvSpPr>
        <p:spPr>
          <a:xfrm>
            <a:off x="35496" y="4948014"/>
            <a:ext cx="4968552" cy="144016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2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FC49DC88-26F7-489A-8533-9E74384EFD6C}"/>
              </a:ext>
            </a:extLst>
          </p:cNvPr>
          <p:cNvSpPr/>
          <p:nvPr/>
        </p:nvSpPr>
        <p:spPr>
          <a:xfrm>
            <a:off x="451919" y="123478"/>
            <a:ext cx="7704856" cy="797159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CC"/>
                </a:solidFill>
              </a:rPr>
              <a:t>CyberSense detailed reports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CEE8BEA-2AE0-4BA5-9B4C-3651B6AE0FFC}"/>
              </a:ext>
            </a:extLst>
          </p:cNvPr>
          <p:cNvSpPr/>
          <p:nvPr/>
        </p:nvSpPr>
        <p:spPr>
          <a:xfrm>
            <a:off x="33165" y="2067694"/>
            <a:ext cx="4322812" cy="1748865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CC"/>
                </a:solidFill>
              </a:rPr>
              <a:t>Statistics </a:t>
            </a:r>
            <a:endParaRPr lang="pl-PL" sz="3200" dirty="0">
              <a:solidFill>
                <a:srgbClr val="FFFFCC"/>
              </a:solidFill>
            </a:endParaRPr>
          </a:p>
          <a:p>
            <a:pPr algn="ctr"/>
            <a:r>
              <a:rPr lang="en-US" sz="3200" dirty="0">
                <a:solidFill>
                  <a:srgbClr val="FFFFCC"/>
                </a:solidFill>
              </a:rPr>
              <a:t>Observations </a:t>
            </a:r>
            <a:endParaRPr lang="pl-PL" sz="3200" dirty="0">
              <a:solidFill>
                <a:srgbClr val="FFFFCC"/>
              </a:solidFill>
            </a:endParaRPr>
          </a:p>
          <a:p>
            <a:pPr algn="ctr"/>
            <a:r>
              <a:rPr lang="en-US" sz="3200" dirty="0">
                <a:solidFill>
                  <a:srgbClr val="FFFFCC"/>
                </a:solidFill>
              </a:rPr>
              <a:t>Machine Learning</a:t>
            </a: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3FF92A8B-1860-4FF8-B377-6D0608050065}"/>
              </a:ext>
            </a:extLst>
          </p:cNvPr>
          <p:cNvSpPr/>
          <p:nvPr/>
        </p:nvSpPr>
        <p:spPr>
          <a:xfrm>
            <a:off x="4644008" y="1707654"/>
            <a:ext cx="4176464" cy="2808312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FFFFCC"/>
                </a:solidFill>
              </a:rPr>
              <a:t>Entropy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FFFFCC"/>
                </a:solidFill>
              </a:rPr>
              <a:t>Similarity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FFFFCC"/>
                </a:solidFill>
              </a:rPr>
              <a:t>Deletions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FFFFCC"/>
                </a:solidFill>
              </a:rPr>
              <a:t>Creations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FFFFCC"/>
                </a:solidFill>
              </a:rPr>
              <a:t>File corruptions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FFFFCC"/>
                </a:solidFill>
              </a:rPr>
              <a:t>File type mismatch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FFFFCC"/>
                </a:solidFill>
              </a:rPr>
              <a:t>Ransomware exetensions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FFFFCC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0009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A58BAD-5D99-488B-A537-E482BED23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50705"/>
            <a:ext cx="3149762" cy="464208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A4C73F1-1FFC-49F1-9989-5A37935EA834}"/>
              </a:ext>
            </a:extLst>
          </p:cNvPr>
          <p:cNvCxnSpPr>
            <a:cxnSpLocks/>
          </p:cNvCxnSpPr>
          <p:nvPr/>
        </p:nvCxnSpPr>
        <p:spPr>
          <a:xfrm flipH="1">
            <a:off x="3453471" y="3753495"/>
            <a:ext cx="836220" cy="691403"/>
          </a:xfrm>
          <a:prstGeom prst="straightConnector1">
            <a:avLst/>
          </a:prstGeom>
          <a:ln w="762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1EB1FD3-185F-4F9F-8A9C-156A0D24CFAD}"/>
              </a:ext>
            </a:extLst>
          </p:cNvPr>
          <p:cNvSpPr txBox="1"/>
          <p:nvPr/>
        </p:nvSpPr>
        <p:spPr>
          <a:xfrm>
            <a:off x="4110179" y="3291830"/>
            <a:ext cx="4176464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lvl="0">
              <a:buClr>
                <a:prstClr val="white"/>
              </a:buClr>
              <a:defRPr/>
            </a:pPr>
            <a:r>
              <a:rPr lang="en-US" sz="2400">
                <a:solidFill>
                  <a:srgbClr val="009900"/>
                </a:solidFill>
                <a:latin typeface="Montserrat"/>
              </a:rPr>
              <a:t>Deleted files entropy count</a:t>
            </a:r>
          </a:p>
        </p:txBody>
      </p:sp>
    </p:spTree>
    <p:extLst>
      <p:ext uri="{BB962C8B-B14F-4D97-AF65-F5344CB8AC3E}">
        <p14:creationId xmlns:p14="http://schemas.microsoft.com/office/powerpoint/2010/main" val="376155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1561EF-EF23-4A05-860E-69614782B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7494"/>
            <a:ext cx="3594285" cy="47436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2436DB-F1E6-490A-B0B6-63CE5E21FEA6}"/>
              </a:ext>
            </a:extLst>
          </p:cNvPr>
          <p:cNvSpPr/>
          <p:nvPr/>
        </p:nvSpPr>
        <p:spPr>
          <a:xfrm>
            <a:off x="221804" y="1365869"/>
            <a:ext cx="3696009" cy="367680"/>
          </a:xfrm>
          <a:prstGeom prst="rect">
            <a:avLst/>
          </a:prstGeom>
          <a:noFill/>
          <a:ln w="101600" cmpd="sng">
            <a:solidFill>
              <a:srgbClr val="009900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B983CC2-939F-4E03-B9FA-827E04EF0998}"/>
              </a:ext>
            </a:extLst>
          </p:cNvPr>
          <p:cNvCxnSpPr>
            <a:cxnSpLocks/>
          </p:cNvCxnSpPr>
          <p:nvPr/>
        </p:nvCxnSpPr>
        <p:spPr>
          <a:xfrm flipH="1">
            <a:off x="4131316" y="800227"/>
            <a:ext cx="836220" cy="691403"/>
          </a:xfrm>
          <a:prstGeom prst="straightConnector1">
            <a:avLst/>
          </a:prstGeom>
          <a:ln w="762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2C4E256-59E8-4034-94B3-6CBDA46D7D72}"/>
              </a:ext>
            </a:extLst>
          </p:cNvPr>
          <p:cNvSpPr txBox="1"/>
          <p:nvPr/>
        </p:nvSpPr>
        <p:spPr>
          <a:xfrm>
            <a:off x="4788024" y="338562"/>
            <a:ext cx="4176464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lvl="0">
              <a:buClr>
                <a:prstClr val="white"/>
              </a:buClr>
              <a:defRPr/>
            </a:pPr>
            <a:r>
              <a:rPr lang="en-US" sz="2400">
                <a:solidFill>
                  <a:srgbClr val="009900"/>
                </a:solidFill>
                <a:latin typeface="Montserrat"/>
              </a:rPr>
              <a:t>Ransmoware extension count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385B91-7FB7-4AAF-A4C0-1FACC7ECBFB3}"/>
              </a:ext>
            </a:extLst>
          </p:cNvPr>
          <p:cNvSpPr txBox="1"/>
          <p:nvPr/>
        </p:nvSpPr>
        <p:spPr>
          <a:xfrm>
            <a:off x="4967536" y="2664953"/>
            <a:ext cx="4103315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lvl="0">
              <a:buClr>
                <a:prstClr val="white"/>
              </a:buClr>
              <a:defRPr/>
            </a:pPr>
            <a:r>
              <a:rPr lang="en-US" sz="2400">
                <a:solidFill>
                  <a:srgbClr val="009900"/>
                </a:solidFill>
                <a:latin typeface="Montserrat"/>
              </a:rPr>
              <a:t>File type mismatch count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DDD0E28-FE52-4CC3-A86A-710488FC47DF}"/>
              </a:ext>
            </a:extLst>
          </p:cNvPr>
          <p:cNvCxnSpPr>
            <a:cxnSpLocks/>
          </p:cNvCxnSpPr>
          <p:nvPr/>
        </p:nvCxnSpPr>
        <p:spPr>
          <a:xfrm flipH="1">
            <a:off x="4017230" y="2961407"/>
            <a:ext cx="950306" cy="417239"/>
          </a:xfrm>
          <a:prstGeom prst="straightConnector1">
            <a:avLst/>
          </a:prstGeom>
          <a:ln w="762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C6B5C09-BA3C-4E0B-B630-1E7FBB3F3E0A}"/>
              </a:ext>
            </a:extLst>
          </p:cNvPr>
          <p:cNvSpPr txBox="1"/>
          <p:nvPr/>
        </p:nvSpPr>
        <p:spPr>
          <a:xfrm>
            <a:off x="4894387" y="3291830"/>
            <a:ext cx="4176464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lvl="0">
              <a:buClr>
                <a:prstClr val="white"/>
              </a:buClr>
              <a:defRPr/>
            </a:pPr>
            <a:r>
              <a:rPr lang="en-US" sz="2400">
                <a:solidFill>
                  <a:srgbClr val="009900"/>
                </a:solidFill>
                <a:latin typeface="Montserrat"/>
              </a:rPr>
              <a:t>Enropy scores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D3ACAAA-D128-4D03-B46C-CB28E96400E0}"/>
              </a:ext>
            </a:extLst>
          </p:cNvPr>
          <p:cNvCxnSpPr>
            <a:cxnSpLocks/>
          </p:cNvCxnSpPr>
          <p:nvPr/>
        </p:nvCxnSpPr>
        <p:spPr>
          <a:xfrm flipH="1" flipV="1">
            <a:off x="3877766" y="3651870"/>
            <a:ext cx="1016621" cy="101625"/>
          </a:xfrm>
          <a:prstGeom prst="straightConnector1">
            <a:avLst/>
          </a:prstGeom>
          <a:ln w="762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0615EB1-DCBF-4D69-A86D-DD62A28D230A}"/>
              </a:ext>
            </a:extLst>
          </p:cNvPr>
          <p:cNvSpPr txBox="1"/>
          <p:nvPr/>
        </p:nvSpPr>
        <p:spPr>
          <a:xfrm>
            <a:off x="4894387" y="1236697"/>
            <a:ext cx="4176464" cy="120032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lvl="0">
              <a:buClr>
                <a:prstClr val="white"/>
              </a:buClr>
              <a:defRPr/>
            </a:pPr>
            <a:r>
              <a:rPr lang="en-US" sz="2400">
                <a:solidFill>
                  <a:srgbClr val="009900"/>
                </a:solidFill>
                <a:latin typeface="Montserrat"/>
              </a:rPr>
              <a:t>Backup size comparing to previous backup size (high value means small de-duplication)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682B635-2D17-444A-B714-D9332536B0C2}"/>
              </a:ext>
            </a:extLst>
          </p:cNvPr>
          <p:cNvCxnSpPr>
            <a:cxnSpLocks/>
          </p:cNvCxnSpPr>
          <p:nvPr/>
        </p:nvCxnSpPr>
        <p:spPr>
          <a:xfrm flipH="1">
            <a:off x="3917813" y="2093145"/>
            <a:ext cx="996368" cy="868262"/>
          </a:xfrm>
          <a:prstGeom prst="straightConnector1">
            <a:avLst/>
          </a:prstGeom>
          <a:ln w="762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0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1561EF-EF23-4A05-860E-69614782B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7494"/>
            <a:ext cx="3594285" cy="47436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2436DB-F1E6-490A-B0B6-63CE5E21FEA6}"/>
              </a:ext>
            </a:extLst>
          </p:cNvPr>
          <p:cNvSpPr/>
          <p:nvPr/>
        </p:nvSpPr>
        <p:spPr>
          <a:xfrm>
            <a:off x="221804" y="1365869"/>
            <a:ext cx="3696009" cy="367680"/>
          </a:xfrm>
          <a:prstGeom prst="rect">
            <a:avLst/>
          </a:prstGeom>
          <a:noFill/>
          <a:ln w="101600" cmpd="sng">
            <a:solidFill>
              <a:srgbClr val="009900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B983CC2-939F-4E03-B9FA-827E04EF0998}"/>
              </a:ext>
            </a:extLst>
          </p:cNvPr>
          <p:cNvCxnSpPr>
            <a:cxnSpLocks/>
          </p:cNvCxnSpPr>
          <p:nvPr/>
        </p:nvCxnSpPr>
        <p:spPr>
          <a:xfrm flipH="1">
            <a:off x="4131316" y="800227"/>
            <a:ext cx="836220" cy="691403"/>
          </a:xfrm>
          <a:prstGeom prst="straightConnector1">
            <a:avLst/>
          </a:prstGeom>
          <a:ln w="762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2C4E256-59E8-4034-94B3-6CBDA46D7D72}"/>
              </a:ext>
            </a:extLst>
          </p:cNvPr>
          <p:cNvSpPr txBox="1"/>
          <p:nvPr/>
        </p:nvSpPr>
        <p:spPr>
          <a:xfrm>
            <a:off x="4788024" y="338562"/>
            <a:ext cx="4176464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lvl="0">
              <a:buClr>
                <a:prstClr val="white"/>
              </a:buClr>
              <a:defRPr/>
            </a:pPr>
            <a:r>
              <a:rPr lang="en-US" sz="2400">
                <a:solidFill>
                  <a:srgbClr val="009900"/>
                </a:solidFill>
                <a:latin typeface="Montserrat"/>
              </a:rPr>
              <a:t>Ransmoware extension count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385B91-7FB7-4AAF-A4C0-1FACC7ECBFB3}"/>
              </a:ext>
            </a:extLst>
          </p:cNvPr>
          <p:cNvSpPr txBox="1"/>
          <p:nvPr/>
        </p:nvSpPr>
        <p:spPr>
          <a:xfrm>
            <a:off x="4967536" y="2664953"/>
            <a:ext cx="4103315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lvl="0">
              <a:buClr>
                <a:prstClr val="white"/>
              </a:buClr>
              <a:defRPr/>
            </a:pPr>
            <a:r>
              <a:rPr lang="en-US" sz="2400">
                <a:solidFill>
                  <a:srgbClr val="009900"/>
                </a:solidFill>
                <a:latin typeface="Montserrat"/>
              </a:rPr>
              <a:t>File type mismatch count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DDD0E28-FE52-4CC3-A86A-710488FC47DF}"/>
              </a:ext>
            </a:extLst>
          </p:cNvPr>
          <p:cNvCxnSpPr>
            <a:cxnSpLocks/>
          </p:cNvCxnSpPr>
          <p:nvPr/>
        </p:nvCxnSpPr>
        <p:spPr>
          <a:xfrm flipH="1">
            <a:off x="4017230" y="2961407"/>
            <a:ext cx="950306" cy="417239"/>
          </a:xfrm>
          <a:prstGeom prst="straightConnector1">
            <a:avLst/>
          </a:prstGeom>
          <a:ln w="762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C6B5C09-BA3C-4E0B-B630-1E7FBB3F3E0A}"/>
              </a:ext>
            </a:extLst>
          </p:cNvPr>
          <p:cNvSpPr txBox="1"/>
          <p:nvPr/>
        </p:nvSpPr>
        <p:spPr>
          <a:xfrm>
            <a:off x="4894387" y="3291830"/>
            <a:ext cx="4176464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lvl="0">
              <a:buClr>
                <a:prstClr val="white"/>
              </a:buClr>
              <a:defRPr/>
            </a:pPr>
            <a:r>
              <a:rPr lang="en-US" sz="2400">
                <a:solidFill>
                  <a:srgbClr val="009900"/>
                </a:solidFill>
                <a:latin typeface="Montserrat"/>
              </a:rPr>
              <a:t>Enropy scores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D3ACAAA-D128-4D03-B46C-CB28E96400E0}"/>
              </a:ext>
            </a:extLst>
          </p:cNvPr>
          <p:cNvCxnSpPr>
            <a:cxnSpLocks/>
          </p:cNvCxnSpPr>
          <p:nvPr/>
        </p:nvCxnSpPr>
        <p:spPr>
          <a:xfrm flipH="1" flipV="1">
            <a:off x="3877766" y="3651870"/>
            <a:ext cx="1016621" cy="101625"/>
          </a:xfrm>
          <a:prstGeom prst="straightConnector1">
            <a:avLst/>
          </a:prstGeom>
          <a:ln w="762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0615EB1-DCBF-4D69-A86D-DD62A28D230A}"/>
              </a:ext>
            </a:extLst>
          </p:cNvPr>
          <p:cNvSpPr txBox="1"/>
          <p:nvPr/>
        </p:nvSpPr>
        <p:spPr>
          <a:xfrm>
            <a:off x="4894387" y="1236697"/>
            <a:ext cx="4176464" cy="120032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lvl="0">
              <a:buClr>
                <a:prstClr val="white"/>
              </a:buClr>
              <a:defRPr/>
            </a:pPr>
            <a:r>
              <a:rPr lang="en-US" sz="2400">
                <a:solidFill>
                  <a:srgbClr val="009900"/>
                </a:solidFill>
                <a:latin typeface="Montserrat"/>
              </a:rPr>
              <a:t>Backup size comparing to previous backup size (high value means small de-duplication)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682B635-2D17-444A-B714-D9332536B0C2}"/>
              </a:ext>
            </a:extLst>
          </p:cNvPr>
          <p:cNvCxnSpPr>
            <a:cxnSpLocks/>
          </p:cNvCxnSpPr>
          <p:nvPr/>
        </p:nvCxnSpPr>
        <p:spPr>
          <a:xfrm flipH="1">
            <a:off x="3917813" y="2093145"/>
            <a:ext cx="996368" cy="868262"/>
          </a:xfrm>
          <a:prstGeom prst="straightConnector1">
            <a:avLst/>
          </a:prstGeom>
          <a:ln w="762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3F81649A-42A9-4BC0-9614-209A4038D852}"/>
              </a:ext>
            </a:extLst>
          </p:cNvPr>
          <p:cNvSpPr/>
          <p:nvPr/>
        </p:nvSpPr>
        <p:spPr>
          <a:xfrm>
            <a:off x="269853" y="4563294"/>
            <a:ext cx="3747377" cy="285750"/>
          </a:xfrm>
          <a:prstGeom prst="rect">
            <a:avLst/>
          </a:prstGeom>
          <a:noFill/>
          <a:ln w="101600" cmpd="sng">
            <a:solidFill>
              <a:srgbClr val="000099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CA4340-0B7C-4AB0-923C-68D078DDEC55}"/>
              </a:ext>
            </a:extLst>
          </p:cNvPr>
          <p:cNvSpPr/>
          <p:nvPr/>
        </p:nvSpPr>
        <p:spPr>
          <a:xfrm>
            <a:off x="0" y="0"/>
            <a:ext cx="9144000" cy="4343273"/>
          </a:xfrm>
          <a:prstGeom prst="rect">
            <a:avLst/>
          </a:prstGeom>
          <a:solidFill>
            <a:schemeClr val="bg2">
              <a:alpha val="70000"/>
            </a:schemeClr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7F4EABFB-5F6B-4F65-AF80-62289A0866F4}"/>
              </a:ext>
            </a:extLst>
          </p:cNvPr>
          <p:cNvSpPr/>
          <p:nvPr/>
        </p:nvSpPr>
        <p:spPr>
          <a:xfrm>
            <a:off x="141860" y="1718280"/>
            <a:ext cx="8928991" cy="990968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>
                <a:solidFill>
                  <a:srgbClr val="FFFFCC"/>
                </a:solidFill>
              </a:rPr>
              <a:t>We do not need to look into that</a:t>
            </a: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A369FF2A-882D-4C8D-A05A-342F3777D599}"/>
              </a:ext>
            </a:extLst>
          </p:cNvPr>
          <p:cNvSpPr/>
          <p:nvPr/>
        </p:nvSpPr>
        <p:spPr>
          <a:xfrm>
            <a:off x="256160" y="3003912"/>
            <a:ext cx="8928991" cy="990968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dirty="0">
                <a:solidFill>
                  <a:srgbClr val="FFFFCC"/>
                </a:solidFill>
              </a:rPr>
              <a:t>If there is attack, CyberSense analysis all the info and provides deterministic</a:t>
            </a:r>
            <a:r>
              <a:rPr lang="pl-PL" sz="2900" dirty="0">
                <a:solidFill>
                  <a:srgbClr val="FFFFCC"/>
                </a:solidFill>
              </a:rPr>
              <a:t> </a:t>
            </a:r>
            <a:r>
              <a:rPr lang="en-US" sz="2900" dirty="0">
                <a:solidFill>
                  <a:srgbClr val="FFFFCC"/>
                </a:solidFill>
              </a:rPr>
              <a:t>attack vector</a:t>
            </a: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A6B94680-CF40-49B8-AE5E-E9FD1411AA3A}"/>
              </a:ext>
            </a:extLst>
          </p:cNvPr>
          <p:cNvSpPr/>
          <p:nvPr/>
        </p:nvSpPr>
        <p:spPr>
          <a:xfrm>
            <a:off x="141860" y="241897"/>
            <a:ext cx="8928991" cy="990968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dirty="0">
                <a:solidFill>
                  <a:srgbClr val="FFFFCC"/>
                </a:solidFill>
              </a:rPr>
              <a:t>We have this report for every observation</a:t>
            </a:r>
          </a:p>
        </p:txBody>
      </p:sp>
    </p:spTree>
    <p:extLst>
      <p:ext uri="{BB962C8B-B14F-4D97-AF65-F5344CB8AC3E}">
        <p14:creationId xmlns:p14="http://schemas.microsoft.com/office/powerpoint/2010/main" val="288190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9B575843-E070-4E3C-8E68-5213A9DC7F98}"/>
              </a:ext>
            </a:extLst>
          </p:cNvPr>
          <p:cNvSpPr/>
          <p:nvPr/>
        </p:nvSpPr>
        <p:spPr>
          <a:xfrm>
            <a:off x="107504" y="123478"/>
            <a:ext cx="8928991" cy="797159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dirty="0">
                <a:solidFill>
                  <a:srgbClr val="FFFFCC"/>
                </a:solidFill>
              </a:rPr>
              <a:t>Attack vectors</a:t>
            </a:r>
          </a:p>
        </p:txBody>
      </p:sp>
      <p:sp>
        <p:nvSpPr>
          <p:cNvPr id="7" name="Rounded Rectangle 151">
            <a:extLst>
              <a:ext uri="{FF2B5EF4-FFF2-40B4-BE49-F238E27FC236}">
                <a16:creationId xmlns:a16="http://schemas.microsoft.com/office/drawing/2014/main" id="{249682A3-D4A4-4686-A867-AE0164C565EB}"/>
              </a:ext>
            </a:extLst>
          </p:cNvPr>
          <p:cNvSpPr/>
          <p:nvPr/>
        </p:nvSpPr>
        <p:spPr>
          <a:xfrm>
            <a:off x="126182" y="987574"/>
            <a:ext cx="3293690" cy="4032448"/>
          </a:xfrm>
          <a:prstGeom prst="roundRect">
            <a:avLst/>
          </a:prstGeom>
          <a:solidFill>
            <a:srgbClr val="FFFFCC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r>
              <a:rPr lang="en-US" sz="1200" b="1" dirty="0">
                <a:solidFill>
                  <a:srgbClr val="002060"/>
                </a:solidFill>
              </a:rPr>
              <a:t>Strong Encrypt w/ Original Filename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 dirty="0">
                <a:solidFill>
                  <a:srgbClr val="002060"/>
                </a:solidFill>
              </a:rPr>
              <a:t>Partial Strong Encrypt w/ Original Filename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 dirty="0">
                <a:solidFill>
                  <a:srgbClr val="002060"/>
                </a:solidFill>
              </a:rPr>
              <a:t>RMS/MS_EFS Strong Encrypt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 dirty="0">
                <a:solidFill>
                  <a:srgbClr val="002060"/>
                </a:solidFill>
              </a:rPr>
              <a:t>Strong Encrypt w/ New Known Extension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 dirty="0">
                <a:solidFill>
                  <a:srgbClr val="002060"/>
                </a:solidFill>
              </a:rPr>
              <a:t>Partial Strong Encrypt w/ New Known Extension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 dirty="0">
                <a:solidFill>
                  <a:srgbClr val="002060"/>
                </a:solidFill>
              </a:rPr>
              <a:t>Strong Encrypt w/ Obfuscated Filename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 dirty="0">
                <a:solidFill>
                  <a:srgbClr val="002060"/>
                </a:solidFill>
              </a:rPr>
              <a:t>Partial Strong Encrypt w/ Obfuscated Filename,1,"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 dirty="0">
                <a:solidFill>
                  <a:srgbClr val="002060"/>
                </a:solidFill>
              </a:rPr>
              <a:t>Individual Archival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 dirty="0">
                <a:solidFill>
                  <a:srgbClr val="002060"/>
                </a:solidFill>
              </a:rPr>
              <a:t>Decoy Replacement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 dirty="0">
                <a:solidFill>
                  <a:srgbClr val="002060"/>
                </a:solidFill>
              </a:rPr>
              <a:t>Group Archive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 dirty="0">
                <a:solidFill>
                  <a:srgbClr val="002060"/>
                </a:solidFill>
              </a:rPr>
              <a:t>Wiper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 dirty="0">
                <a:solidFill>
                  <a:srgbClr val="002060"/>
                </a:solidFill>
              </a:rPr>
              <a:t>Attack Raw Disk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 dirty="0">
                <a:solidFill>
                  <a:srgbClr val="002060"/>
                </a:solidFill>
              </a:rPr>
              <a:t>Encrypt Database Page</a:t>
            </a:r>
          </a:p>
        </p:txBody>
      </p:sp>
      <p:sp>
        <p:nvSpPr>
          <p:cNvPr id="8" name="Rounded Rectangle 151">
            <a:extLst>
              <a:ext uri="{FF2B5EF4-FFF2-40B4-BE49-F238E27FC236}">
                <a16:creationId xmlns:a16="http://schemas.microsoft.com/office/drawing/2014/main" id="{E93AECF9-8139-4CF9-9626-096501E7BA79}"/>
              </a:ext>
            </a:extLst>
          </p:cNvPr>
          <p:cNvSpPr/>
          <p:nvPr/>
        </p:nvSpPr>
        <p:spPr>
          <a:xfrm>
            <a:off x="4589114" y="1059582"/>
            <a:ext cx="3941762" cy="3452609"/>
          </a:xfrm>
          <a:prstGeom prst="roundRect">
            <a:avLst/>
          </a:prstGeom>
          <a:solidFill>
            <a:srgbClr val="FFFFCC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 startAt="14"/>
            </a:pPr>
            <a:r>
              <a:rPr lang="en-US" sz="1200" b="1" dirty="0">
                <a:solidFill>
                  <a:srgbClr val="002060"/>
                </a:solidFill>
              </a:rPr>
              <a:t>Strong Encrypt w/ Original New File Extension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 dirty="0">
                <a:solidFill>
                  <a:srgbClr val="002060"/>
                </a:solidFill>
              </a:rPr>
              <a:t>Obfuscate Filename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 dirty="0">
                <a:solidFill>
                  <a:srgbClr val="002060"/>
                </a:solidFill>
              </a:rPr>
              <a:t>Weak Encrypt w/ New File Extension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 dirty="0">
                <a:solidFill>
                  <a:srgbClr val="002060"/>
                </a:solidFill>
              </a:rPr>
              <a:t>Weak Encrypt w/ Original Filename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 dirty="0">
                <a:solidFill>
                  <a:srgbClr val="002060"/>
                </a:solidFill>
              </a:rPr>
              <a:t>Partial Encrypt w/ Obfuscate Filename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 dirty="0">
                <a:solidFill>
                  <a:srgbClr val="002060"/>
                </a:solidFill>
              </a:rPr>
              <a:t>Inside Encrypt w/ Original Filename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 dirty="0">
                <a:solidFill>
                  <a:srgbClr val="002060"/>
                </a:solidFill>
              </a:rPr>
              <a:t>Partial Weak Encrypt w/ Original Filename and File Type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 dirty="0">
                <a:solidFill>
                  <a:srgbClr val="002060"/>
                </a:solidFill>
              </a:rPr>
              <a:t>Weak Encrypt w/ Obfuscated Filename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 dirty="0">
                <a:solidFill>
                  <a:srgbClr val="002060"/>
                </a:solidFill>
              </a:rPr>
              <a:t>Group Archive Maintaining Wiped Original Filename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 dirty="0">
                <a:solidFill>
                  <a:srgbClr val="002060"/>
                </a:solidFill>
              </a:rPr>
              <a:t>Strong Encrypt w/ New Known Extension- Wipes Duplicate Files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 dirty="0">
                <a:solidFill>
                  <a:srgbClr val="002060"/>
                </a:solidFill>
              </a:rPr>
              <a:t>Zero-fill w/ New Known Extension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 dirty="0">
                <a:solidFill>
                  <a:srgbClr val="002060"/>
                </a:solidFill>
              </a:rPr>
              <a:t>Zero-fill w/ Original Filename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 dirty="0">
                <a:solidFill>
                  <a:srgbClr val="002060"/>
                </a:solidFill>
              </a:rPr>
              <a:t>Zero-fill w/ Obfuscated Filename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AD956-AB36-48B1-B448-9735FE007B38}"/>
              </a:ext>
            </a:extLst>
          </p:cNvPr>
          <p:cNvSpPr/>
          <p:nvPr/>
        </p:nvSpPr>
        <p:spPr>
          <a:xfrm>
            <a:off x="3851920" y="4587974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https://indexengines.com/gdpr/8-products#can-cybersense-find-ransomware-executables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79074401"/>
      </p:ext>
    </p:extLst>
  </p:cSld>
  <p:clrMapOvr>
    <a:masterClrMapping/>
  </p:clrMapOvr>
  <p:transition spd="med"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9B575843-E070-4E3C-8E68-5213A9DC7F98}"/>
              </a:ext>
            </a:extLst>
          </p:cNvPr>
          <p:cNvSpPr/>
          <p:nvPr/>
        </p:nvSpPr>
        <p:spPr>
          <a:xfrm>
            <a:off x="107504" y="123478"/>
            <a:ext cx="8928991" cy="797159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>
                <a:solidFill>
                  <a:srgbClr val="FFFFCC"/>
                </a:solidFill>
              </a:rPr>
              <a:t>Attack vectors</a:t>
            </a:r>
          </a:p>
        </p:txBody>
      </p:sp>
      <p:sp>
        <p:nvSpPr>
          <p:cNvPr id="7" name="Rounded Rectangle 151">
            <a:extLst>
              <a:ext uri="{FF2B5EF4-FFF2-40B4-BE49-F238E27FC236}">
                <a16:creationId xmlns:a16="http://schemas.microsoft.com/office/drawing/2014/main" id="{249682A3-D4A4-4686-A867-AE0164C565EB}"/>
              </a:ext>
            </a:extLst>
          </p:cNvPr>
          <p:cNvSpPr/>
          <p:nvPr/>
        </p:nvSpPr>
        <p:spPr>
          <a:xfrm>
            <a:off x="126182" y="987574"/>
            <a:ext cx="3293690" cy="4032448"/>
          </a:xfrm>
          <a:prstGeom prst="roundRect">
            <a:avLst/>
          </a:prstGeom>
          <a:solidFill>
            <a:srgbClr val="FFFFCC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r>
              <a:rPr lang="en-US" sz="1200" b="1">
                <a:solidFill>
                  <a:srgbClr val="002060"/>
                </a:solidFill>
              </a:rPr>
              <a:t>Strong Encrypt w/ Original Filename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>
                <a:solidFill>
                  <a:srgbClr val="002060"/>
                </a:solidFill>
              </a:rPr>
              <a:t>Partial Strong Encrypt w/ Original Filename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>
                <a:solidFill>
                  <a:srgbClr val="002060"/>
                </a:solidFill>
              </a:rPr>
              <a:t>RMS/MS_EFS Strong Encrypt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>
                <a:solidFill>
                  <a:srgbClr val="002060"/>
                </a:solidFill>
              </a:rPr>
              <a:t>Strong Encrypt w/ New Known Extension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>
                <a:solidFill>
                  <a:srgbClr val="002060"/>
                </a:solidFill>
              </a:rPr>
              <a:t>Partial Strong Encrypt w/ New Known Extension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>
                <a:solidFill>
                  <a:srgbClr val="002060"/>
                </a:solidFill>
              </a:rPr>
              <a:t>Strong Encrypt w/ Obfuscated Filename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>
                <a:solidFill>
                  <a:srgbClr val="002060"/>
                </a:solidFill>
              </a:rPr>
              <a:t>Partial Strong Encrypt w/ Obfuscated Filename,1,"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>
                <a:solidFill>
                  <a:srgbClr val="002060"/>
                </a:solidFill>
              </a:rPr>
              <a:t>Individual Archival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>
                <a:solidFill>
                  <a:srgbClr val="002060"/>
                </a:solidFill>
              </a:rPr>
              <a:t>Decoy Replacement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>
                <a:solidFill>
                  <a:srgbClr val="002060"/>
                </a:solidFill>
              </a:rPr>
              <a:t>Group Archive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>
                <a:solidFill>
                  <a:srgbClr val="002060"/>
                </a:solidFill>
              </a:rPr>
              <a:t>Wiper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>
                <a:solidFill>
                  <a:srgbClr val="002060"/>
                </a:solidFill>
              </a:rPr>
              <a:t>Attack Raw Disk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>
                <a:solidFill>
                  <a:srgbClr val="002060"/>
                </a:solidFill>
              </a:rPr>
              <a:t>Encrypt Database Page</a:t>
            </a:r>
          </a:p>
        </p:txBody>
      </p:sp>
      <p:sp>
        <p:nvSpPr>
          <p:cNvPr id="8" name="Rounded Rectangle 151">
            <a:extLst>
              <a:ext uri="{FF2B5EF4-FFF2-40B4-BE49-F238E27FC236}">
                <a16:creationId xmlns:a16="http://schemas.microsoft.com/office/drawing/2014/main" id="{E93AECF9-8139-4CF9-9626-096501E7BA79}"/>
              </a:ext>
            </a:extLst>
          </p:cNvPr>
          <p:cNvSpPr/>
          <p:nvPr/>
        </p:nvSpPr>
        <p:spPr>
          <a:xfrm>
            <a:off x="4589114" y="1059582"/>
            <a:ext cx="3941762" cy="3888432"/>
          </a:xfrm>
          <a:prstGeom prst="roundRect">
            <a:avLst/>
          </a:prstGeom>
          <a:solidFill>
            <a:srgbClr val="FFFFCC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 startAt="14"/>
            </a:pPr>
            <a:r>
              <a:rPr lang="en-US" sz="1200" b="1">
                <a:solidFill>
                  <a:srgbClr val="002060"/>
                </a:solidFill>
              </a:rPr>
              <a:t>Strong Encrypt w/ Original New File Extension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>
                <a:solidFill>
                  <a:srgbClr val="002060"/>
                </a:solidFill>
              </a:rPr>
              <a:t>Obfuscate Filename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>
                <a:solidFill>
                  <a:srgbClr val="002060"/>
                </a:solidFill>
              </a:rPr>
              <a:t>Weak Encrypt w/ New File Extension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>
                <a:solidFill>
                  <a:srgbClr val="002060"/>
                </a:solidFill>
              </a:rPr>
              <a:t>Weak Encrypt w/ Original Filename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>
                <a:solidFill>
                  <a:srgbClr val="002060"/>
                </a:solidFill>
              </a:rPr>
              <a:t>Partial Encrypt w/ Obfuscate Filename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>
                <a:solidFill>
                  <a:srgbClr val="002060"/>
                </a:solidFill>
              </a:rPr>
              <a:t>Inside Encrypt w/ Original Filename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>
                <a:solidFill>
                  <a:srgbClr val="002060"/>
                </a:solidFill>
              </a:rPr>
              <a:t>Partial Weak Encrypt w/ Original Filename and File Type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>
                <a:solidFill>
                  <a:srgbClr val="002060"/>
                </a:solidFill>
              </a:rPr>
              <a:t>Weak Encrypt w/ Obfuscated Filename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>
                <a:solidFill>
                  <a:srgbClr val="002060"/>
                </a:solidFill>
              </a:rPr>
              <a:t>Group Archive Maintaining Wiped Original Filename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>
                <a:solidFill>
                  <a:srgbClr val="002060"/>
                </a:solidFill>
              </a:rPr>
              <a:t>Strong Encrypt w/ New Known Extension- Wipes Duplicate Files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>
                <a:solidFill>
                  <a:srgbClr val="002060"/>
                </a:solidFill>
              </a:rPr>
              <a:t>Zero-fill w/ New Known Extension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>
                <a:solidFill>
                  <a:srgbClr val="002060"/>
                </a:solidFill>
              </a:rPr>
              <a:t>Zero-fill w/ Original Filename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>
                <a:solidFill>
                  <a:srgbClr val="002060"/>
                </a:solidFill>
              </a:rPr>
              <a:t>Zero-fill w/ Obfuscated Filename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472039-C4FB-4E54-9237-4A62F27986B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70000"/>
            </a:schemeClr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4431241C-44B4-443F-BBA0-1D63230C56A0}"/>
              </a:ext>
            </a:extLst>
          </p:cNvPr>
          <p:cNvSpPr/>
          <p:nvPr/>
        </p:nvSpPr>
        <p:spPr>
          <a:xfrm>
            <a:off x="141860" y="241896"/>
            <a:ext cx="8928991" cy="3049934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>
                <a:solidFill>
                  <a:srgbClr val="FFFFCC"/>
                </a:solidFill>
              </a:rPr>
              <a:t>Attack vectors are based on the impact of data: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>
                <a:solidFill>
                  <a:srgbClr val="FFFFCC"/>
                </a:solidFill>
              </a:rPr>
              <a:t>Encryption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>
                <a:solidFill>
                  <a:srgbClr val="FFFFCC"/>
                </a:solidFill>
              </a:rPr>
              <a:t>Entropy change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>
                <a:solidFill>
                  <a:srgbClr val="FFFFCC"/>
                </a:solidFill>
              </a:rPr>
              <a:t>Deletton / creation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>
                <a:solidFill>
                  <a:srgbClr val="FFFFCC"/>
                </a:solidFill>
              </a:rPr>
              <a:t>File extension change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>
                <a:solidFill>
                  <a:srgbClr val="FFFFCC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0173819"/>
      </p:ext>
    </p:extLst>
  </p:cSld>
  <p:clrMapOvr>
    <a:masterClrMapping/>
  </p:clrMapOvr>
  <p:transition spd="med"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</p:spPr>
        <p:txBody>
          <a:bodyPr/>
          <a:lstStyle/>
          <a:p>
            <a:r>
              <a:rPr lang="en-US"/>
              <a:t>The six attack vectors that are the most common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F8A9677-5EA5-4E8D-832F-9E588E033863}"/>
              </a:ext>
            </a:extLst>
          </p:cNvPr>
          <p:cNvSpPr txBox="1">
            <a:spLocks/>
          </p:cNvSpPr>
          <p:nvPr/>
        </p:nvSpPr>
        <p:spPr>
          <a:xfrm>
            <a:off x="271463" y="970289"/>
            <a:ext cx="8351244" cy="319246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2400" dirty="0"/>
              <a:t>Strong Encrypt w/ Original Filename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2400" dirty="0"/>
              <a:t>Partial Strong Encrypt w/ Original Filename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2400" dirty="0"/>
              <a:t>RMS/MS_EFS Strong Encrypt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2400" dirty="0"/>
              <a:t>Strong Encrypt w/ New Known Extension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2400" dirty="0"/>
              <a:t>Partial Strong Encrypt w/ New Known Extension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2400" dirty="0"/>
              <a:t>Strong Encrypt w/ Obfuscated Filename </a:t>
            </a:r>
          </a:p>
        </p:txBody>
      </p:sp>
    </p:spTree>
    <p:extLst>
      <p:ext uri="{BB962C8B-B14F-4D97-AF65-F5344CB8AC3E}">
        <p14:creationId xmlns:p14="http://schemas.microsoft.com/office/powerpoint/2010/main" val="162527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</p:spPr>
        <p:txBody>
          <a:bodyPr/>
          <a:lstStyle/>
          <a:p>
            <a:r>
              <a:rPr lang="en-US"/>
              <a:t>The six attack vectors that are the most common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F8A9677-5EA5-4E8D-832F-9E588E033863}"/>
              </a:ext>
            </a:extLst>
          </p:cNvPr>
          <p:cNvSpPr txBox="1">
            <a:spLocks/>
          </p:cNvSpPr>
          <p:nvPr/>
        </p:nvSpPr>
        <p:spPr>
          <a:xfrm>
            <a:off x="271463" y="970289"/>
            <a:ext cx="8351244" cy="319246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2400"/>
              <a:t>Strong Encrypt w/ Original Filename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2400"/>
              <a:t>Partial Strong Encrypt w/ Original Filename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2400"/>
              <a:t>RMS/MS_EFS Strong Encrypt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2400"/>
              <a:t>Strong Encrypt w/ New Known Extension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2400"/>
              <a:t>Partial Strong Encrypt w/ New Known Extension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2400"/>
              <a:t>Strong Encrypt w/ Obfuscated Filename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ED541B-BF6A-41CE-A6C2-8918631AE9B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70000"/>
            </a:schemeClr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Rounded Rectangle 151">
            <a:extLst>
              <a:ext uri="{FF2B5EF4-FFF2-40B4-BE49-F238E27FC236}">
                <a16:creationId xmlns:a16="http://schemas.microsoft.com/office/drawing/2014/main" id="{567D2763-8F7E-4117-A69B-D6409D313C92}"/>
              </a:ext>
            </a:extLst>
          </p:cNvPr>
          <p:cNvSpPr/>
          <p:nvPr/>
        </p:nvSpPr>
        <p:spPr>
          <a:xfrm>
            <a:off x="207317" y="616398"/>
            <a:ext cx="8479536" cy="1753120"/>
          </a:xfrm>
          <a:prstGeom prst="roundRect">
            <a:avLst/>
          </a:prstGeom>
          <a:solidFill>
            <a:srgbClr val="FFFFCC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solidFill>
                  <a:srgbClr val="002060"/>
                </a:solidFill>
              </a:rPr>
              <a:t>99.5% of the attacks are based on this 6 attack vectors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9" name="Rounded Rectangle 151">
            <a:extLst>
              <a:ext uri="{FF2B5EF4-FFF2-40B4-BE49-F238E27FC236}">
                <a16:creationId xmlns:a16="http://schemas.microsoft.com/office/drawing/2014/main" id="{62758CCD-D4E4-44E7-A231-41DF441D8FED}"/>
              </a:ext>
            </a:extLst>
          </p:cNvPr>
          <p:cNvSpPr/>
          <p:nvPr/>
        </p:nvSpPr>
        <p:spPr>
          <a:xfrm>
            <a:off x="285750" y="2566519"/>
            <a:ext cx="8479536" cy="1753120"/>
          </a:xfrm>
          <a:prstGeom prst="roundRect">
            <a:avLst/>
          </a:prstGeom>
          <a:solidFill>
            <a:srgbClr val="FFFFCC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solidFill>
                  <a:srgbClr val="002060"/>
                </a:solidFill>
              </a:rPr>
              <a:t>Attack vector 4 numer </a:t>
            </a:r>
            <a:br>
              <a:rPr lang="en-US" sz="4200" b="1">
                <a:solidFill>
                  <a:srgbClr val="002060"/>
                </a:solidFill>
              </a:rPr>
            </a:br>
            <a:r>
              <a:rPr lang="en-US" sz="4200" b="1">
                <a:solidFill>
                  <a:srgbClr val="002060"/>
                </a:solidFill>
              </a:rPr>
              <a:t>is the most common</a:t>
            </a:r>
          </a:p>
          <a:p>
            <a:pPr algn="ctr"/>
            <a:r>
              <a:rPr lang="en-US" sz="2200" b="1" i="1">
                <a:solidFill>
                  <a:srgbClr val="002060"/>
                </a:solidFill>
              </a:rPr>
              <a:t>Encryption of file with new file extension</a:t>
            </a:r>
          </a:p>
        </p:txBody>
      </p:sp>
    </p:spTree>
    <p:extLst>
      <p:ext uri="{BB962C8B-B14F-4D97-AF65-F5344CB8AC3E}">
        <p14:creationId xmlns:p14="http://schemas.microsoft.com/office/powerpoint/2010/main" val="220799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B4382-1A60-4F8D-AAA4-0CDF55D46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Cyber Bunker answers for the following questions: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D52BE-54CB-4381-9D73-804AB8903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What if I am encrypted?</a:t>
            </a:r>
          </a:p>
          <a:p>
            <a:r>
              <a:rPr lang="en-US" sz="2600" dirty="0"/>
              <a:t>Am I being encrypted?</a:t>
            </a:r>
          </a:p>
          <a:p>
            <a:r>
              <a:rPr lang="en-US" sz="2600" dirty="0"/>
              <a:t>Who encrypts me?</a:t>
            </a:r>
          </a:p>
          <a:p>
            <a:r>
              <a:rPr lang="en-US" sz="2600" dirty="0"/>
              <a:t>How to stop being encrypted?</a:t>
            </a:r>
          </a:p>
          <a:p>
            <a:r>
              <a:rPr lang="en-US" sz="2600" dirty="0"/>
              <a:t>Which copy to use to recover?</a:t>
            </a:r>
          </a:p>
          <a:p>
            <a:r>
              <a:rPr lang="en-US" sz="2600" dirty="0"/>
              <a:t>How to recover?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0529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9B575843-E070-4E3C-8E68-5213A9DC7F98}"/>
              </a:ext>
            </a:extLst>
          </p:cNvPr>
          <p:cNvSpPr/>
          <p:nvPr/>
        </p:nvSpPr>
        <p:spPr>
          <a:xfrm>
            <a:off x="107504" y="123478"/>
            <a:ext cx="8928991" cy="797159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>
                <a:solidFill>
                  <a:srgbClr val="FFFFCC"/>
                </a:solidFill>
              </a:rPr>
              <a:t>Attack vectors</a:t>
            </a:r>
          </a:p>
        </p:txBody>
      </p:sp>
      <p:sp>
        <p:nvSpPr>
          <p:cNvPr id="7" name="Rounded Rectangle 151">
            <a:extLst>
              <a:ext uri="{FF2B5EF4-FFF2-40B4-BE49-F238E27FC236}">
                <a16:creationId xmlns:a16="http://schemas.microsoft.com/office/drawing/2014/main" id="{249682A3-D4A4-4686-A867-AE0164C565EB}"/>
              </a:ext>
            </a:extLst>
          </p:cNvPr>
          <p:cNvSpPr/>
          <p:nvPr/>
        </p:nvSpPr>
        <p:spPr>
          <a:xfrm>
            <a:off x="126182" y="987574"/>
            <a:ext cx="3293690" cy="4032448"/>
          </a:xfrm>
          <a:prstGeom prst="roundRect">
            <a:avLst/>
          </a:prstGeom>
          <a:solidFill>
            <a:srgbClr val="FFFFCC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r>
              <a:rPr lang="en-US" sz="1200" b="1">
                <a:solidFill>
                  <a:srgbClr val="002060"/>
                </a:solidFill>
              </a:rPr>
              <a:t>Strong Encrypt w/ Original Filename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>
                <a:solidFill>
                  <a:srgbClr val="002060"/>
                </a:solidFill>
              </a:rPr>
              <a:t>Partial Strong Encrypt w/ Original Filename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>
                <a:solidFill>
                  <a:srgbClr val="002060"/>
                </a:solidFill>
              </a:rPr>
              <a:t>RMS/MS_EFS Strong Encrypt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>
                <a:solidFill>
                  <a:srgbClr val="002060"/>
                </a:solidFill>
              </a:rPr>
              <a:t>Strong Encrypt w/ New Known Extension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>
                <a:solidFill>
                  <a:srgbClr val="002060"/>
                </a:solidFill>
              </a:rPr>
              <a:t>Partial Strong Encrypt w/ New Known Extension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>
                <a:solidFill>
                  <a:srgbClr val="002060"/>
                </a:solidFill>
              </a:rPr>
              <a:t>Strong Encrypt w/ Obfuscated Filename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>
                <a:solidFill>
                  <a:srgbClr val="002060"/>
                </a:solidFill>
              </a:rPr>
              <a:t>Partial Strong Encrypt w/ Obfuscated Filename,1,"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>
                <a:solidFill>
                  <a:srgbClr val="002060"/>
                </a:solidFill>
              </a:rPr>
              <a:t>Individual Archival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>
                <a:solidFill>
                  <a:srgbClr val="002060"/>
                </a:solidFill>
              </a:rPr>
              <a:t>Decoy Replacement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>
                <a:solidFill>
                  <a:srgbClr val="002060"/>
                </a:solidFill>
              </a:rPr>
              <a:t>Group Archive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>
                <a:solidFill>
                  <a:srgbClr val="002060"/>
                </a:solidFill>
              </a:rPr>
              <a:t>Wiper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>
                <a:solidFill>
                  <a:srgbClr val="002060"/>
                </a:solidFill>
              </a:rPr>
              <a:t>Attack Raw Disk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b="1">
                <a:solidFill>
                  <a:srgbClr val="002060"/>
                </a:solidFill>
              </a:rPr>
              <a:t>Encrypt Database Page</a:t>
            </a:r>
          </a:p>
        </p:txBody>
      </p:sp>
      <p:sp>
        <p:nvSpPr>
          <p:cNvPr id="8" name="Rounded Rectangle 151">
            <a:extLst>
              <a:ext uri="{FF2B5EF4-FFF2-40B4-BE49-F238E27FC236}">
                <a16:creationId xmlns:a16="http://schemas.microsoft.com/office/drawing/2014/main" id="{E93AECF9-8139-4CF9-9626-096501E7BA79}"/>
              </a:ext>
            </a:extLst>
          </p:cNvPr>
          <p:cNvSpPr/>
          <p:nvPr/>
        </p:nvSpPr>
        <p:spPr>
          <a:xfrm>
            <a:off x="4589114" y="1059582"/>
            <a:ext cx="3941762" cy="3888432"/>
          </a:xfrm>
          <a:prstGeom prst="roundRect">
            <a:avLst/>
          </a:prstGeom>
          <a:solidFill>
            <a:srgbClr val="FFFFCC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 startAt="14"/>
            </a:pPr>
            <a:r>
              <a:rPr lang="en-US" sz="1200" b="1">
                <a:solidFill>
                  <a:srgbClr val="002060"/>
                </a:solidFill>
              </a:rPr>
              <a:t>Strong Encrypt w/ Original New File Extension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>
                <a:solidFill>
                  <a:srgbClr val="002060"/>
                </a:solidFill>
              </a:rPr>
              <a:t>Obfuscate Filename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>
                <a:solidFill>
                  <a:srgbClr val="002060"/>
                </a:solidFill>
              </a:rPr>
              <a:t>Weak Encrypt w/ New File Extension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>
                <a:solidFill>
                  <a:srgbClr val="002060"/>
                </a:solidFill>
              </a:rPr>
              <a:t>Weak Encrypt w/ Original Filename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>
                <a:solidFill>
                  <a:srgbClr val="002060"/>
                </a:solidFill>
              </a:rPr>
              <a:t>Partial Encrypt w/ Obfuscate Filename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>
                <a:solidFill>
                  <a:srgbClr val="002060"/>
                </a:solidFill>
              </a:rPr>
              <a:t>Inside Encrypt w/ Original Filename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>
                <a:solidFill>
                  <a:srgbClr val="002060"/>
                </a:solidFill>
              </a:rPr>
              <a:t>Partial Weak Encrypt w/ Original Filename and File Type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>
                <a:solidFill>
                  <a:srgbClr val="002060"/>
                </a:solidFill>
              </a:rPr>
              <a:t>Weak Encrypt w/ Obfuscated Filename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>
                <a:solidFill>
                  <a:srgbClr val="002060"/>
                </a:solidFill>
              </a:rPr>
              <a:t>Group Archive Maintaining Wiped Original Filename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>
                <a:solidFill>
                  <a:srgbClr val="002060"/>
                </a:solidFill>
              </a:rPr>
              <a:t>Strong Encrypt w/ New Known Extension- Wipes Duplicate Files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>
                <a:solidFill>
                  <a:srgbClr val="002060"/>
                </a:solidFill>
              </a:rPr>
              <a:t>Zero-fill w/ New Known Extension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>
                <a:solidFill>
                  <a:srgbClr val="002060"/>
                </a:solidFill>
              </a:rPr>
              <a:t>Zero-fill w/ Original Filename</a:t>
            </a:r>
          </a:p>
          <a:p>
            <a:pPr marL="457200" indent="-457200">
              <a:buFont typeface="+mj-lt"/>
              <a:buAutoNum type="arabicPeriod" startAt="14"/>
            </a:pPr>
            <a:r>
              <a:rPr lang="en-US" sz="1200" b="1">
                <a:solidFill>
                  <a:srgbClr val="002060"/>
                </a:solidFill>
              </a:rPr>
              <a:t>Zero-fill w/ Obfuscated Filename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472039-C4FB-4E54-9237-4A62F27986B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70000"/>
            </a:schemeClr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4431241C-44B4-443F-BBA0-1D63230C56A0}"/>
              </a:ext>
            </a:extLst>
          </p:cNvPr>
          <p:cNvSpPr/>
          <p:nvPr/>
        </p:nvSpPr>
        <p:spPr>
          <a:xfrm>
            <a:off x="141860" y="241896"/>
            <a:ext cx="8928991" cy="1393750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>
                <a:solidFill>
                  <a:srgbClr val="FFFFCC"/>
                </a:solidFill>
              </a:rPr>
              <a:t>We have detailed info about the source o the attack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05ACA6-4874-46F9-8433-632433465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11" y="1972842"/>
            <a:ext cx="8568952" cy="90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2952"/>
      </p:ext>
    </p:extLst>
  </p:cSld>
  <p:clrMapOvr>
    <a:masterClrMapping/>
  </p:clrMapOvr>
  <p:transition spd="med">
    <p:wipe dir="r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DFE7EC-9E0A-4399-8702-B1054AA5A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87152"/>
            <a:ext cx="7036534" cy="4954936"/>
          </a:xfrm>
          <a:prstGeom prst="rect">
            <a:avLst/>
          </a:prstGeom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5A8E1CD-16FF-4FB9-B16B-22C241A64CAE}"/>
              </a:ext>
            </a:extLst>
          </p:cNvPr>
          <p:cNvSpPr/>
          <p:nvPr/>
        </p:nvSpPr>
        <p:spPr>
          <a:xfrm>
            <a:off x="141861" y="241896"/>
            <a:ext cx="1693836" cy="1393750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>
                <a:solidFill>
                  <a:srgbClr val="FFFFCC"/>
                </a:solidFill>
              </a:rPr>
              <a:t>Corrupt data report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98D433-8131-4570-A565-7E5FC0F335D6}"/>
              </a:ext>
            </a:extLst>
          </p:cNvPr>
          <p:cNvSpPr txBox="1"/>
          <p:nvPr/>
        </p:nvSpPr>
        <p:spPr>
          <a:xfrm>
            <a:off x="141861" y="1927111"/>
            <a:ext cx="4176464" cy="120032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lvl="0">
              <a:buClr>
                <a:prstClr val="white"/>
              </a:buClr>
              <a:defRPr/>
            </a:pPr>
            <a:r>
              <a:rPr lang="en-US" sz="2400">
                <a:solidFill>
                  <a:srgbClr val="009900"/>
                </a:solidFill>
                <a:latin typeface="Montserrat"/>
              </a:rPr>
              <a:t>Corrupted file</a:t>
            </a:r>
          </a:p>
          <a:p>
            <a:pPr lvl="0">
              <a:buClr>
                <a:prstClr val="white"/>
              </a:buClr>
              <a:defRPr/>
            </a:pPr>
            <a:r>
              <a:rPr lang="en-US" sz="2400">
                <a:solidFill>
                  <a:srgbClr val="009900"/>
                </a:solidFill>
                <a:latin typeface="Montserrat"/>
              </a:rPr>
              <a:t>vs</a:t>
            </a:r>
          </a:p>
          <a:p>
            <a:pPr>
              <a:buClr>
                <a:prstClr val="white"/>
              </a:buClr>
              <a:defRPr/>
            </a:pPr>
            <a:r>
              <a:rPr lang="en-US" sz="2400">
                <a:solidFill>
                  <a:srgbClr val="009900"/>
                </a:solidFill>
                <a:latin typeface="Montserrat"/>
              </a:rPr>
              <a:t>Last good copy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6BB02B7-21B5-4573-B1CA-854FDC5669F4}"/>
              </a:ext>
            </a:extLst>
          </p:cNvPr>
          <p:cNvCxnSpPr>
            <a:cxnSpLocks/>
          </p:cNvCxnSpPr>
          <p:nvPr/>
        </p:nvCxnSpPr>
        <p:spPr>
          <a:xfrm flipV="1">
            <a:off x="2483768" y="1922281"/>
            <a:ext cx="2250157" cy="192269"/>
          </a:xfrm>
          <a:prstGeom prst="straightConnector1">
            <a:avLst/>
          </a:prstGeom>
          <a:ln w="762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D7FA291-087C-4AE2-84DE-CE143E92FE6D}"/>
              </a:ext>
            </a:extLst>
          </p:cNvPr>
          <p:cNvCxnSpPr>
            <a:cxnSpLocks/>
          </p:cNvCxnSpPr>
          <p:nvPr/>
        </p:nvCxnSpPr>
        <p:spPr>
          <a:xfrm flipV="1">
            <a:off x="2555776" y="2114550"/>
            <a:ext cx="2235299" cy="745232"/>
          </a:xfrm>
          <a:prstGeom prst="straightConnector1">
            <a:avLst/>
          </a:prstGeom>
          <a:ln w="762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55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5A8E1CD-16FF-4FB9-B16B-22C241A64CAE}"/>
              </a:ext>
            </a:extLst>
          </p:cNvPr>
          <p:cNvSpPr/>
          <p:nvPr/>
        </p:nvSpPr>
        <p:spPr>
          <a:xfrm>
            <a:off x="141861" y="241896"/>
            <a:ext cx="1693836" cy="1393750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>
                <a:solidFill>
                  <a:srgbClr val="FFFFCC"/>
                </a:solidFill>
              </a:rPr>
              <a:t>We can dig deeper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462624-4019-4D6E-8C43-796749853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69751"/>
            <a:ext cx="6708942" cy="48039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5BFEA3-6EC6-42F8-B8C4-FFB97BC94CF9}"/>
              </a:ext>
            </a:extLst>
          </p:cNvPr>
          <p:cNvSpPr/>
          <p:nvPr/>
        </p:nvSpPr>
        <p:spPr>
          <a:xfrm>
            <a:off x="5436095" y="2498480"/>
            <a:ext cx="576065" cy="326758"/>
          </a:xfrm>
          <a:prstGeom prst="rect">
            <a:avLst/>
          </a:pr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CDEF78-B951-4E6C-8641-0B85063CE771}"/>
              </a:ext>
            </a:extLst>
          </p:cNvPr>
          <p:cNvSpPr/>
          <p:nvPr/>
        </p:nvSpPr>
        <p:spPr>
          <a:xfrm>
            <a:off x="4559795" y="1469780"/>
            <a:ext cx="3468589" cy="326758"/>
          </a:xfrm>
          <a:prstGeom prst="rect">
            <a:avLst/>
          </a:pr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F6B6EE-0094-4F25-973C-F1F82AABA15F}"/>
              </a:ext>
            </a:extLst>
          </p:cNvPr>
          <p:cNvSpPr/>
          <p:nvPr/>
        </p:nvSpPr>
        <p:spPr>
          <a:xfrm>
            <a:off x="4602460" y="4443958"/>
            <a:ext cx="1049660" cy="326758"/>
          </a:xfrm>
          <a:prstGeom prst="rect">
            <a:avLst/>
          </a:pr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0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5A8E1CD-16FF-4FB9-B16B-22C241A64CAE}"/>
              </a:ext>
            </a:extLst>
          </p:cNvPr>
          <p:cNvSpPr/>
          <p:nvPr/>
        </p:nvSpPr>
        <p:spPr>
          <a:xfrm>
            <a:off x="539552" y="267494"/>
            <a:ext cx="7166443" cy="1393750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>
                <a:solidFill>
                  <a:srgbClr val="FFFFCC"/>
                </a:solidFill>
              </a:rPr>
              <a:t>Index Engines report on corrupt data using info from Event Logs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0C44DB-5A61-4A21-A7AF-B5DD6D9A6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017887"/>
            <a:ext cx="8064896" cy="297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5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5A8E1CD-16FF-4FB9-B16B-22C241A64CAE}"/>
              </a:ext>
            </a:extLst>
          </p:cNvPr>
          <p:cNvSpPr/>
          <p:nvPr/>
        </p:nvSpPr>
        <p:spPr>
          <a:xfrm>
            <a:off x="539552" y="267494"/>
            <a:ext cx="7166443" cy="1393750"/>
          </a:xfrm>
          <a:prstGeom prst="roundRect">
            <a:avLst/>
          </a:prstGeom>
          <a:solidFill>
            <a:srgbClr val="00206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>
                <a:solidFill>
                  <a:srgbClr val="FFFFCC"/>
                </a:solidFill>
              </a:rPr>
              <a:t>Index Engines report on corrupt data using info from Event Logs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0C44DB-5A61-4A21-A7AF-B5DD6D9A6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017887"/>
            <a:ext cx="8064896" cy="29799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326DF7-4510-4E15-8289-46802992796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70000"/>
            </a:schemeClr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Rounded Rectangle 151">
            <a:extLst>
              <a:ext uri="{FF2B5EF4-FFF2-40B4-BE49-F238E27FC236}">
                <a16:creationId xmlns:a16="http://schemas.microsoft.com/office/drawing/2014/main" id="{7F32202C-9B24-4A37-8D5B-2DCC663C6E69}"/>
              </a:ext>
            </a:extLst>
          </p:cNvPr>
          <p:cNvSpPr/>
          <p:nvPr/>
        </p:nvSpPr>
        <p:spPr>
          <a:xfrm>
            <a:off x="207317" y="616398"/>
            <a:ext cx="8479536" cy="1163264"/>
          </a:xfrm>
          <a:prstGeom prst="roundRect">
            <a:avLst/>
          </a:prstGeom>
          <a:solidFill>
            <a:srgbClr val="FFFFCC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Finds last user to modify corrupted files</a:t>
            </a:r>
          </a:p>
        </p:txBody>
      </p:sp>
      <p:sp>
        <p:nvSpPr>
          <p:cNvPr id="7" name="Rounded Rectangle 151">
            <a:extLst>
              <a:ext uri="{FF2B5EF4-FFF2-40B4-BE49-F238E27FC236}">
                <a16:creationId xmlns:a16="http://schemas.microsoft.com/office/drawing/2014/main" id="{66B9F174-00E5-4D08-B37D-447CF768BB22}"/>
              </a:ext>
            </a:extLst>
          </p:cNvPr>
          <p:cNvSpPr/>
          <p:nvPr/>
        </p:nvSpPr>
        <p:spPr>
          <a:xfrm>
            <a:off x="207317" y="1943570"/>
            <a:ext cx="8479536" cy="1163264"/>
          </a:xfrm>
          <a:prstGeom prst="roundRect">
            <a:avLst/>
          </a:prstGeom>
          <a:solidFill>
            <a:srgbClr val="FFFFCC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Looks for patterns</a:t>
            </a:r>
          </a:p>
          <a:p>
            <a:pPr algn="ctr"/>
            <a:r>
              <a:rPr lang="en-US" sz="3200" b="1">
                <a:solidFill>
                  <a:srgbClr val="002060"/>
                </a:solidFill>
              </a:rPr>
              <a:t>(f.e. Same user to delete all files)</a:t>
            </a:r>
          </a:p>
        </p:txBody>
      </p:sp>
      <p:sp>
        <p:nvSpPr>
          <p:cNvPr id="8" name="Rounded Rectangle 151">
            <a:extLst>
              <a:ext uri="{FF2B5EF4-FFF2-40B4-BE49-F238E27FC236}">
                <a16:creationId xmlns:a16="http://schemas.microsoft.com/office/drawing/2014/main" id="{69501F65-EBB6-4AE6-A265-DE1616D09F9D}"/>
              </a:ext>
            </a:extLst>
          </p:cNvPr>
          <p:cNvSpPr/>
          <p:nvPr/>
        </p:nvSpPr>
        <p:spPr>
          <a:xfrm>
            <a:off x="207317" y="3270742"/>
            <a:ext cx="8479536" cy="1163264"/>
          </a:xfrm>
          <a:prstGeom prst="roundRect">
            <a:avLst/>
          </a:prstGeom>
          <a:solidFill>
            <a:srgbClr val="FFFFCC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Identify application that modified the file</a:t>
            </a:r>
          </a:p>
          <a:p>
            <a:pPr algn="ctr"/>
            <a:r>
              <a:rPr lang="en-US" sz="3200" b="1">
                <a:solidFill>
                  <a:srgbClr val="002060"/>
                </a:solidFill>
              </a:rPr>
              <a:t>Potentially detect and find malware</a:t>
            </a:r>
          </a:p>
        </p:txBody>
      </p:sp>
    </p:spTree>
    <p:extLst>
      <p:ext uri="{BB962C8B-B14F-4D97-AF65-F5344CB8AC3E}">
        <p14:creationId xmlns:p14="http://schemas.microsoft.com/office/powerpoint/2010/main" val="4731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5750" y="2197801"/>
            <a:ext cx="7886700" cy="747897"/>
          </a:xfrm>
        </p:spPr>
        <p:txBody>
          <a:bodyPr/>
          <a:lstStyle/>
          <a:p>
            <a:r>
              <a:rPr lang="pl-PL" dirty="0"/>
              <a:t>Licensing</a:t>
            </a:r>
            <a:endParaRPr lang="en-US" dirty="0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B5A94DF5-8644-4CA9-8F2B-386446512D87}"/>
              </a:ext>
            </a:extLst>
          </p:cNvPr>
          <p:cNvSpPr/>
          <p:nvPr/>
        </p:nvSpPr>
        <p:spPr>
          <a:xfrm>
            <a:off x="35496" y="4948014"/>
            <a:ext cx="4968552" cy="144016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72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4E6AA4-14D9-47BE-A58F-D366B3D19075}"/>
              </a:ext>
            </a:extLst>
          </p:cNvPr>
          <p:cNvSpPr txBox="1"/>
          <p:nvPr/>
        </p:nvSpPr>
        <p:spPr>
          <a:xfrm>
            <a:off x="6948264" y="4803998"/>
            <a:ext cx="181620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pl-PL" sz="1200" i="1" dirty="0">
                <a:solidFill>
                  <a:schemeClr val="tx2"/>
                </a:solidFill>
              </a:rPr>
              <a:t>Daniel.Olkowski@dell.com</a:t>
            </a:r>
            <a:endParaRPr lang="en-US" sz="1200" i="1" dirty="0">
              <a:solidFill>
                <a:schemeClr val="tx2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1F4DD6-A5CC-4658-A55B-D16090D69E8F}"/>
              </a:ext>
            </a:extLst>
          </p:cNvPr>
          <p:cNvSpPr txBox="1">
            <a:spLocks/>
          </p:cNvSpPr>
          <p:nvPr/>
        </p:nvSpPr>
        <p:spPr>
          <a:xfrm>
            <a:off x="251520" y="339502"/>
            <a:ext cx="7886700" cy="74789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tx2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88024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B4382-1A60-4F8D-AAA4-0CDF55D46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CyberSense part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D52BE-54CB-4381-9D73-804AB8903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>
                <a:solidFill>
                  <a:schemeClr val="tx2">
                    <a:lumMod val="65000"/>
                  </a:schemeClr>
                </a:solidFill>
              </a:rPr>
              <a:t>What if I am encrypted?</a:t>
            </a:r>
          </a:p>
          <a:p>
            <a:r>
              <a:rPr lang="en-US" sz="2600" dirty="0"/>
              <a:t>Am I being encrypted?</a:t>
            </a:r>
          </a:p>
          <a:p>
            <a:r>
              <a:rPr lang="en-US" sz="2600" dirty="0"/>
              <a:t>Who encrypts me?</a:t>
            </a:r>
          </a:p>
          <a:p>
            <a:r>
              <a:rPr lang="en-US" sz="2600" dirty="0"/>
              <a:t>How to stop being encrypted?</a:t>
            </a:r>
          </a:p>
          <a:p>
            <a:r>
              <a:rPr lang="en-US" sz="2600" dirty="0"/>
              <a:t>Which copy to use to recover?</a:t>
            </a:r>
          </a:p>
          <a:p>
            <a:r>
              <a:rPr lang="en-US" sz="2600" dirty="0"/>
              <a:t>How to recover?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160659-A673-474F-AB5C-52A724B33B32}"/>
              </a:ext>
            </a:extLst>
          </p:cNvPr>
          <p:cNvSpPr/>
          <p:nvPr/>
        </p:nvSpPr>
        <p:spPr>
          <a:xfrm>
            <a:off x="179512" y="1707654"/>
            <a:ext cx="5040560" cy="2807196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69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6BFC20-EE7F-4377-9280-6B262DD1D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699542"/>
            <a:ext cx="4176464" cy="2273556"/>
          </a:xfrm>
          <a:prstGeom prst="rect">
            <a:avLst/>
          </a:prstGeom>
        </p:spPr>
      </p:pic>
      <p:sp>
        <p:nvSpPr>
          <p:cNvPr id="4" name="Rounded Rectangle 21">
            <a:extLst>
              <a:ext uri="{FF2B5EF4-FFF2-40B4-BE49-F238E27FC236}">
                <a16:creationId xmlns:a16="http://schemas.microsoft.com/office/drawing/2014/main" id="{1469E5BB-FE0E-4591-9F79-9040EA720D7B}"/>
              </a:ext>
            </a:extLst>
          </p:cNvPr>
          <p:cNvSpPr/>
          <p:nvPr/>
        </p:nvSpPr>
        <p:spPr>
          <a:xfrm>
            <a:off x="372200" y="3435846"/>
            <a:ext cx="8399600" cy="1547709"/>
          </a:xfrm>
          <a:prstGeom prst="roundRect">
            <a:avLst/>
          </a:prstGeom>
          <a:solidFill>
            <a:srgbClr val="003F5C"/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Castle strategy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685AA78-7B18-4EAE-8B40-BD65B36CE957}"/>
                  </a:ext>
                </a:extLst>
              </p14:cNvPr>
              <p14:cNvContentPartPr/>
              <p14:nvPr/>
            </p14:nvContentPartPr>
            <p14:xfrm>
              <a:off x="5947954" y="1878958"/>
              <a:ext cx="16200" cy="23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685AA78-7B18-4EAE-8B40-BD65B36CE9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11954" y="1842958"/>
                <a:ext cx="87840" cy="9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326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020 Dell Tech template">
  <a:themeElements>
    <a:clrScheme name="Dell New VID">
      <a:dk1>
        <a:srgbClr val="444444"/>
      </a:dk1>
      <a:lt1>
        <a:srgbClr val="0076CE"/>
      </a:lt1>
      <a:dk2>
        <a:srgbClr val="FFFFFF"/>
      </a:dk2>
      <a:lt2>
        <a:srgbClr val="000000"/>
      </a:lt2>
      <a:accent1>
        <a:srgbClr val="00447C"/>
      </a:accent1>
      <a:accent2>
        <a:srgbClr val="6EA204"/>
      </a:accent2>
      <a:accent3>
        <a:srgbClr val="F2AF00"/>
      </a:accent3>
      <a:accent4>
        <a:srgbClr val="EE6411"/>
      </a:accent4>
      <a:accent5>
        <a:srgbClr val="CE1126"/>
      </a:accent5>
      <a:accent6>
        <a:srgbClr val="41B6E6"/>
      </a:accent6>
      <a:hlink>
        <a:srgbClr val="0076CE"/>
      </a:hlink>
      <a:folHlink>
        <a:srgbClr val="6E258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bg2"/>
          </a:solidFill>
        </a:ln>
      </a:spPr>
      <a:bodyPr rtlCol="0" anchor="ctr"/>
      <a:lstStyle>
        <a:defPPr algn="ctr">
          <a:defRPr sz="1200" dirty="0" smtClean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ctr">
          <a:defRPr sz="1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20 Dell Technologies PPT Template" id="{CE2A9F27-DA32-4238-859B-E48B3E8E7962}" vid="{522D2080-B2B9-45D5-879A-C9EAE48EF252}"/>
    </a:ext>
  </a:extLst>
</a:theme>
</file>

<file path=ppt/theme/theme2.xml><?xml version="1.0" encoding="utf-8"?>
<a:theme xmlns:a="http://schemas.openxmlformats.org/drawingml/2006/main" name="1_2020 Dell Tech template">
  <a:themeElements>
    <a:clrScheme name="Dell New VID">
      <a:dk1>
        <a:srgbClr val="444444"/>
      </a:dk1>
      <a:lt1>
        <a:srgbClr val="0076CE"/>
      </a:lt1>
      <a:dk2>
        <a:srgbClr val="FFFFFF"/>
      </a:dk2>
      <a:lt2>
        <a:srgbClr val="000000"/>
      </a:lt2>
      <a:accent1>
        <a:srgbClr val="00447C"/>
      </a:accent1>
      <a:accent2>
        <a:srgbClr val="6EA204"/>
      </a:accent2>
      <a:accent3>
        <a:srgbClr val="F2AF00"/>
      </a:accent3>
      <a:accent4>
        <a:srgbClr val="EE6411"/>
      </a:accent4>
      <a:accent5>
        <a:srgbClr val="CE1126"/>
      </a:accent5>
      <a:accent6>
        <a:srgbClr val="41B6E6"/>
      </a:accent6>
      <a:hlink>
        <a:srgbClr val="0076CE"/>
      </a:hlink>
      <a:folHlink>
        <a:srgbClr val="6E258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bg2"/>
          </a:solidFill>
        </a:ln>
      </a:spPr>
      <a:bodyPr rtlCol="0" anchor="ctr"/>
      <a:lstStyle>
        <a:defPPr algn="ctr">
          <a:defRPr sz="1200" dirty="0" smtClean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ctr">
          <a:defRPr sz="1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20 template with additional backgrounds" id="{8CE3A902-104E-4BEC-BD4E-01A01785BC54}" vid="{BC4469C4-3660-44D9-B977-7CDB66432CD4}"/>
    </a:ext>
  </a:extLst>
</a:theme>
</file>

<file path=ppt/theme/theme3.xml><?xml version="1.0" encoding="utf-8"?>
<a:theme xmlns:a="http://schemas.openxmlformats.org/drawingml/2006/main" name="2016_DellEMC_ppt_template">
  <a:themeElements>
    <a:clrScheme name="DellTech, Dell, &amp; DellEMC">
      <a:dk1>
        <a:srgbClr val="000000"/>
      </a:dk1>
      <a:lt1>
        <a:srgbClr val="444444"/>
      </a:lt1>
      <a:dk2>
        <a:srgbClr val="007DB8"/>
      </a:dk2>
      <a:lt2>
        <a:srgbClr val="FFFFFF"/>
      </a:lt2>
      <a:accent1>
        <a:srgbClr val="007DB8"/>
      </a:accent1>
      <a:accent2>
        <a:srgbClr val="6EA204"/>
      </a:accent2>
      <a:accent3>
        <a:srgbClr val="F2AF00"/>
      </a:accent3>
      <a:accent4>
        <a:srgbClr val="EE6411"/>
      </a:accent4>
      <a:accent5>
        <a:srgbClr val="5482AB"/>
      </a:accent5>
      <a:accent6>
        <a:srgbClr val="6E2585"/>
      </a:accent6>
      <a:hlink>
        <a:srgbClr val="007DB8"/>
      </a:hlink>
      <a:folHlink>
        <a:srgbClr val="6E258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 cmpd="sng">
          <a:noFill/>
        </a:ln>
        <a:effectLst/>
      </a:spPr>
      <a:bodyPr wrap="square" lIns="182880" tIns="137160" rIns="137160" bIns="137160" rtlCol="0" anchor="ctr">
        <a:noAutofit/>
      </a:bodyPr>
      <a:lstStyle>
        <a:defPPr algn="ctr">
          <a:lnSpc>
            <a:spcPct val="90000"/>
          </a:lnSpc>
          <a:spcBef>
            <a:spcPts val="600"/>
          </a:spcBef>
          <a:spcAft>
            <a:spcPts val="0"/>
          </a:spcAft>
          <a:defRPr sz="2000" dirty="0" err="1" smtClean="0">
            <a:solidFill>
              <a:schemeClr val="tx2"/>
            </a:solidFill>
            <a:latin typeface="+mn-lt"/>
          </a:defRPr>
        </a:defPPr>
      </a:lstStyle>
    </a:spDef>
    <a:lnDef>
      <a:spPr>
        <a:ln w="12700" cmpd="sng">
          <a:solidFill>
            <a:srgbClr val="000000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spcBef>
            <a:spcPts val="0"/>
          </a:spcBef>
          <a:spcAft>
            <a:spcPts val="0"/>
          </a:spcAft>
          <a:buClr>
            <a:schemeClr val="bg1"/>
          </a:buClr>
          <a:defRPr sz="1400" dirty="0" err="1" smtClean="0">
            <a:solidFill>
              <a:schemeClr val="bg2"/>
            </a:solidFill>
            <a:latin typeface="+mn-lt"/>
          </a:defRPr>
        </a:defPPr>
      </a:lstStyle>
    </a:txDef>
  </a:objectDefaults>
  <a:extraClrSchemeLst>
    <a:extraClrScheme>
      <a:clrScheme name="Dell new">
        <a:dk1>
          <a:srgbClr val="000000"/>
        </a:dk1>
        <a:lt1>
          <a:srgbClr val="444444"/>
        </a:lt1>
        <a:dk2>
          <a:srgbClr val="0085C3"/>
        </a:dk2>
        <a:lt2>
          <a:srgbClr val="FFFFFF"/>
        </a:lt2>
        <a:accent1>
          <a:srgbClr val="0085C3"/>
        </a:accent1>
        <a:accent2>
          <a:srgbClr val="7AB800"/>
        </a:accent2>
        <a:accent3>
          <a:srgbClr val="F2AF00"/>
        </a:accent3>
        <a:accent4>
          <a:srgbClr val="DC5034"/>
        </a:accent4>
        <a:accent5>
          <a:srgbClr val="5482AB"/>
        </a:accent5>
        <a:accent6>
          <a:srgbClr val="6E2585"/>
        </a:accent6>
        <a:hlink>
          <a:srgbClr val="009BBB"/>
        </a:hlink>
        <a:folHlink>
          <a:srgbClr val="6E258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llEMC_PPT_Template_16x9" id="{B8B5C6D0-E3FF-4310-9DCF-1B14F86F2E69}" vid="{627FB30F-31F4-4FBE-8A3A-F7BC81DAC0BD}"/>
    </a:ext>
  </a:extLst>
</a:theme>
</file>

<file path=ppt/theme/theme4.xml><?xml version="1.0" encoding="utf-8"?>
<a:theme xmlns:a="http://schemas.openxmlformats.org/drawingml/2006/main" name="2_2020 Dell Tech template">
  <a:themeElements>
    <a:clrScheme name="Dell New VID">
      <a:dk1>
        <a:srgbClr val="444444"/>
      </a:dk1>
      <a:lt1>
        <a:srgbClr val="0076CE"/>
      </a:lt1>
      <a:dk2>
        <a:srgbClr val="FFFFFF"/>
      </a:dk2>
      <a:lt2>
        <a:srgbClr val="000000"/>
      </a:lt2>
      <a:accent1>
        <a:srgbClr val="00447C"/>
      </a:accent1>
      <a:accent2>
        <a:srgbClr val="6EA204"/>
      </a:accent2>
      <a:accent3>
        <a:srgbClr val="F2AF00"/>
      </a:accent3>
      <a:accent4>
        <a:srgbClr val="EE6411"/>
      </a:accent4>
      <a:accent5>
        <a:srgbClr val="CE1126"/>
      </a:accent5>
      <a:accent6>
        <a:srgbClr val="41B6E6"/>
      </a:accent6>
      <a:hlink>
        <a:srgbClr val="0076CE"/>
      </a:hlink>
      <a:folHlink>
        <a:srgbClr val="6E258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bg2"/>
          </a:solidFill>
        </a:ln>
      </a:spPr>
      <a:bodyPr rtlCol="0" anchor="ctr"/>
      <a:lstStyle>
        <a:defPPr algn="ctr">
          <a:defRPr sz="1200" dirty="0" smtClean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ctr">
          <a:defRPr sz="1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163C19A-6F97-46CB-A4DB-209EE5FF66DF}" vid="{2F638D69-5682-46F6-ADFA-49F8A93586E6}"/>
    </a:ext>
  </a:extLst>
</a:theme>
</file>

<file path=ppt/theme/theme5.xml><?xml version="1.0" encoding="utf-8"?>
<a:theme xmlns:a="http://schemas.openxmlformats.org/drawingml/2006/main" name="Office Theme">
  <a:themeElements>
    <a:clrScheme name="Dell New VID">
      <a:dk1>
        <a:srgbClr val="444444"/>
      </a:dk1>
      <a:lt1>
        <a:srgbClr val="0076CE"/>
      </a:lt1>
      <a:dk2>
        <a:srgbClr val="FFFFFF"/>
      </a:dk2>
      <a:lt2>
        <a:srgbClr val="000000"/>
      </a:lt2>
      <a:accent1>
        <a:srgbClr val="00447C"/>
      </a:accent1>
      <a:accent2>
        <a:srgbClr val="6EA204"/>
      </a:accent2>
      <a:accent3>
        <a:srgbClr val="F2AF00"/>
      </a:accent3>
      <a:accent4>
        <a:srgbClr val="EE6411"/>
      </a:accent4>
      <a:accent5>
        <a:srgbClr val="CE1126"/>
      </a:accent5>
      <a:accent6>
        <a:srgbClr val="41B6E6"/>
      </a:accent6>
      <a:hlink>
        <a:srgbClr val="0076CE"/>
      </a:hlink>
      <a:folHlink>
        <a:srgbClr val="6E258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Dell New VID">
      <a:dk1>
        <a:srgbClr val="444444"/>
      </a:dk1>
      <a:lt1>
        <a:srgbClr val="0076CE"/>
      </a:lt1>
      <a:dk2>
        <a:srgbClr val="FFFFFF"/>
      </a:dk2>
      <a:lt2>
        <a:srgbClr val="000000"/>
      </a:lt2>
      <a:accent1>
        <a:srgbClr val="00447C"/>
      </a:accent1>
      <a:accent2>
        <a:srgbClr val="6EA204"/>
      </a:accent2>
      <a:accent3>
        <a:srgbClr val="F2AF00"/>
      </a:accent3>
      <a:accent4>
        <a:srgbClr val="EE6411"/>
      </a:accent4>
      <a:accent5>
        <a:srgbClr val="CE1126"/>
      </a:accent5>
      <a:accent6>
        <a:srgbClr val="41B6E6"/>
      </a:accent6>
      <a:hlink>
        <a:srgbClr val="0076CE"/>
      </a:hlink>
      <a:folHlink>
        <a:srgbClr val="6E258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daniel_template_ppt.pptx</Template>
  <TotalTime>5985</TotalTime>
  <Words>2189</Words>
  <Application>Microsoft Office PowerPoint</Application>
  <PresentationFormat>On-screen Show (16:9)</PresentationFormat>
  <Paragraphs>565</Paragraphs>
  <Slides>76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76</vt:i4>
      </vt:variant>
    </vt:vector>
  </HeadingPairs>
  <TitlesOfParts>
    <vt:vector size="88" baseType="lpstr">
      <vt:lpstr>Arial</vt:lpstr>
      <vt:lpstr>Arial Black</vt:lpstr>
      <vt:lpstr>Calibri</vt:lpstr>
      <vt:lpstr>Courier New</vt:lpstr>
      <vt:lpstr>Montserrat</vt:lpstr>
      <vt:lpstr>Museo For Dell 300</vt:lpstr>
      <vt:lpstr>Museo Sans For Dell</vt:lpstr>
      <vt:lpstr>Wingdings</vt:lpstr>
      <vt:lpstr>2020 Dell Tech template</vt:lpstr>
      <vt:lpstr>1_2020 Dell Tech template</vt:lpstr>
      <vt:lpstr>2016_DellEMC_ppt_template</vt:lpstr>
      <vt:lpstr>2_2020 Dell Tech template</vt:lpstr>
      <vt:lpstr>Is my data clean? Cyber Recovery in action</vt:lpstr>
      <vt:lpstr>PowerPoint Presentation</vt:lpstr>
      <vt:lpstr>Agenda</vt:lpstr>
      <vt:lpstr>Agenda</vt:lpstr>
      <vt:lpstr>Video – CyberSense</vt:lpstr>
      <vt:lpstr>What is Cyber Bunker? Componentes</vt:lpstr>
      <vt:lpstr>Cyber Bunker answers for the following questions:</vt:lpstr>
      <vt:lpstr>CyberSense part </vt:lpstr>
      <vt:lpstr>PowerPoint Presentation</vt:lpstr>
      <vt:lpstr>PowerPoint Presentation</vt:lpstr>
      <vt:lpstr>PowerPoint Presentation</vt:lpstr>
      <vt:lpstr>PowerPoint Presentation</vt:lpstr>
      <vt:lpstr>What can we do in  Cyber Bunker?</vt:lpstr>
      <vt:lpstr>PowerPoint Presentation</vt:lpstr>
      <vt:lpstr>What is CyberSense?</vt:lpstr>
      <vt:lpstr>What is CyberSense?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does CyberSense provide?</vt:lpstr>
      <vt:lpstr>PowerPoint Presentation</vt:lpstr>
      <vt:lpstr>Why to check data in  Cyber Bunker?</vt:lpstr>
      <vt:lpstr>PowerPoint Presentation</vt:lpstr>
      <vt:lpstr>PowerPoint Presentation</vt:lpstr>
      <vt:lpstr>PowerPoint Presentation</vt:lpstr>
      <vt:lpstr>CyberSense workflow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CyberSense Infrastructure</vt:lpstr>
      <vt:lpstr>PowerPoint Presentation</vt:lpstr>
      <vt:lpstr>CyberSense  Unique points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CyberSense  Forensic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CyberSense reports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six attack vectors that are the most common</vt:lpstr>
      <vt:lpstr>The six attack vectors that are the most common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Licensing</vt:lpstr>
      <vt:lpstr>PowerPoint Presentation</vt:lpstr>
    </vt:vector>
  </TitlesOfParts>
  <Company>Dell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Kubernetes protection</dc:title>
  <dc:creator>Olkowski, Daniel</dc:creator>
  <cp:lastModifiedBy>Olkowski, Daniel</cp:lastModifiedBy>
  <cp:revision>195</cp:revision>
  <cp:lastPrinted>2018-09-10T14:53:10Z</cp:lastPrinted>
  <dcterms:created xsi:type="dcterms:W3CDTF">2020-02-09T13:06:05Z</dcterms:created>
  <dcterms:modified xsi:type="dcterms:W3CDTF">2022-08-12T15:32:51Z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de70ee2-0cb4-4d60-aee5-75ef2c4c8a90_Enabled">
    <vt:lpwstr>True</vt:lpwstr>
  </property>
  <property fmtid="{D5CDD505-2E9C-101B-9397-08002B2CF9AE}" pid="3" name="MSIP_Label_7de70ee2-0cb4-4d60-aee5-75ef2c4c8a90_SiteId">
    <vt:lpwstr>945c199a-83a2-4e80-9f8c-5a91be5752dd</vt:lpwstr>
  </property>
  <property fmtid="{D5CDD505-2E9C-101B-9397-08002B2CF9AE}" pid="4" name="MSIP_Label_7de70ee2-0cb4-4d60-aee5-75ef2c4c8a90_Owner">
    <vt:lpwstr>denise.leblanc@emc.com</vt:lpwstr>
  </property>
  <property fmtid="{D5CDD505-2E9C-101B-9397-08002B2CF9AE}" pid="5" name="MSIP_Label_7de70ee2-0cb4-4d60-aee5-75ef2c4c8a90_SetDate">
    <vt:lpwstr>2019-11-21T18:23:02.3023958Z</vt:lpwstr>
  </property>
  <property fmtid="{D5CDD505-2E9C-101B-9397-08002B2CF9AE}" pid="6" name="MSIP_Label_7de70ee2-0cb4-4d60-aee5-75ef2c4c8a90_Name">
    <vt:lpwstr>Internal Use</vt:lpwstr>
  </property>
  <property fmtid="{D5CDD505-2E9C-101B-9397-08002B2CF9AE}" pid="7" name="MSIP_Label_7de70ee2-0cb4-4d60-aee5-75ef2c4c8a90_Application">
    <vt:lpwstr>Microsoft Azure Information Protection</vt:lpwstr>
  </property>
  <property fmtid="{D5CDD505-2E9C-101B-9397-08002B2CF9AE}" pid="8" name="MSIP_Label_7de70ee2-0cb4-4d60-aee5-75ef2c4c8a90_Extended_MSFT_Method">
    <vt:lpwstr>Manual</vt:lpwstr>
  </property>
  <property fmtid="{D5CDD505-2E9C-101B-9397-08002B2CF9AE}" pid="9" name="MSIP_Label_da6fab74-d5af-4af7-a9a4-78d84655a626_Enabled">
    <vt:lpwstr>True</vt:lpwstr>
  </property>
  <property fmtid="{D5CDD505-2E9C-101B-9397-08002B2CF9AE}" pid="10" name="MSIP_Label_da6fab74-d5af-4af7-a9a4-78d84655a626_SiteId">
    <vt:lpwstr>945c199a-83a2-4e80-9f8c-5a91be5752dd</vt:lpwstr>
  </property>
  <property fmtid="{D5CDD505-2E9C-101B-9397-08002B2CF9AE}" pid="11" name="MSIP_Label_da6fab74-d5af-4af7-a9a4-78d84655a626_Owner">
    <vt:lpwstr>denise.leblanc@emc.com</vt:lpwstr>
  </property>
  <property fmtid="{D5CDD505-2E9C-101B-9397-08002B2CF9AE}" pid="12" name="MSIP_Label_da6fab74-d5af-4af7-a9a4-78d84655a626_SetDate">
    <vt:lpwstr>2019-11-21T18:23:02.3023958Z</vt:lpwstr>
  </property>
  <property fmtid="{D5CDD505-2E9C-101B-9397-08002B2CF9AE}" pid="13" name="MSIP_Label_da6fab74-d5af-4af7-a9a4-78d84655a626_Name">
    <vt:lpwstr>Visual Marking</vt:lpwstr>
  </property>
  <property fmtid="{D5CDD505-2E9C-101B-9397-08002B2CF9AE}" pid="14" name="MSIP_Label_da6fab74-d5af-4af7-a9a4-78d84655a626_Application">
    <vt:lpwstr>Microsoft Azure Information Protection</vt:lpwstr>
  </property>
  <property fmtid="{D5CDD505-2E9C-101B-9397-08002B2CF9AE}" pid="15" name="MSIP_Label_da6fab74-d5af-4af7-a9a4-78d84655a626_Parent">
    <vt:lpwstr>7de70ee2-0cb4-4d60-aee5-75ef2c4c8a90</vt:lpwstr>
  </property>
  <property fmtid="{D5CDD505-2E9C-101B-9397-08002B2CF9AE}" pid="16" name="MSIP_Label_da6fab74-d5af-4af7-a9a4-78d84655a626_Extended_MSFT_Method">
    <vt:lpwstr>Manual</vt:lpwstr>
  </property>
  <property fmtid="{D5CDD505-2E9C-101B-9397-08002B2CF9AE}" pid="17" name="aiplabel">
    <vt:lpwstr>Internal Use Visual Marking</vt:lpwstr>
  </property>
</Properties>
</file>