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66" r:id="rId5"/>
    <p:sldMasterId id="2147483779" r:id="rId6"/>
  </p:sldMasterIdLst>
  <p:notesMasterIdLst>
    <p:notesMasterId r:id="rId65"/>
  </p:notesMasterIdLst>
  <p:handoutMasterIdLst>
    <p:handoutMasterId r:id="rId66"/>
  </p:handoutMasterIdLst>
  <p:sldIdLst>
    <p:sldId id="288" r:id="rId7"/>
    <p:sldId id="360" r:id="rId8"/>
    <p:sldId id="361" r:id="rId9"/>
    <p:sldId id="386" r:id="rId10"/>
    <p:sldId id="2147310883" r:id="rId11"/>
    <p:sldId id="2147310865" r:id="rId12"/>
    <p:sldId id="2147310867" r:id="rId13"/>
    <p:sldId id="2147310869" r:id="rId14"/>
    <p:sldId id="2147310870" r:id="rId15"/>
    <p:sldId id="2147310871" r:id="rId16"/>
    <p:sldId id="2147310905" r:id="rId17"/>
    <p:sldId id="2147310872" r:id="rId18"/>
    <p:sldId id="2147310873" r:id="rId19"/>
    <p:sldId id="2147310918" r:id="rId20"/>
    <p:sldId id="2147310919" r:id="rId21"/>
    <p:sldId id="2147310920" r:id="rId22"/>
    <p:sldId id="2147310921" r:id="rId23"/>
    <p:sldId id="2147310922" r:id="rId24"/>
    <p:sldId id="2147310923" r:id="rId25"/>
    <p:sldId id="2147310924" r:id="rId26"/>
    <p:sldId id="2147310927" r:id="rId27"/>
    <p:sldId id="2147310925" r:id="rId28"/>
    <p:sldId id="2147310926" r:id="rId29"/>
    <p:sldId id="2147310885" r:id="rId30"/>
    <p:sldId id="2147310875" r:id="rId31"/>
    <p:sldId id="2147310874" r:id="rId32"/>
    <p:sldId id="2147310886" r:id="rId33"/>
    <p:sldId id="2147310887" r:id="rId34"/>
    <p:sldId id="2147310888" r:id="rId35"/>
    <p:sldId id="2147310884" r:id="rId36"/>
    <p:sldId id="2147310895" r:id="rId37"/>
    <p:sldId id="2147310897" r:id="rId38"/>
    <p:sldId id="2147310896" r:id="rId39"/>
    <p:sldId id="2147310898" r:id="rId40"/>
    <p:sldId id="2147310900" r:id="rId41"/>
    <p:sldId id="2147310892" r:id="rId42"/>
    <p:sldId id="2147310889" r:id="rId43"/>
    <p:sldId id="2147310890" r:id="rId44"/>
    <p:sldId id="2147310891" r:id="rId45"/>
    <p:sldId id="2147310893" r:id="rId46"/>
    <p:sldId id="2147310894" r:id="rId47"/>
    <p:sldId id="2147310901" r:id="rId48"/>
    <p:sldId id="2147310902" r:id="rId49"/>
    <p:sldId id="2147310903" r:id="rId50"/>
    <p:sldId id="2147310904" r:id="rId51"/>
    <p:sldId id="2147310906" r:id="rId52"/>
    <p:sldId id="2147310907" r:id="rId53"/>
    <p:sldId id="2147310913" r:id="rId54"/>
    <p:sldId id="2147310908" r:id="rId55"/>
    <p:sldId id="2147310909" r:id="rId56"/>
    <p:sldId id="2147310910" r:id="rId57"/>
    <p:sldId id="2147310911" r:id="rId58"/>
    <p:sldId id="2147310912" r:id="rId59"/>
    <p:sldId id="2147310915" r:id="rId60"/>
    <p:sldId id="2147310916" r:id="rId61"/>
    <p:sldId id="2147310917" r:id="rId62"/>
    <p:sldId id="2147310914" r:id="rId63"/>
    <p:sldId id="274" r:id="rId64"/>
  </p:sldIdLst>
  <p:sldSz cx="12192000" cy="6858000"/>
  <p:notesSz cx="6934200" cy="92202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511275-967C-2AE7-D834-C852EF495766}" name="Daniels, Michelle" initials="DM" userId="S::Michelle_Daniels@Dell.com::068e6cfe-dc47-43fe-8b35-a3a67322f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BB0"/>
    <a:srgbClr val="80C7FB"/>
    <a:srgbClr val="BEAFFF"/>
    <a:srgbClr val="612CB0"/>
    <a:srgbClr val="B30B37"/>
    <a:srgbClr val="35CD5C"/>
    <a:srgbClr val="9FFF99"/>
    <a:srgbClr val="37CC5C"/>
    <a:srgbClr val="000000"/>
    <a:srgbClr val="FBE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5997" autoAdjust="0"/>
  </p:normalViewPr>
  <p:slideViewPr>
    <p:cSldViewPr showGuides="1">
      <p:cViewPr varScale="1">
        <p:scale>
          <a:sx n="77" d="100"/>
          <a:sy n="77" d="100"/>
        </p:scale>
        <p:origin x="120" y="3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52"/>
    </p:cViewPr>
  </p:sorterViewPr>
  <p:notesViewPr>
    <p:cSldViewPr showGuides="1">
      <p:cViewPr>
        <p:scale>
          <a:sx n="79" d="100"/>
          <a:sy n="79" d="100"/>
        </p:scale>
        <p:origin x="3336" y="-8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" descr="                              Dell - Internal Use - Confidential&#10;"/>
          <p:cNvSpPr txBox="1"/>
          <p:nvPr/>
        </p:nvSpPr>
        <p:spPr>
          <a:xfrm>
            <a:off x="780683" y="8990041"/>
            <a:ext cx="1077218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Dell Inc. All Rights Reserved.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3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6888" y="1730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2280" y="3803332"/>
            <a:ext cx="6009640" cy="497871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l" descr="                              Dell - Internal Use - Confidential&#10;"/>
          <p:cNvSpPr txBox="1"/>
          <p:nvPr/>
        </p:nvSpPr>
        <p:spPr>
          <a:xfrm>
            <a:off x="780683" y="8990041"/>
            <a:ext cx="1077218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Dell Inc. All Rights Reserved.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1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spcBef>
        <a:spcPts val="0"/>
      </a:spcBef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685783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•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1142971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–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600160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▪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2057349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0" y="4204926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42900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2"/>
            <a:ext cx="7969282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3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attern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1E767C-1F50-4D42-AF6A-E15CED75F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5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D32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2707C3E-AA17-F74E-2CC0-F61663C5E3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C7FB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C7FB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C10F5B-4C21-AEA3-115E-942A04069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2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179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  <a:effectLst>
                  <a:glow rad="127000">
                    <a:srgbClr val="247554"/>
                  </a:glo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37CC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296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8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green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FF4B414-00F5-1172-09E9-197EF6C8CF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08820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7DF1CB-5F39-48E0-B2DB-764E018FDB2D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47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0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0C93A-C784-4B2F-A8F0-B35D5DE9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97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61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9FFF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29146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rgbClr val="9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1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green">
    <p:bg>
      <p:bgPr>
        <a:solidFill>
          <a:srgbClr val="244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755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9FFF99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9FFF99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89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B30B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394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0" y="4204926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42900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2"/>
            <a:ext cx="7969282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effectLst>
                  <a:glow rad="127000">
                    <a:srgbClr val="0D32A4"/>
                  </a:glow>
                </a:effectLst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21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481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0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154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132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2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red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0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154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132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AF0261D-3168-603A-763E-1A036640EF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06199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5CDF81-BCDC-4155-A36E-2E848EF6612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91D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3" y="800100"/>
            <a:ext cx="405616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E45A1-78E0-4520-916E-F5407FC0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8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81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FBEEC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5981" y="29146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34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red">
    <p:bg>
      <p:bgPr>
        <a:solidFill>
          <a:srgbClr val="691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37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20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894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>
            <a:glow rad="127000">
              <a:srgbClr val="612CB0"/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04949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349478"/>
            <a:ext cx="49720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864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0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0"/>
            <a:ext cx="228160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8C0A7-37E3-5C14-FFD7-889D59E66A4A}"/>
              </a:ext>
            </a:extLst>
          </p:cNvPr>
          <p:cNvSpPr/>
          <p:nvPr userDrawn="1"/>
        </p:nvSpPr>
        <p:spPr>
          <a:xfrm>
            <a:off x="150726" y="6309320"/>
            <a:ext cx="1944216" cy="432048"/>
          </a:xfrm>
          <a:prstGeom prst="rect">
            <a:avLst/>
          </a:prstGeom>
          <a:solidFill>
            <a:srgbClr val="612B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A3889-ECD2-8E80-15E7-893C9E107EBD}"/>
              </a:ext>
            </a:extLst>
          </p:cNvPr>
          <p:cNvSpPr/>
          <p:nvPr userDrawn="1"/>
        </p:nvSpPr>
        <p:spPr>
          <a:xfrm>
            <a:off x="4007768" y="6425952"/>
            <a:ext cx="8033506" cy="43204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34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purple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0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0"/>
            <a:ext cx="228160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8E2FDEF9-3FD6-AC6B-BD4C-4D538691DE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54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59" y="5090333"/>
            <a:ext cx="9715500" cy="7478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00A8F-8F29-4705-8469-E9075A8C1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3900" y="914400"/>
            <a:ext cx="3467100" cy="2514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defRPr sz="2000">
                <a:solidFill>
                  <a:schemeClr val="tx2"/>
                </a:solidFill>
              </a:defRPr>
            </a:lvl1pPr>
            <a:lvl2pPr marL="741363" indent="-284163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E73393-E97C-3DB1-98E5-54C22BB0C5AF}"/>
              </a:ext>
            </a:extLst>
          </p:cNvPr>
          <p:cNvSpPr/>
          <p:nvPr userDrawn="1"/>
        </p:nvSpPr>
        <p:spPr>
          <a:xfrm>
            <a:off x="47328" y="6021288"/>
            <a:ext cx="11881320" cy="792088"/>
          </a:xfrm>
          <a:prstGeom prst="rect">
            <a:avLst/>
          </a:prstGeom>
          <a:solidFill>
            <a:srgbClr val="0D215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8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1D998F-1CEA-4933-A37B-06244CD6DC6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A14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652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urple">
    <p:bg>
      <p:bgPr>
        <a:solidFill>
          <a:srgbClr val="612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79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9879" y="2914650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97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purple">
    <p:bg>
      <p:bgPr>
        <a:solidFill>
          <a:srgbClr val="2A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12C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E5CEF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E5CEF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62865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21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2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7250"/>
            <a:ext cx="114300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97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572000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9027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86" y="857250"/>
            <a:ext cx="114255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5486" y="1600200"/>
            <a:ext cx="11425529" cy="4572000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3943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63246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9367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374370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12" indent="-23071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83" indent="-23071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55" indent="-22436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4600" y="1374370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12" indent="-23071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83" indent="-23071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55" indent="-22436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9803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3C9CA1AB-E8E8-4338-8BB5-4C9F95D389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2836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6586213-13AB-4801-9939-C1924B01D7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4230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821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4343400"/>
            <a:ext cx="8027894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9FB1AC-7B29-1917-5E0F-1CFDC34FE4BE}"/>
              </a:ext>
            </a:extLst>
          </p:cNvPr>
          <p:cNvSpPr/>
          <p:nvPr userDrawn="1"/>
        </p:nvSpPr>
        <p:spPr>
          <a:xfrm>
            <a:off x="47328" y="6021288"/>
            <a:ext cx="8027894" cy="792088"/>
          </a:xfrm>
          <a:prstGeom prst="rect">
            <a:avLst/>
          </a:prstGeom>
          <a:solidFill>
            <a:srgbClr val="0D215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4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39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B410-C7E4-4036-89E5-3C58E91B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BC7EE9C-562A-4519-B67A-EB99114D5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9F395D62-9AFB-429C-85A8-BAAB83043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0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2"/>
                </a:solidFill>
                <a:latin typeface="Arial Nova Light" panose="020B03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8C5514-519A-B22C-4EEB-19BBCE97B3F7}"/>
              </a:ext>
            </a:extLst>
          </p:cNvPr>
          <p:cNvSpPr/>
          <p:nvPr userDrawn="1"/>
        </p:nvSpPr>
        <p:spPr>
          <a:xfrm>
            <a:off x="33148" y="5272611"/>
            <a:ext cx="12039515" cy="1584176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77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lking on a phone&#10;&#10;Description automatically generated with low confidence">
            <a:extLst>
              <a:ext uri="{FF2B5EF4-FFF2-40B4-BE49-F238E27FC236}">
                <a16:creationId xmlns:a16="http://schemas.microsoft.com/office/drawing/2014/main" id="{D4AB0E8B-249D-B344-B8C5-ABF9CD079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F30D6-E843-D74D-95E7-60F340FCB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9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EA4991FD-8868-5E43-92CB-E4D2B6E18302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3D9F11FA-086D-0A4A-8F44-5A2E20ECEA9D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F69CF03B-99AB-6D41-B843-622B66E4956C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6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C8559168-11F8-0A4D-9DB8-A9D3BDF127D5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0225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E5A5EBE7-5D1A-E74D-B33E-815607D46B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614EE-E4D4-AC4B-8A55-8E421AEC2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12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8FB295C4-F896-3442-B8D6-5BF84590E646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A39A4083-309F-9A42-ACD2-B2F58485F09C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C71AC903-7D8F-3244-B00F-18E954656BC8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C011F224-3B12-C544-A45F-0229B9ED97E5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34210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D181D9-491B-DC4A-9002-1D7E5D76B1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5589" y="1238131"/>
            <a:ext cx="15553267" cy="64376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defTabSz="1219110" rtl="0" eaLnBrk="1" latinLnBrk="0" hangingPunct="1">
              <a:lnSpc>
                <a:spcPts val="4267"/>
              </a:lnSpc>
              <a:spcBef>
                <a:spcPct val="0"/>
              </a:spcBef>
              <a:buNone/>
              <a:defRPr lang="en-US" sz="3733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picture containing text, person, person, computer&#10;&#10;Description automatically generated">
            <a:extLst>
              <a:ext uri="{FF2B5EF4-FFF2-40B4-BE49-F238E27FC236}">
                <a16:creationId xmlns:a16="http://schemas.microsoft.com/office/drawing/2014/main" id="{82615533-79BB-E24D-A234-B7F637F94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AEA2DCAB-4E6C-8243-94B8-855513E78066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FB2AE857-1E28-A349-BB3F-9AFF39AD7F80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741D7950-FE61-2C41-A13C-36D652082696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3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06C09636-0446-9E43-B28B-DBFEC0DA0BCB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B7EBA9-9E2F-0445-AA04-9511E9E22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94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omputer, computer, indoor&#10;&#10;Description automatically generated">
            <a:extLst>
              <a:ext uri="{FF2B5EF4-FFF2-40B4-BE49-F238E27FC236}">
                <a16:creationId xmlns:a16="http://schemas.microsoft.com/office/drawing/2014/main" id="{DA47E55F-4BBA-1642-AC5D-0566C68A0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1"/>
          <a:stretch/>
        </p:blipFill>
        <p:spPr>
          <a:xfrm>
            <a:off x="1" y="-8525"/>
            <a:ext cx="12353043" cy="6866525"/>
          </a:xfrm>
          <a:prstGeom prst="rect">
            <a:avLst/>
          </a:prstGeom>
        </p:spPr>
      </p:pic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4D0E2633-3578-B34A-BE60-FBCA529564B2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  <p:sp>
        <p:nvSpPr>
          <p:cNvPr id="16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18DE9533-E3BF-734E-B194-BF28B74D4901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6B094942-EE73-164A-BE3F-94BD74E5DE23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503364CE-450D-294F-8C3B-ECA9E451F073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C6CAA0-916A-6C43-A984-7296652D8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60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table&#10;&#10;Description automatically generated">
            <a:extLst>
              <a:ext uri="{FF2B5EF4-FFF2-40B4-BE49-F238E27FC236}">
                <a16:creationId xmlns:a16="http://schemas.microsoft.com/office/drawing/2014/main" id="{2BCE5FB6-EFBB-5D4F-9EF3-5A039202F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11EAF1-F847-8743-9689-972F90225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7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F6C72A4F-6D33-024C-BC5C-22F35EB47EC9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9F6FBEE-4836-E844-8998-91A4ACED267A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83A48F38-5095-CB40-A13D-9938FB1D630E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20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87A094CB-1330-FE4D-9896-C0749AF3744E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87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EED688A0-DC11-174A-BBF9-B7E33CA4B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A81F67-93C5-EE46-9C6F-D5AFD1FC70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7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484C6C0F-B848-E540-9A1B-7CA78B4F13C6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EACA630B-1301-F144-BEEF-0840D7C9E173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D6F23CB4-3EF5-8943-915E-93F447C90BAE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20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6D2E3F00-B8E3-9B45-A8FC-29EE953798FF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15596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17441EF-AC5A-E043-8237-E76D4DDAA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01B642-DD2F-FD49-81BB-B2A7B85C9D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21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5FDC0100-C7BD-D84D-B49A-55C5F9ED742E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E8063425-E2B9-FD49-8ACA-39F4F08306D0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6BD44D8B-D196-464A-AC99-73329619716F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24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BA3B8881-9CEE-1645-9535-8E3A7E4EFD61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793386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595503"/>
            <a:ext cx="4457700" cy="22436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799" y="349478"/>
            <a:ext cx="3771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893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FA17038F-F4BC-0C44-AED8-4D4E71924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E9C3DB-A906-044A-A65E-FDF49D3D0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10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54A03F23-5B14-C54E-A852-BE1A5F91B10E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0F46EE2E-20DC-4140-A472-818177C1897E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CBA518F1-4413-BE47-84EB-46180DAA3455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41AE460A-6E20-6547-9D25-01BD183B8332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73187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1212604-15AE-9446-A9D4-38CC46342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A86AEB-C081-454F-A9F1-D2CD37449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10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243355DF-E387-BD4A-B0F3-26B09C7A007A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6CA9482C-BC31-5041-BFBD-7F1BE687AB6B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33E8B06C-9798-A147-923C-04512397BF58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CDFEB0F1-1EDB-804E-B914-4331BC45B35F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9572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DDA3EAD-29CC-0649-A27E-1AAF9F944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BDE20D-F34C-C845-9188-EA1A0A48DA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10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87F37B2E-46ED-1845-BD34-3DF5521B8C7B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5049845A-C1B1-C244-AEC3-3C74F28B0714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BC4B320F-1564-E04D-A0FD-2AEC83421883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64EE455B-E52A-674D-AC1D-7ACFFFD2B80E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76719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page Title Sentance Case Alt Bgd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BCDDE93E-FC92-664C-8959-471AC9F78440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061AA092-01D6-894B-A147-6D73B90BEF93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1888E909-9B0F-4741-9907-8A021EDAF68C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31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52C0AC68-CC98-144C-9748-0F66D99734A0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8FAF552-C53F-BA46-88F3-AA7DA87030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6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61" cy="687063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59" y="387110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3619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4459" cy="6870633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86302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72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37787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4459" cy="6870633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59" y="384153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8497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endParaRPr lang="en-US" sz="2667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85722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62169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endParaRPr lang="en-US" sz="2667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92217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30885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endParaRPr lang="en-US" sz="2667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92217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9317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1183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23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7" y="352839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59" y="1706880"/>
            <a:ext cx="10607039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867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97829251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6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59" y="1706880"/>
            <a:ext cx="10607039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8449479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5"/>
            <a:ext cx="10607040" cy="85344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10607040" cy="40233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355600" y="1410356"/>
            <a:ext cx="10613896" cy="417689"/>
          </a:xfrm>
          <a:prstGeom prst="rect">
            <a:avLst/>
          </a:prstGeom>
        </p:spPr>
        <p:txBody>
          <a:bodyPr lIns="0" rIns="0" anchor="t" anchorCtr="0"/>
          <a:lstStyle>
            <a:lvl1pPr marL="380990" indent="-380990">
              <a:buFont typeface="Arial"/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5124997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6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9690983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0222" y="356940"/>
            <a:ext cx="5713705" cy="85344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0222" y="1706880"/>
            <a:ext cx="5711813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333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4971363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6941"/>
            <a:ext cx="6487072" cy="648443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355600" y="1023213"/>
            <a:ext cx="5740400" cy="417689"/>
          </a:xfrm>
          <a:prstGeom prst="rect">
            <a:avLst/>
          </a:prstGeom>
        </p:spPr>
        <p:txBody>
          <a:bodyPr lIns="0" rIns="0" anchor="t" anchorCtr="0"/>
          <a:lstStyle>
            <a:lvl1pPr marL="304792" indent="-304792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6054789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6941"/>
            <a:ext cx="5730240" cy="1115859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</a:t>
            </a:r>
            <a:br>
              <a:rPr lang="en-US" dirty="0"/>
            </a:br>
            <a:r>
              <a:rPr lang="en-US" dirty="0"/>
              <a:t>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355600" y="1484489"/>
            <a:ext cx="5740400" cy="417689"/>
          </a:xfrm>
          <a:prstGeom prst="rect">
            <a:avLst/>
          </a:prstGeom>
        </p:spPr>
        <p:txBody>
          <a:bodyPr lIns="0" rIns="0" anchor="t" anchorCtr="0"/>
          <a:lstStyle>
            <a:lvl1pPr marL="304792" indent="-304792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085655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7"/>
            <a:ext cx="10607040" cy="886396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530384063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881302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040" cy="68675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3160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blue w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1183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80C7FB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FAF2F2-81F0-496C-EB9C-AD35CB4996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497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209037" cy="68675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94342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209037" cy="68675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42316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8435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02908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72630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0084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9383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94853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2B61C-5421-4AA9-A7BC-B7576B1B9D5A}"/>
              </a:ext>
            </a:extLst>
          </p:cNvPr>
          <p:cNvSpPr/>
          <p:nvPr userDrawn="1"/>
        </p:nvSpPr>
        <p:spPr>
          <a:xfrm>
            <a:off x="122088" y="98324"/>
            <a:ext cx="11697155" cy="85344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1952" y="1703918"/>
            <a:ext cx="10610849" cy="425661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1145089" indent="-22647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678475" indent="-30691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defRPr sz="1333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8259A6-0935-4392-8ABA-EB93FFC73A81}"/>
              </a:ext>
            </a:extLst>
          </p:cNvPr>
          <p:cNvSpPr/>
          <p:nvPr userDrawn="1"/>
        </p:nvSpPr>
        <p:spPr>
          <a:xfrm>
            <a:off x="52439" y="6318865"/>
            <a:ext cx="11996223" cy="487595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27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5884" y="1320800"/>
            <a:ext cx="11277600" cy="4572000"/>
          </a:xfrm>
          <a:prstGeom prst="rect">
            <a:avLst/>
          </a:prstGeom>
        </p:spPr>
        <p:txBody>
          <a:bodyPr vert="horz" lIns="0" tIns="0" rIns="0" bIns="0"/>
          <a:lstStyle>
            <a:lvl1pPr marL="304792" indent="-304792">
              <a:spcBef>
                <a:spcPts val="1600"/>
              </a:spcBef>
              <a:buClr>
                <a:schemeClr val="tx2"/>
              </a:buClr>
              <a:defRPr sz="3200">
                <a:solidFill>
                  <a:schemeClr val="bg2"/>
                </a:solidFill>
              </a:defRPr>
            </a:lvl1pPr>
            <a:lvl2pPr>
              <a:spcBef>
                <a:spcPts val="400"/>
              </a:spcBef>
              <a:buClr>
                <a:schemeClr val="tx2"/>
              </a:buClr>
              <a:defRPr sz="2667">
                <a:solidFill>
                  <a:schemeClr val="bg2"/>
                </a:solidFill>
              </a:defRPr>
            </a:lvl2pPr>
            <a:lvl3pPr marL="1445648" indent="-226478">
              <a:spcBef>
                <a:spcPts val="400"/>
              </a:spcBef>
              <a:buClr>
                <a:schemeClr val="tx2"/>
              </a:buClr>
              <a:defRPr sz="2133">
                <a:solidFill>
                  <a:schemeClr val="bg2"/>
                </a:solidFill>
              </a:defRPr>
            </a:lvl3pPr>
            <a:lvl4pPr marL="1907070" indent="-224361">
              <a:spcBef>
                <a:spcPts val="4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4pPr>
            <a:lvl5pPr marL="2360025" indent="-226478">
              <a:spcBef>
                <a:spcPts val="400"/>
              </a:spcBef>
              <a:buClr>
                <a:schemeClr val="tx2"/>
              </a:buClr>
              <a:buFont typeface="Arial"/>
              <a:buChar char="•"/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05884" y="304800"/>
            <a:ext cx="11277600" cy="609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733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1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370DD2-DBFE-499C-8B5D-257216661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3" y="800100"/>
            <a:ext cx="399901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98A6F-4362-4A68-979C-B344868D9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4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5884" y="1727199"/>
            <a:ext cx="11277600" cy="4313767"/>
          </a:xfrm>
          <a:prstGeom prst="rect">
            <a:avLst/>
          </a:prstGeom>
        </p:spPr>
        <p:txBody>
          <a:bodyPr vert="horz" lIns="0" tIns="0" rIns="0" bIns="0"/>
          <a:lstStyle>
            <a:lvl1pPr marL="304792" indent="-304792">
              <a:spcBef>
                <a:spcPts val="1600"/>
              </a:spcBef>
              <a:buClr>
                <a:schemeClr val="tx2"/>
              </a:buClr>
              <a:defRPr sz="32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400"/>
              </a:spcBef>
              <a:buClr>
                <a:schemeClr val="tx2"/>
              </a:buClr>
              <a:defRPr sz="2667">
                <a:solidFill>
                  <a:srgbClr val="717074"/>
                </a:solidFill>
                <a:latin typeface="+mn-lt"/>
              </a:defRPr>
            </a:lvl2pPr>
            <a:lvl3pPr marL="1445648" indent="-226478">
              <a:spcBef>
                <a:spcPts val="400"/>
              </a:spcBef>
              <a:buClr>
                <a:schemeClr val="tx2"/>
              </a:buClr>
              <a:defRPr sz="2133">
                <a:solidFill>
                  <a:srgbClr val="717074"/>
                </a:solidFill>
                <a:latin typeface="+mn-lt"/>
              </a:defRPr>
            </a:lvl3pPr>
            <a:lvl4pPr marL="1907070" indent="-224361">
              <a:spcBef>
                <a:spcPts val="4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4pPr>
            <a:lvl5pPr marL="2360025" indent="-226478">
              <a:spcBef>
                <a:spcPts val="400"/>
              </a:spcBef>
              <a:buClr>
                <a:schemeClr val="tx2"/>
              </a:buClr>
              <a:buFont typeface="Arial"/>
              <a:buChar char="•"/>
              <a:defRPr sz="1467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05884" y="304801"/>
            <a:ext cx="11277600" cy="5715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733" cap="all" baseline="0">
                <a:solidFill>
                  <a:schemeClr val="tx2"/>
                </a:solidFill>
                <a:latin typeface="+mj-lt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5885" y="876301"/>
            <a:ext cx="11266311" cy="4032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133" cap="all" baseline="0">
                <a:solidFill>
                  <a:schemeClr val="bg2"/>
                </a:solidFill>
                <a:latin typeface="+mj-lt"/>
                <a:cs typeface="Verdan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939" y="103518"/>
            <a:ext cx="1686767" cy="177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1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6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98556" y="29146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2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5381061" y="6701002"/>
            <a:ext cx="1429879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ctr" defTabSz="121917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>
                <a:solidFill>
                  <a:srgbClr val="808080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5120251" y="6702028"/>
            <a:ext cx="94577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AAD52492-B32C-4F5C-93C4-B867BDF3FDDD}"/>
              </a:ext>
            </a:extLst>
          </p:cNvPr>
          <p:cNvSpPr txBox="1"/>
          <p:nvPr userDrawn="1"/>
        </p:nvSpPr>
        <p:spPr>
          <a:xfrm>
            <a:off x="0" y="6645502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33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  <a:endParaRPr lang="en-US" sz="933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2" r:id="rId2"/>
    <p:sldLayoutId id="2147483731" r:id="rId3"/>
    <p:sldLayoutId id="2147483689" r:id="rId4"/>
    <p:sldLayoutId id="2147483753" r:id="rId5"/>
    <p:sldLayoutId id="2147483735" r:id="rId6"/>
    <p:sldLayoutId id="2147483757" r:id="rId7"/>
    <p:sldLayoutId id="2147483739" r:id="rId8"/>
    <p:sldLayoutId id="2147483747" r:id="rId9"/>
    <p:sldLayoutId id="2147483715" r:id="rId10"/>
    <p:sldLayoutId id="2147483761" r:id="rId11"/>
    <p:sldLayoutId id="2147483732" r:id="rId12"/>
    <p:sldLayoutId id="2147483754" r:id="rId13"/>
    <p:sldLayoutId id="2147483736" r:id="rId14"/>
    <p:sldLayoutId id="2147483758" r:id="rId15"/>
    <p:sldLayoutId id="2147483744" r:id="rId16"/>
    <p:sldLayoutId id="2147483748" r:id="rId17"/>
    <p:sldLayoutId id="2147483763" r:id="rId18"/>
    <p:sldLayoutId id="2147483733" r:id="rId19"/>
    <p:sldLayoutId id="2147483755" r:id="rId20"/>
    <p:sldLayoutId id="2147483737" r:id="rId21"/>
    <p:sldLayoutId id="2147483759" r:id="rId22"/>
    <p:sldLayoutId id="2147483745" r:id="rId23"/>
    <p:sldLayoutId id="2147483749" r:id="rId24"/>
    <p:sldLayoutId id="2147483764" r:id="rId25"/>
    <p:sldLayoutId id="2147483734" r:id="rId26"/>
    <p:sldLayoutId id="2147483756" r:id="rId27"/>
    <p:sldLayoutId id="2147483738" r:id="rId28"/>
    <p:sldLayoutId id="2147483760" r:id="rId29"/>
    <p:sldLayoutId id="2147483746" r:id="rId30"/>
    <p:sldLayoutId id="2147483750" r:id="rId31"/>
    <p:sldLayoutId id="2147483765" r:id="rId32"/>
    <p:sldLayoutId id="2147483662" r:id="rId33"/>
    <p:sldLayoutId id="2147483673" r:id="rId34"/>
    <p:sldLayoutId id="2147483672" r:id="rId35"/>
    <p:sldLayoutId id="2147483713" r:id="rId36"/>
    <p:sldLayoutId id="2147483724" r:id="rId37"/>
    <p:sldLayoutId id="2147483725" r:id="rId38"/>
    <p:sldLayoutId id="2147483726" r:id="rId39"/>
    <p:sldLayoutId id="2147483667" r:id="rId40"/>
    <p:sldLayoutId id="2147483729" r:id="rId4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3B715C8-5D08-41B1-81FC-2D715B609B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15814588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47" imgH="348" progId="TCLayout.ActiveDocument.1">
                  <p:embed/>
                </p:oleObj>
              </mc:Choice>
              <mc:Fallback>
                <p:oleObj name="think-cell Slide" r:id="rId15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3B715C8-5D08-41B1-81FC-2D715B609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65ADB3F-A668-4B24-ABE2-4106E7C0B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alphaModFix amt="15000"/>
          </a:blip>
          <a:srcRect t="100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6" name="TextBox 19"/>
          <p:cNvSpPr txBox="1"/>
          <p:nvPr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5276065" y="6697379"/>
            <a:ext cx="192360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97</a:t>
            </a:r>
          </a:p>
        </p:txBody>
      </p:sp>
      <p:sp>
        <p:nvSpPr>
          <p:cNvPr id="3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6DF28F65-1E57-4AEE-910A-203698E17BA7}"/>
              </a:ext>
            </a:extLst>
          </p:cNvPr>
          <p:cNvSpPr txBox="1"/>
          <p:nvPr userDrawn="1"/>
        </p:nvSpPr>
        <p:spPr>
          <a:xfrm>
            <a:off x="1" y="6645501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580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180">
          <p15:clr>
            <a:srgbClr val="F26B43"/>
          </p15:clr>
        </p15:guide>
        <p15:guide id="4" pos="55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2527302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bg1"/>
                </a:buClr>
              </a:pPr>
              <a:t>1/16/2024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02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bg1"/>
                </a:buClr>
              </a:pPr>
              <a:t>1/16/2024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635" y="6445115"/>
            <a:ext cx="65" cy="1569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133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1331384" y="6445115"/>
            <a:ext cx="2180084" cy="15690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1133" b="1" i="0" u="none" baseline="0" dirty="0">
                <a:solidFill>
                  <a:srgbClr val="7F7F7F"/>
                </a:solidFill>
                <a:latin typeface="+mn-lt"/>
              </a:rPr>
              <a:t>Dell - Internal Use - Confidential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635" y="6445115"/>
            <a:ext cx="65" cy="1569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133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454" y="6445115"/>
            <a:ext cx="176330" cy="1569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1133" b="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1133" b="0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52" y="6451805"/>
            <a:ext cx="900493" cy="1600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702" y="6445115"/>
            <a:ext cx="256480" cy="1569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1133" kern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of Y</a:t>
            </a:r>
          </a:p>
        </p:txBody>
      </p:sp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88CE0D26-3093-417F-9176-66D8BFE60966}"/>
              </a:ext>
            </a:extLst>
          </p:cNvPr>
          <p:cNvSpPr txBox="1"/>
          <p:nvPr userDrawn="1"/>
        </p:nvSpPr>
        <p:spPr>
          <a:xfrm>
            <a:off x="0" y="6645502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933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  <a:endParaRPr lang="en-US" sz="933" dirty="0" err="1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503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5pPr>
      <a:lvl6pPr marL="60958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6pPr>
      <a:lvl7pPr marL="121917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7pPr>
      <a:lvl8pPr marL="182875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8pPr>
      <a:lvl9pPr marL="243833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9pPr>
    </p:titleStyle>
    <p:bodyStyle>
      <a:lvl1pPr marL="304792" indent="-304792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867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766214" indent="-311143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1212820" indent="-294210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333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661542" indent="-296326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333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2144130" indent="-315376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71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6pPr>
      <a:lvl7pPr marL="3363300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7pPr>
      <a:lvl8pPr marL="397288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8pPr>
      <a:lvl9pPr marL="4582469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ll.com/support/kbdoc/en-us/000079803/data-domain-retention-lock-frequently-asked-questions-faq" TargetMode="External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ll.com/support/kbdoc/en-us/000079803/data-domain-retention-lock-frequently-asked-questions-faq" TargetMode="External"/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ll.com/support/kbdoc/en-us/000214745" TargetMode="Externa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dell.com/content/dam/dell-emc/documents/en-us/2020KS_Steen_Immutable_Data_Protection_for_Any_Application.pdf" TargetMode="Externa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8410"/>
            <a:ext cx="7969282" cy="1135696"/>
          </a:xfrm>
        </p:spPr>
        <p:txBody>
          <a:bodyPr/>
          <a:lstStyle/>
          <a:p>
            <a:r>
              <a:rPr lang="pl-PL" sz="8200" dirty="0"/>
              <a:t>Compliance</a:t>
            </a:r>
            <a:endParaRPr lang="en-US" sz="8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D40B1F1-C931-4509-B897-543CA81B2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56" y="3861048"/>
            <a:ext cx="7971108" cy="723900"/>
          </a:xfrm>
        </p:spPr>
        <p:txBody>
          <a:bodyPr/>
          <a:lstStyle/>
          <a:p>
            <a:r>
              <a:rPr lang="pl-PL" sz="3600" dirty="0"/>
              <a:t>Data Domain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D4752-B8F2-C750-8F49-966E32652D81}"/>
              </a:ext>
            </a:extLst>
          </p:cNvPr>
          <p:cNvSpPr txBox="1"/>
          <p:nvPr/>
        </p:nvSpPr>
        <p:spPr>
          <a:xfrm>
            <a:off x="6528048" y="6407750"/>
            <a:ext cx="1859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Daniel.Olkowski@dell.com</a:t>
            </a:r>
          </a:p>
        </p:txBody>
      </p:sp>
    </p:spTree>
    <p:extLst>
      <p:ext uri="{BB962C8B-B14F-4D97-AF65-F5344CB8AC3E}">
        <p14:creationId xmlns:p14="http://schemas.microsoft.com/office/powerpoint/2010/main" val="208492383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9F24173-60F2-50E3-B9B4-B7039971349C}"/>
              </a:ext>
            </a:extLst>
          </p:cNvPr>
          <p:cNvSpPr/>
          <p:nvPr/>
        </p:nvSpPr>
        <p:spPr>
          <a:xfrm>
            <a:off x="335360" y="836712"/>
            <a:ext cx="11377264" cy="4824536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CC"/>
                </a:solidFill>
              </a:rPr>
              <a:t>As we see 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</a:rPr>
              <a:t>Data Domain Compliance</a:t>
            </a:r>
            <a:r>
              <a:rPr lang="en-US" sz="4800" dirty="0">
                <a:solidFill>
                  <a:srgbClr val="FFFFCC"/>
                </a:solidFill>
              </a:rPr>
              <a:t> </a:t>
            </a:r>
          </a:p>
          <a:p>
            <a:pPr algn="ctr"/>
            <a:r>
              <a:rPr lang="en-US" sz="4800" dirty="0">
                <a:solidFill>
                  <a:srgbClr val="FFFFCC"/>
                </a:solidFill>
              </a:rPr>
              <a:t>is special mode different to regular</a:t>
            </a:r>
            <a:br>
              <a:rPr lang="en-US" sz="4800" dirty="0">
                <a:solidFill>
                  <a:srgbClr val="FFFFCC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Data Domain mode </a:t>
            </a:r>
          </a:p>
        </p:txBody>
      </p:sp>
    </p:spTree>
    <p:extLst>
      <p:ext uri="{BB962C8B-B14F-4D97-AF65-F5344CB8AC3E}">
        <p14:creationId xmlns:p14="http://schemas.microsoft.com/office/powerpoint/2010/main" val="2106922086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9F24173-60F2-50E3-B9B4-B7039971349C}"/>
              </a:ext>
            </a:extLst>
          </p:cNvPr>
          <p:cNvSpPr/>
          <p:nvPr/>
        </p:nvSpPr>
        <p:spPr>
          <a:xfrm>
            <a:off x="1559496" y="2276872"/>
            <a:ext cx="7506604" cy="94093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CC"/>
                </a:solidFill>
              </a:rPr>
              <a:t>After reboot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50818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174374-FB9D-1657-823C-B081CC9BB409}"/>
              </a:ext>
            </a:extLst>
          </p:cNvPr>
          <p:cNvSpPr txBox="1"/>
          <p:nvPr/>
        </p:nvSpPr>
        <p:spPr>
          <a:xfrm>
            <a:off x="623392" y="548680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system retention-lock compliance enable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878C-98BE-A900-133B-C824EB9615BE}"/>
              </a:ext>
            </a:extLst>
          </p:cNvPr>
          <p:cNvSpPr txBox="1"/>
          <p:nvPr/>
        </p:nvSpPr>
        <p:spPr>
          <a:xfrm>
            <a:off x="623392" y="1052736"/>
            <a:ext cx="6097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1" dirty="0">
                <a:solidFill>
                  <a:srgbClr val="636363"/>
                </a:solidFill>
                <a:effectLst/>
                <a:latin typeface="Roboto" panose="02000000000000000000" pitchFamily="2" charset="0"/>
              </a:rPr>
              <a:t>Once the system has rebooted, retention lock compliance mode should be enabled on the system:    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2D1398-AD14-CAD1-18B9-CA6F0AEA9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8" y="1615739"/>
            <a:ext cx="11568608" cy="46138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D6F1EB-CE60-117F-213C-41B755699507}"/>
              </a:ext>
            </a:extLst>
          </p:cNvPr>
          <p:cNvSpPr/>
          <p:nvPr/>
        </p:nvSpPr>
        <p:spPr>
          <a:xfrm>
            <a:off x="1991544" y="1772816"/>
            <a:ext cx="4536504" cy="27816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E9CD-552B-635A-D7E5-89A8457FCC44}"/>
              </a:ext>
            </a:extLst>
          </p:cNvPr>
          <p:cNvSpPr/>
          <p:nvPr/>
        </p:nvSpPr>
        <p:spPr>
          <a:xfrm>
            <a:off x="1127448" y="2294900"/>
            <a:ext cx="1944216" cy="486027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202D30-E2FD-2916-937E-1A53A70BC73D}"/>
              </a:ext>
            </a:extLst>
          </p:cNvPr>
          <p:cNvSpPr/>
          <p:nvPr/>
        </p:nvSpPr>
        <p:spPr>
          <a:xfrm>
            <a:off x="11064552" y="4999247"/>
            <a:ext cx="720080" cy="486027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D480A-8859-6AD6-EB5F-9C2EE61DD853}"/>
              </a:ext>
            </a:extLst>
          </p:cNvPr>
          <p:cNvSpPr/>
          <p:nvPr/>
        </p:nvSpPr>
        <p:spPr>
          <a:xfrm>
            <a:off x="8256240" y="5485274"/>
            <a:ext cx="576064" cy="373969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82381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0EF05-A539-2415-911A-68019307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76672"/>
            <a:ext cx="10602805" cy="19433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33C318-BEC8-08B3-0007-A9E5FB739318}"/>
              </a:ext>
            </a:extLst>
          </p:cNvPr>
          <p:cNvSpPr/>
          <p:nvPr/>
        </p:nvSpPr>
        <p:spPr>
          <a:xfrm>
            <a:off x="2279576" y="692696"/>
            <a:ext cx="5760640" cy="288032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C29250-32EC-437F-DE6A-4334A4AC64FB}"/>
              </a:ext>
            </a:extLst>
          </p:cNvPr>
          <p:cNvSpPr/>
          <p:nvPr/>
        </p:nvSpPr>
        <p:spPr>
          <a:xfrm>
            <a:off x="5951984" y="980728"/>
            <a:ext cx="1584176" cy="504056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1162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E549F0-7045-20C2-E2E3-F21E1EA2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88640"/>
            <a:ext cx="11449272" cy="36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87024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49998-FB7A-E6AD-FB78-6B4A7C93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692696"/>
            <a:ext cx="1149970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23557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49998-FB7A-E6AD-FB78-6B4A7C93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692696"/>
            <a:ext cx="11499705" cy="2232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2CA823-277E-6307-96A0-6AB5CE1F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3140968"/>
            <a:ext cx="1107173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22216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4F8B0-B58B-4C73-175D-09E0D9E47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7" y="404664"/>
            <a:ext cx="1114286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18671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1DB3C0-15F5-6134-1057-5DFC7B12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5" y="476672"/>
            <a:ext cx="969114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18465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ADA4FF-EEF2-E8CE-17EF-4AF44C47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0"/>
            <a:ext cx="11040763" cy="2448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3208C-1CD8-1B52-FB16-A24276240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348880"/>
            <a:ext cx="10225136" cy="43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40000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F9FC-9FFD-4773-9F40-AE6A9B70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43301-3747-4AE2-AAD8-7478A7616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Backup trends</a:t>
            </a:r>
          </a:p>
          <a:p>
            <a:r>
              <a:rPr lang="en-US"/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1940079391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6B3330C-96C4-01BB-3B4C-249B69DC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404664"/>
            <a:ext cx="10601883" cy="30243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73733F-0181-9500-07BA-7E018BBBB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4005064"/>
            <a:ext cx="1087367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74692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C66D83-11D4-D75C-38B4-C393CE200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1" y="260648"/>
            <a:ext cx="11735245" cy="3312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8E7135-E468-AF52-CF27-3C4555DD8F2E}"/>
              </a:ext>
            </a:extLst>
          </p:cNvPr>
          <p:cNvSpPr/>
          <p:nvPr/>
        </p:nvSpPr>
        <p:spPr>
          <a:xfrm>
            <a:off x="7176120" y="2420888"/>
            <a:ext cx="4392488" cy="72008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C33A22-9138-2D61-7995-BB98734A0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3933056"/>
            <a:ext cx="5100675" cy="22669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3148B4-5E80-68E0-CCF2-F295D26F6284}"/>
              </a:ext>
            </a:extLst>
          </p:cNvPr>
          <p:cNvSpPr/>
          <p:nvPr/>
        </p:nvSpPr>
        <p:spPr>
          <a:xfrm>
            <a:off x="5832079" y="5157192"/>
            <a:ext cx="984001" cy="72008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56597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B7187A-22C0-4A98-B7EC-29F142934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9" y="260648"/>
            <a:ext cx="10697759" cy="3168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53F61-DA0A-F835-B558-D0E3F4FF2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90" y="3356992"/>
            <a:ext cx="8994375" cy="33470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A028F1-1116-FE05-E749-3189EC15BFB2}"/>
              </a:ext>
            </a:extLst>
          </p:cNvPr>
          <p:cNvSpPr/>
          <p:nvPr/>
        </p:nvSpPr>
        <p:spPr>
          <a:xfrm>
            <a:off x="7464152" y="5445224"/>
            <a:ext cx="984001" cy="72008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85488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E53F61-DA0A-F835-B558-D0E3F4FF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988840"/>
            <a:ext cx="8994375" cy="33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82915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9F24173-60F2-50E3-B9B4-B7039971349C}"/>
              </a:ext>
            </a:extLst>
          </p:cNvPr>
          <p:cNvSpPr/>
          <p:nvPr/>
        </p:nvSpPr>
        <p:spPr>
          <a:xfrm>
            <a:off x="1559496" y="2276872"/>
            <a:ext cx="7506604" cy="94093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rgbClr val="FFFFCC"/>
                </a:solidFill>
              </a:rPr>
              <a:t>Setup Compliance on mtree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41738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9A439-981A-6825-1534-6A66D2C9F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980728"/>
            <a:ext cx="7811590" cy="5744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517670-8F98-B11F-4B9F-8B146BB881EF}"/>
              </a:ext>
            </a:extLst>
          </p:cNvPr>
          <p:cNvSpPr txBox="1"/>
          <p:nvPr/>
        </p:nvSpPr>
        <p:spPr>
          <a:xfrm>
            <a:off x="623392" y="476672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mtree list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8572FA-7E6E-B43D-4B96-558B6933E58D}"/>
              </a:ext>
            </a:extLst>
          </p:cNvPr>
          <p:cNvSpPr/>
          <p:nvPr/>
        </p:nvSpPr>
        <p:spPr>
          <a:xfrm>
            <a:off x="2495600" y="1196752"/>
            <a:ext cx="1944216" cy="36004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8C7CBA-460C-03C4-AD7E-45E741821CC9}"/>
              </a:ext>
            </a:extLst>
          </p:cNvPr>
          <p:cNvSpPr/>
          <p:nvPr/>
        </p:nvSpPr>
        <p:spPr>
          <a:xfrm>
            <a:off x="335360" y="2852936"/>
            <a:ext cx="6336704" cy="36004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90461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263F7A-BF60-E3F0-0933-18F94A0DE314}"/>
              </a:ext>
            </a:extLst>
          </p:cNvPr>
          <p:cNvSpPr txBox="1"/>
          <p:nvPr/>
        </p:nvSpPr>
        <p:spPr>
          <a:xfrm>
            <a:off x="479376" y="476672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mtree retention-lock enable mode compliance mtree </a:t>
            </a:r>
            <a:r>
              <a:rPr lang="en-US" i="1"/>
              <a:t>/data/col1/Disk3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687B0-E97F-9D3D-E752-A70CA64CA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" y="1412776"/>
            <a:ext cx="11555438" cy="17242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FF9536-DFF3-241D-4559-3A618582856D}"/>
              </a:ext>
            </a:extLst>
          </p:cNvPr>
          <p:cNvSpPr/>
          <p:nvPr/>
        </p:nvSpPr>
        <p:spPr>
          <a:xfrm>
            <a:off x="2639616" y="1340768"/>
            <a:ext cx="9145016" cy="36004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908A0-FAD3-7D20-5F60-73B0EDF89F6E}"/>
              </a:ext>
            </a:extLst>
          </p:cNvPr>
          <p:cNvSpPr/>
          <p:nvPr/>
        </p:nvSpPr>
        <p:spPr>
          <a:xfrm>
            <a:off x="1127448" y="2132857"/>
            <a:ext cx="3384376" cy="504056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90414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517670-8F98-B11F-4B9F-8B146BB881EF}"/>
              </a:ext>
            </a:extLst>
          </p:cNvPr>
          <p:cNvSpPr txBox="1"/>
          <p:nvPr/>
        </p:nvSpPr>
        <p:spPr>
          <a:xfrm>
            <a:off x="623392" y="476672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mtree list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BE52F-0046-E9F0-E2C8-B229A666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196752"/>
            <a:ext cx="7821116" cy="54300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C90258-CF52-ED8E-6625-8C298EC842B9}"/>
              </a:ext>
            </a:extLst>
          </p:cNvPr>
          <p:cNvSpPr/>
          <p:nvPr/>
        </p:nvSpPr>
        <p:spPr>
          <a:xfrm>
            <a:off x="3215680" y="1151357"/>
            <a:ext cx="1512168" cy="36004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83A3AB-390B-33A1-4715-5449F13A5497}"/>
              </a:ext>
            </a:extLst>
          </p:cNvPr>
          <p:cNvSpPr/>
          <p:nvPr/>
        </p:nvSpPr>
        <p:spPr>
          <a:xfrm>
            <a:off x="839416" y="2780928"/>
            <a:ext cx="7272808" cy="36004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6695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263F7A-BF60-E3F0-0933-18F94A0DE314}"/>
              </a:ext>
            </a:extLst>
          </p:cNvPr>
          <p:cNvSpPr txBox="1"/>
          <p:nvPr/>
        </p:nvSpPr>
        <p:spPr>
          <a:xfrm>
            <a:off x="479376" y="476672"/>
            <a:ext cx="8784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mtree retention-lock set automatic-retention-period </a:t>
            </a:r>
            <a:r>
              <a:rPr lang="pl-PL" i="1" dirty="0" err="1"/>
              <a:t>value</a:t>
            </a:r>
            <a:r>
              <a:rPr lang="en-US" dirty="0"/>
              <a:t> mtree </a:t>
            </a:r>
            <a:r>
              <a:rPr lang="pl-PL" i="1" dirty="0"/>
              <a:t>/data/col/Disk3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09691-7A79-5929-B013-F8EC62439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8" y="1196752"/>
            <a:ext cx="11928648" cy="21454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7568F8-2539-E026-4E3D-5A2DB8F8951B}"/>
              </a:ext>
            </a:extLst>
          </p:cNvPr>
          <p:cNvSpPr/>
          <p:nvPr/>
        </p:nvSpPr>
        <p:spPr>
          <a:xfrm>
            <a:off x="2279576" y="1052736"/>
            <a:ext cx="9624906" cy="36004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78771A-77B7-A001-37C1-406BDB530D8A}"/>
              </a:ext>
            </a:extLst>
          </p:cNvPr>
          <p:cNvSpPr/>
          <p:nvPr/>
        </p:nvSpPr>
        <p:spPr>
          <a:xfrm>
            <a:off x="1127448" y="1763524"/>
            <a:ext cx="2304256" cy="585356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D8DD50-A3CC-2976-E829-5A8CEBE5E8D4}"/>
              </a:ext>
            </a:extLst>
          </p:cNvPr>
          <p:cNvSpPr/>
          <p:nvPr/>
        </p:nvSpPr>
        <p:spPr>
          <a:xfrm>
            <a:off x="10416480" y="2790220"/>
            <a:ext cx="576064" cy="36004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243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517670-8F98-B11F-4B9F-8B146BB881EF}"/>
              </a:ext>
            </a:extLst>
          </p:cNvPr>
          <p:cNvSpPr txBox="1"/>
          <p:nvPr/>
        </p:nvSpPr>
        <p:spPr>
          <a:xfrm>
            <a:off x="623392" y="476672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mtree list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0AB4C-84EF-9231-4CE6-CBEFD1D12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340768"/>
            <a:ext cx="7592485" cy="5296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1060A5-DAAC-F5C3-F16F-6A469A0EE8C8}"/>
              </a:ext>
            </a:extLst>
          </p:cNvPr>
          <p:cNvSpPr/>
          <p:nvPr/>
        </p:nvSpPr>
        <p:spPr>
          <a:xfrm>
            <a:off x="3503712" y="1268760"/>
            <a:ext cx="1512168" cy="36004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8FFEE-978F-E115-9963-A1C64F498CDB}"/>
              </a:ext>
            </a:extLst>
          </p:cNvPr>
          <p:cNvSpPr/>
          <p:nvPr/>
        </p:nvSpPr>
        <p:spPr>
          <a:xfrm>
            <a:off x="1127448" y="2924944"/>
            <a:ext cx="7272808" cy="36004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45669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07926-962F-4380-89B1-970597D2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1297"/>
            <a:ext cx="8027894" cy="747897"/>
          </a:xfrm>
        </p:spPr>
        <p:txBody>
          <a:bodyPr/>
          <a:lstStyle/>
          <a:p>
            <a:r>
              <a:rPr lang="pl-PL" dirty="0"/>
              <a:t>How to setup Compliance?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46512-5E94-4CC0-8BEE-1F0DB4206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Cyber </a:t>
            </a:r>
            <a:r>
              <a:rPr lang="pl-PL" dirty="0" err="1"/>
              <a:t>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9025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 dirty="0"/>
              <a:t>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What you cannot do in case of Compliance turned 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700808"/>
            <a:ext cx="8382000" cy="4389140"/>
          </a:xfrm>
        </p:spPr>
        <p:txBody>
          <a:bodyPr/>
          <a:lstStyle/>
          <a:p>
            <a:r>
              <a:rPr lang="en-US" dirty="0"/>
              <a:t>Remove Compliance</a:t>
            </a:r>
          </a:p>
          <a:p>
            <a:r>
              <a:rPr lang="en-US" dirty="0"/>
              <a:t>Use iDRAC to manage </a:t>
            </a:r>
          </a:p>
          <a:p>
            <a:pPr lvl="1"/>
            <a:r>
              <a:rPr lang="en-US" dirty="0"/>
              <a:t>Just watch</a:t>
            </a:r>
          </a:p>
          <a:p>
            <a:r>
              <a:rPr lang="en-US" dirty="0"/>
              <a:t>Change Date/Time</a:t>
            </a:r>
          </a:p>
          <a:p>
            <a:pPr lvl="1"/>
            <a:r>
              <a:rPr lang="en-US" dirty="0"/>
              <a:t>Setup time correctly before enabling Compliance mode</a:t>
            </a:r>
          </a:p>
          <a:p>
            <a:r>
              <a:rPr lang="en-US" dirty="0"/>
              <a:t>Delete File System</a:t>
            </a:r>
          </a:p>
          <a:p>
            <a:r>
              <a:rPr lang="en-US" dirty="0"/>
              <a:t>Delete mtree</a:t>
            </a:r>
          </a:p>
          <a:p>
            <a:r>
              <a:rPr lang="en-US" dirty="0"/>
              <a:t>Booting to single user mode for recovery by technical support without use of a USB drive and physical access to the system.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6A064A7-FA22-5ED0-605B-7EE26948CF26}"/>
              </a:ext>
            </a:extLst>
          </p:cNvPr>
          <p:cNvSpPr/>
          <p:nvPr/>
        </p:nvSpPr>
        <p:spPr>
          <a:xfrm>
            <a:off x="3503712" y="400050"/>
            <a:ext cx="7506604" cy="94093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CC"/>
                </a:solidFill>
              </a:rPr>
              <a:t>You CANNOT do in case of Compliance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51535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What you cannot do in case of Compliance turned 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2204864"/>
            <a:ext cx="8382000" cy="3885084"/>
          </a:xfrm>
        </p:spPr>
        <p:txBody>
          <a:bodyPr/>
          <a:lstStyle/>
          <a:p>
            <a:r>
              <a:rPr lang="en-US" dirty="0"/>
              <a:t>Some commands – </a:t>
            </a:r>
            <a:r>
              <a:rPr lang="en-US" dirty="0" err="1"/>
              <a:t>f.e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# user reset</a:t>
            </a:r>
          </a:p>
          <a:p>
            <a:pPr lvl="1"/>
            <a:r>
              <a:rPr lang="en-US" dirty="0"/>
              <a:t># </a:t>
            </a:r>
            <a:r>
              <a:rPr lang="en-US" dirty="0" err="1"/>
              <a:t>filesys</a:t>
            </a:r>
            <a:r>
              <a:rPr lang="en-US" dirty="0"/>
              <a:t> destroy</a:t>
            </a:r>
          </a:p>
          <a:p>
            <a:pPr lvl="1"/>
            <a:r>
              <a:rPr lang="en-US" dirty="0"/>
              <a:t># mtree delete</a:t>
            </a:r>
          </a:p>
          <a:p>
            <a:pPr lvl="1"/>
            <a:r>
              <a:rPr lang="en-US" dirty="0"/>
              <a:t># mtree retention-lock reset</a:t>
            </a:r>
          </a:p>
          <a:p>
            <a:pPr lvl="1"/>
            <a:r>
              <a:rPr lang="en-US" dirty="0"/>
              <a:t># mtree retention-lock disable</a:t>
            </a:r>
          </a:p>
          <a:p>
            <a:pPr lvl="1"/>
            <a:r>
              <a:rPr lang="en-US" dirty="0"/>
              <a:t># mtree retention-lock revert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6A064A7-FA22-5ED0-605B-7EE26948CF26}"/>
              </a:ext>
            </a:extLst>
          </p:cNvPr>
          <p:cNvSpPr/>
          <p:nvPr/>
        </p:nvSpPr>
        <p:spPr>
          <a:xfrm>
            <a:off x="3503712" y="400050"/>
            <a:ext cx="7506604" cy="94093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CC"/>
                </a:solidFill>
              </a:rPr>
              <a:t>You CANNOT do in case of Compliance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63323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What you cannot do in case of Compliance turned 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2204864"/>
            <a:ext cx="8382000" cy="3885084"/>
          </a:xfrm>
        </p:spPr>
        <p:txBody>
          <a:bodyPr/>
          <a:lstStyle/>
          <a:p>
            <a:r>
              <a:rPr lang="en-US"/>
              <a:t>Make sure that any Mtree in compliance mode has a MAXIMUM retention period that you could live with in the worst case scenario.  </a:t>
            </a:r>
          </a:p>
          <a:p>
            <a:r>
              <a:rPr lang="en-US"/>
              <a:t>The maximum retention period is a guardrail.  It doesn’t lock any files itself.  </a:t>
            </a:r>
          </a:p>
          <a:p>
            <a:r>
              <a:rPr lang="en-US"/>
              <a:t>It’s there to prevent locking files longer than what would be acceptable.  </a:t>
            </a:r>
          </a:p>
          <a:p>
            <a:r>
              <a:rPr lang="en-US"/>
              <a:t>If the data writer is not centrally controlled, then this is especially important. 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6A064A7-FA22-5ED0-605B-7EE26948CF26}"/>
              </a:ext>
            </a:extLst>
          </p:cNvPr>
          <p:cNvSpPr/>
          <p:nvPr/>
        </p:nvSpPr>
        <p:spPr>
          <a:xfrm>
            <a:off x="3503712" y="400050"/>
            <a:ext cx="7506604" cy="94093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CC"/>
                </a:solidFill>
              </a:rPr>
              <a:t>Best practice – MAX retention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25542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What you cannot do in case of Compliance turned 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2204864"/>
            <a:ext cx="8382000" cy="3885084"/>
          </a:xfrm>
        </p:spPr>
        <p:txBody>
          <a:bodyPr/>
          <a:lstStyle/>
          <a:p>
            <a:r>
              <a:rPr lang="en-US"/>
              <a:t>For example, if you have DBAs writing Oracle backups natively without any constraints, then a shorter maximum would help avoid a situation where the DBAs overrun all the capacity and you now have to wait 7 years for it to expire.  </a:t>
            </a:r>
          </a:p>
          <a:p>
            <a:r>
              <a:rPr lang="en-US"/>
              <a:t>A full DD system with everything locked for 7 years doesn’t serve our needs very well.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6A064A7-FA22-5ED0-605B-7EE26948CF26}"/>
              </a:ext>
            </a:extLst>
          </p:cNvPr>
          <p:cNvSpPr/>
          <p:nvPr/>
        </p:nvSpPr>
        <p:spPr>
          <a:xfrm>
            <a:off x="3503712" y="400050"/>
            <a:ext cx="7506604" cy="94093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CC"/>
                </a:solidFill>
              </a:rPr>
              <a:t>Best practice – MAX retention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67829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1329595"/>
          </a:xfrm>
        </p:spPr>
        <p:txBody>
          <a:bodyPr/>
          <a:lstStyle/>
          <a:p>
            <a:r>
              <a:rPr lang="en-US"/>
              <a:t>Compliance</a:t>
            </a:r>
            <a:br>
              <a:rPr lang="en-US"/>
            </a:br>
            <a:r>
              <a:rPr lang="en-US"/>
              <a:t>vs</a:t>
            </a:r>
            <a:br>
              <a:rPr lang="en-US"/>
            </a:br>
            <a:r>
              <a:rPr lang="en-US"/>
              <a:t>Governance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What you cannot do in case of Compliance turned 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2204864"/>
            <a:ext cx="8382000" cy="3885084"/>
          </a:xfrm>
        </p:spPr>
        <p:txBody>
          <a:bodyPr/>
          <a:lstStyle/>
          <a:p>
            <a:r>
              <a:rPr lang="en-US" dirty="0"/>
              <a:t>General</a:t>
            </a:r>
          </a:p>
          <a:p>
            <a:pPr lvl="1"/>
            <a:r>
              <a:rPr lang="en-US" dirty="0"/>
              <a:t>Time changes requires Security Office confirmation</a:t>
            </a:r>
          </a:p>
          <a:p>
            <a:pPr lvl="1"/>
            <a:r>
              <a:rPr lang="en-US" dirty="0"/>
              <a:t>Cleaning requires Security Office confirmation</a:t>
            </a:r>
          </a:p>
          <a:p>
            <a:pPr lvl="1"/>
            <a:r>
              <a:rPr lang="en-US" dirty="0"/>
              <a:t>Data Deletion Security Office confirmation</a:t>
            </a:r>
          </a:p>
          <a:p>
            <a:r>
              <a:rPr lang="en-US" dirty="0"/>
              <a:t>Governance: </a:t>
            </a:r>
          </a:p>
          <a:p>
            <a:pPr lvl="1"/>
            <a:r>
              <a:rPr lang="en-US" dirty="0"/>
              <a:t>Deletion / changes of Governance requires Security Office confirmation</a:t>
            </a:r>
          </a:p>
          <a:p>
            <a:r>
              <a:rPr lang="en-US" dirty="0"/>
              <a:t>Compliance:</a:t>
            </a:r>
          </a:p>
          <a:p>
            <a:pPr lvl="1"/>
            <a:r>
              <a:rPr lang="en-US" dirty="0"/>
              <a:t>Deletion / changes not possible</a:t>
            </a:r>
          </a:p>
          <a:p>
            <a:pPr lvl="1"/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6A064A7-FA22-5ED0-605B-7EE26948CF26}"/>
              </a:ext>
            </a:extLst>
          </p:cNvPr>
          <p:cNvSpPr/>
          <p:nvPr/>
        </p:nvSpPr>
        <p:spPr>
          <a:xfrm>
            <a:off x="3503712" y="400050"/>
            <a:ext cx="7848872" cy="94093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CC"/>
                </a:solidFill>
              </a:rPr>
              <a:t>Regular vs Compliance vs Governance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37675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What you cannot do in case of Compliance turned on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6A064A7-FA22-5ED0-605B-7EE26948CF26}"/>
              </a:ext>
            </a:extLst>
          </p:cNvPr>
          <p:cNvSpPr/>
          <p:nvPr/>
        </p:nvSpPr>
        <p:spPr>
          <a:xfrm>
            <a:off x="3719736" y="772833"/>
            <a:ext cx="7506604" cy="94093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CC"/>
                </a:solidFill>
              </a:rPr>
              <a:t>Consider Retention Lock Governance on production as minimum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D8935146-2F46-D3F6-D183-B14E7F349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2204864"/>
            <a:ext cx="8382000" cy="3885084"/>
          </a:xfrm>
        </p:spPr>
        <p:txBody>
          <a:bodyPr/>
          <a:lstStyle/>
          <a:p>
            <a:r>
              <a:rPr lang="en-US" dirty="0"/>
              <a:t>There is nothing to prevent from creating an RLG Mtree on a system that has already been protected using RLC.</a:t>
            </a:r>
          </a:p>
        </p:txBody>
      </p:sp>
    </p:spTree>
    <p:extLst>
      <p:ext uri="{BB962C8B-B14F-4D97-AF65-F5344CB8AC3E}">
        <p14:creationId xmlns:p14="http://schemas.microsoft.com/office/powerpoint/2010/main" val="2124975898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C5AF16-F679-C38D-A94C-5EB65C5DC2F1}"/>
              </a:ext>
            </a:extLst>
          </p:cNvPr>
          <p:cNvSpPr txBox="1"/>
          <p:nvPr/>
        </p:nvSpPr>
        <p:spPr>
          <a:xfrm>
            <a:off x="3048544" y="2970600"/>
            <a:ext cx="6097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https://www.dell.com/support/kbdoc/en-us/000079803/data-domain-retention-lock-frequently-asked-questions-faq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6B01C5-A45F-D4EC-FA0B-9CB38161CC26}"/>
              </a:ext>
            </a:extLst>
          </p:cNvPr>
          <p:cNvSpPr/>
          <p:nvPr/>
        </p:nvSpPr>
        <p:spPr>
          <a:xfrm>
            <a:off x="1919536" y="1484784"/>
            <a:ext cx="7506604" cy="94093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rgbClr val="FFFFCC"/>
                </a:solidFill>
              </a:rPr>
              <a:t>FAQ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94451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l-PL" dirty="0"/>
              <a:t>FAQ</a:t>
            </a:r>
            <a:endParaRPr lang="en-US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700808"/>
            <a:ext cx="8382000" cy="4528542"/>
          </a:xfrm>
        </p:spPr>
        <p:txBody>
          <a:bodyPr/>
          <a:lstStyle/>
          <a:p>
            <a:r>
              <a:rPr lang="en-US" i="1" dirty="0"/>
              <a:t>Can an </a:t>
            </a:r>
            <a:r>
              <a:rPr lang="en-US" i="1" dirty="0" err="1"/>
              <a:t>MTree</a:t>
            </a:r>
            <a:r>
              <a:rPr lang="en-US" i="1" dirty="0"/>
              <a:t> with Retention Lock Governance enabled be converted to Retention Lock Compliance?</a:t>
            </a:r>
          </a:p>
          <a:p>
            <a:r>
              <a:rPr lang="en-US" dirty="0"/>
              <a:t>As stated in the DDOS Administration Guide, this is not possible.</a:t>
            </a:r>
          </a:p>
          <a:p>
            <a:endParaRPr lang="en-US" dirty="0"/>
          </a:p>
          <a:p>
            <a:r>
              <a:rPr lang="en-US" i="1" dirty="0"/>
              <a:t>Can an </a:t>
            </a:r>
            <a:r>
              <a:rPr lang="en-US" i="1" dirty="0" err="1"/>
              <a:t>MTree</a:t>
            </a:r>
            <a:r>
              <a:rPr lang="en-US" i="1" dirty="0"/>
              <a:t> with Retention Lock Compliance enabled be converted to Retention Lock Governance?</a:t>
            </a:r>
          </a:p>
          <a:p>
            <a:r>
              <a:rPr lang="en-US" dirty="0"/>
              <a:t>As stated in the DDOS Administration Guide, this is not possible.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6A064A7-FA22-5ED0-605B-7EE26948CF26}"/>
              </a:ext>
            </a:extLst>
          </p:cNvPr>
          <p:cNvSpPr/>
          <p:nvPr/>
        </p:nvSpPr>
        <p:spPr>
          <a:xfrm>
            <a:off x="3503712" y="400050"/>
            <a:ext cx="7506604" cy="94093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rgbClr val="FFFFCC"/>
                </a:solidFill>
              </a:rPr>
              <a:t>FAQ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00723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l-PL" dirty="0"/>
              <a:t>FAQ</a:t>
            </a:r>
            <a:endParaRPr lang="en-US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700808"/>
            <a:ext cx="8382000" cy="4528542"/>
          </a:xfrm>
        </p:spPr>
        <p:txBody>
          <a:bodyPr/>
          <a:lstStyle/>
          <a:p>
            <a:r>
              <a:rPr lang="en-US" i="1" dirty="0"/>
              <a:t>How are file retention or lock periods set?</a:t>
            </a:r>
            <a:br>
              <a:rPr lang="pl-PL" i="1" dirty="0"/>
            </a:br>
            <a:r>
              <a:rPr lang="en-US" dirty="0"/>
              <a:t>Once retention lock is enabled against an </a:t>
            </a:r>
            <a:r>
              <a:rPr lang="en-US" dirty="0" err="1"/>
              <a:t>MTree</a:t>
            </a:r>
            <a:r>
              <a:rPr lang="en-US" dirty="0"/>
              <a:t>, a minimum and maximum retention period must be set. </a:t>
            </a:r>
            <a:endParaRPr lang="pl-PL" dirty="0"/>
          </a:p>
          <a:p>
            <a:r>
              <a:rPr lang="en-US" dirty="0"/>
              <a:t>These periods dictate the minimum and maximum time a file within the </a:t>
            </a:r>
            <a:r>
              <a:rPr lang="en-US" dirty="0" err="1"/>
              <a:t>MTree</a:t>
            </a:r>
            <a:r>
              <a:rPr lang="en-US" dirty="0"/>
              <a:t> can be locked for. For example:    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en-US" sz="1800" i="1" dirty="0"/>
              <a:t>mtree retention-lock set min-retention-period [period] mtree [mtree]</a:t>
            </a:r>
            <a:br>
              <a:rPr lang="pl-PL" sz="1800" i="1" dirty="0"/>
            </a:br>
            <a:r>
              <a:rPr lang="pl-PL" sz="1800" i="1" dirty="0"/>
              <a:t>	</a:t>
            </a:r>
            <a:r>
              <a:rPr lang="en-US" sz="1800" i="1" dirty="0"/>
              <a:t>mtree retention-lock set max-retention-period [period] mtree [mtree]</a:t>
            </a:r>
          </a:p>
          <a:p>
            <a:r>
              <a:rPr lang="en-US" dirty="0"/>
              <a:t>Periods can be given in various units as follows:     </a:t>
            </a:r>
          </a:p>
          <a:p>
            <a:pPr lvl="1"/>
            <a:r>
              <a:rPr lang="en-US" dirty="0"/>
              <a:t>1min</a:t>
            </a:r>
            <a:r>
              <a:rPr lang="pl-PL" dirty="0"/>
              <a:t> / </a:t>
            </a:r>
            <a:r>
              <a:rPr lang="en-US" dirty="0"/>
              <a:t>1hr</a:t>
            </a:r>
            <a:r>
              <a:rPr lang="pl-PL" dirty="0"/>
              <a:t> / </a:t>
            </a:r>
            <a:r>
              <a:rPr lang="en-US" dirty="0"/>
              <a:t>1day</a:t>
            </a:r>
            <a:r>
              <a:rPr lang="pl-PL" dirty="0"/>
              <a:t> / </a:t>
            </a:r>
            <a:r>
              <a:rPr lang="en-US" dirty="0"/>
              <a:t>1mo</a:t>
            </a:r>
            <a:r>
              <a:rPr lang="pl-PL" dirty="0"/>
              <a:t> / </a:t>
            </a:r>
            <a:r>
              <a:rPr lang="en-US" dirty="0"/>
              <a:t>1year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6A064A7-FA22-5ED0-605B-7EE26948CF26}"/>
              </a:ext>
            </a:extLst>
          </p:cNvPr>
          <p:cNvSpPr/>
          <p:nvPr/>
        </p:nvSpPr>
        <p:spPr>
          <a:xfrm>
            <a:off x="3503712" y="400050"/>
            <a:ext cx="7506604" cy="94093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rgbClr val="FFFFCC"/>
                </a:solidFill>
              </a:rPr>
              <a:t>FAQ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87466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l-PL" dirty="0"/>
              <a:t>FAQ</a:t>
            </a:r>
            <a:endParaRPr lang="en-US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700808"/>
            <a:ext cx="8382000" cy="4528542"/>
          </a:xfrm>
        </p:spPr>
        <p:txBody>
          <a:bodyPr/>
          <a:lstStyle/>
          <a:p>
            <a:r>
              <a:rPr lang="en-US" dirty="0"/>
              <a:t>A minimum retention period cannot be less than 12 hours.</a:t>
            </a:r>
          </a:p>
          <a:p>
            <a:r>
              <a:rPr lang="en-US" dirty="0"/>
              <a:t>A maximum retention period cannot be greater than 70 years.</a:t>
            </a:r>
          </a:p>
          <a:p>
            <a:r>
              <a:rPr lang="en-US" dirty="0"/>
              <a:t>The minimum retention period must be less than the maximum retention period.</a:t>
            </a:r>
          </a:p>
          <a:p>
            <a:r>
              <a:rPr lang="en-US" dirty="0"/>
              <a:t>Retention periods for each </a:t>
            </a:r>
            <a:r>
              <a:rPr lang="en-US" dirty="0" err="1"/>
              <a:t>MTree</a:t>
            </a:r>
            <a:r>
              <a:rPr lang="en-US" dirty="0"/>
              <a:t> are set in the same way regardless of the flavor of retention lock being used.</a:t>
            </a:r>
            <a:endParaRPr lang="pl-PL" dirty="0"/>
          </a:p>
          <a:p>
            <a:endParaRPr lang="pl-PL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6A064A7-FA22-5ED0-605B-7EE26948CF26}"/>
              </a:ext>
            </a:extLst>
          </p:cNvPr>
          <p:cNvSpPr/>
          <p:nvPr/>
        </p:nvSpPr>
        <p:spPr>
          <a:xfrm>
            <a:off x="3503712" y="400050"/>
            <a:ext cx="7506604" cy="94093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rgbClr val="FFFFCC"/>
                </a:solidFill>
              </a:rPr>
              <a:t>FAQ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4939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4803F-C274-F7E9-7778-7C1217FD9754}"/>
              </a:ext>
            </a:extLst>
          </p:cNvPr>
          <p:cNvSpPr txBox="1"/>
          <p:nvPr/>
        </p:nvSpPr>
        <p:spPr>
          <a:xfrm>
            <a:off x="1631504" y="1052736"/>
            <a:ext cx="6097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https://www.dell.com/support/kbdoc/en-us/000079803/data-domain-retention-lock-frequently-asked-questions-faq</a:t>
            </a:r>
            <a:r>
              <a:rPr lang="pl-P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67328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l-PL" dirty="0"/>
              <a:t>FAQ</a:t>
            </a:r>
            <a:endParaRPr lang="en-US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700808"/>
            <a:ext cx="8382000" cy="4528542"/>
          </a:xfrm>
        </p:spPr>
        <p:txBody>
          <a:bodyPr/>
          <a:lstStyle/>
          <a:p>
            <a:r>
              <a:rPr lang="en-US" dirty="0"/>
              <a:t>Retention locked files are read-only and cannot be modified or deleted.</a:t>
            </a:r>
          </a:p>
          <a:p>
            <a:r>
              <a:rPr lang="en-US" dirty="0"/>
              <a:t>Once a file's retention period expires, it is 'unlocked' - when in an unlocked state the file still cannot be modified however it can be deleted. The DDR does not automatically delete a file when its retention period expires (subsequent deletion has to be performed from a client system or backup application).</a:t>
            </a:r>
          </a:p>
          <a:p>
            <a:r>
              <a:rPr lang="en-US" dirty="0"/>
              <a:t>Once set the retention period for a specific file cannot be reduced (that is the files </a:t>
            </a:r>
            <a:r>
              <a:rPr lang="en-US" dirty="0" err="1"/>
              <a:t>atime</a:t>
            </a:r>
            <a:r>
              <a:rPr lang="en-US" dirty="0"/>
              <a:t> cannot be brought forwards).</a:t>
            </a:r>
          </a:p>
          <a:p>
            <a:r>
              <a:rPr lang="en-US" dirty="0"/>
              <a:t>Retention periods can, however, be increased (</a:t>
            </a:r>
            <a:r>
              <a:rPr lang="en-US" dirty="0" err="1"/>
              <a:t>atime</a:t>
            </a:r>
            <a:r>
              <a:rPr lang="en-US" dirty="0"/>
              <a:t> can be increased up to the maximum retention period for the </a:t>
            </a:r>
            <a:r>
              <a:rPr lang="en-US" dirty="0" err="1"/>
              <a:t>MTree</a:t>
            </a:r>
            <a:r>
              <a:rPr lang="en-US" dirty="0"/>
              <a:t>).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6A064A7-FA22-5ED0-605B-7EE26948CF26}"/>
              </a:ext>
            </a:extLst>
          </p:cNvPr>
          <p:cNvSpPr/>
          <p:nvPr/>
        </p:nvSpPr>
        <p:spPr>
          <a:xfrm>
            <a:off x="3503712" y="256034"/>
            <a:ext cx="8496944" cy="724694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CC"/>
                </a:solidFill>
              </a:rPr>
              <a:t>What can or cannot be done against a locked file?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39880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l-PL" dirty="0"/>
              <a:t>FAQ</a:t>
            </a:r>
            <a:endParaRPr lang="en-US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700808"/>
            <a:ext cx="8382000" cy="4528542"/>
          </a:xfrm>
        </p:spPr>
        <p:txBody>
          <a:bodyPr/>
          <a:lstStyle/>
          <a:p>
            <a:r>
              <a:rPr lang="en-US" dirty="0"/>
              <a:t>Ownership and permission settings for a file can continue to be modified while the file is locked</a:t>
            </a:r>
          </a:p>
          <a:p>
            <a:r>
              <a:rPr lang="en-US" dirty="0"/>
              <a:t>It is only possible to rename or delete a directory in a retention lock enabled </a:t>
            </a:r>
            <a:r>
              <a:rPr lang="en-US" dirty="0" err="1"/>
              <a:t>MTree</a:t>
            </a:r>
            <a:r>
              <a:rPr lang="en-US" dirty="0"/>
              <a:t> if that directory contains no files. If the directory contains files (even if these files are not retention locked) the rename, or delete of the directory fails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BCDCD9F-D30C-8EB5-6681-D283AB99A554}"/>
              </a:ext>
            </a:extLst>
          </p:cNvPr>
          <p:cNvSpPr/>
          <p:nvPr/>
        </p:nvSpPr>
        <p:spPr>
          <a:xfrm>
            <a:off x="3503712" y="256034"/>
            <a:ext cx="8496944" cy="724694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CC"/>
                </a:solidFill>
              </a:rPr>
              <a:t>What can or cannot be done against a locked file?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54718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2215991"/>
          </a:xfrm>
        </p:spPr>
        <p:txBody>
          <a:bodyPr/>
          <a:lstStyle/>
          <a:p>
            <a:r>
              <a:rPr lang="en-US"/>
              <a:t>Backup software that can manage Retention Lock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Compliance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700808"/>
            <a:ext cx="8382000" cy="4389140"/>
          </a:xfrm>
        </p:spPr>
        <p:txBody>
          <a:bodyPr/>
          <a:lstStyle/>
          <a:p>
            <a:r>
              <a:rPr lang="en-US" dirty="0"/>
              <a:t>NetWorker</a:t>
            </a:r>
          </a:p>
          <a:p>
            <a:r>
              <a:rPr lang="en-US" dirty="0"/>
              <a:t>PowerProtect Data Manager</a:t>
            </a:r>
            <a:endParaRPr lang="pl-PL" dirty="0"/>
          </a:p>
          <a:p>
            <a:pPr lvl="1"/>
            <a:r>
              <a:rPr lang="pl-PL" dirty="0"/>
              <a:t>Demo</a:t>
            </a:r>
            <a:endParaRPr lang="en-US" dirty="0"/>
          </a:p>
          <a:p>
            <a:r>
              <a:rPr lang="en-US" dirty="0"/>
              <a:t>NetBackup</a:t>
            </a:r>
          </a:p>
          <a:p>
            <a:r>
              <a:rPr lang="en-US" dirty="0" err="1"/>
              <a:t>DataProtector</a:t>
            </a:r>
            <a:endParaRPr lang="en-US" dirty="0"/>
          </a:p>
          <a:p>
            <a:r>
              <a:rPr lang="en-US" dirty="0"/>
              <a:t>Avamar (Compliance only)</a:t>
            </a:r>
          </a:p>
          <a:p>
            <a:pPr lvl="1"/>
            <a:r>
              <a:rPr lang="en-US" dirty="0">
                <a:hlinkClick r:id="rId2"/>
              </a:rPr>
              <a:t>https://www.dell.com/support/kbdoc/en-us/000214745</a:t>
            </a:r>
            <a:r>
              <a:rPr lang="en-US" dirty="0"/>
              <a:t> </a:t>
            </a:r>
          </a:p>
          <a:p>
            <a:r>
              <a:rPr lang="en-US" dirty="0"/>
              <a:t>Commvault</a:t>
            </a:r>
          </a:p>
          <a:p>
            <a:r>
              <a:rPr lang="pl-PL" dirty="0" err="1"/>
              <a:t>Veeam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63646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1329595"/>
          </a:xfrm>
        </p:spPr>
        <p:txBody>
          <a:bodyPr/>
          <a:lstStyle/>
          <a:p>
            <a:r>
              <a:rPr lang="en-US"/>
              <a:t>Automated Retention Lock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Compliance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700808"/>
            <a:ext cx="8382000" cy="43891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Backup software that does not accept AUTOMATED Retention Lock</a:t>
            </a:r>
          </a:p>
          <a:p>
            <a:r>
              <a:rPr lang="pl-PL" dirty="0" err="1"/>
              <a:t>ArcServe</a:t>
            </a:r>
            <a:endParaRPr lang="pl-PL" dirty="0"/>
          </a:p>
          <a:p>
            <a:r>
              <a:rPr lang="pl-PL" dirty="0"/>
              <a:t>…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What is the option? </a:t>
            </a:r>
          </a:p>
          <a:p>
            <a:r>
              <a:rPr lang="en-US" dirty="0"/>
              <a:t>Snapshot and Lock</a:t>
            </a:r>
          </a:p>
          <a:p>
            <a:pPr lvl="1"/>
            <a:r>
              <a:rPr lang="en-US" dirty="0"/>
              <a:t>IMMUTABLE DATA PROTECTION FOR ANY APPLICATION</a:t>
            </a:r>
          </a:p>
          <a:p>
            <a:pPr lvl="1"/>
            <a:r>
              <a:rPr lang="en-US" dirty="0">
                <a:hlinkClick r:id="rId2"/>
              </a:rPr>
              <a:t>https://education.dell.com/content/dam/dell-emc/documents/en-us/2020KS_Steen_Immutable_Data_Protection_for_Any_Application.pdf</a:t>
            </a:r>
            <a:r>
              <a:rPr lang="en-US" dirty="0"/>
              <a:t> </a:t>
            </a:r>
          </a:p>
          <a:p>
            <a:r>
              <a:rPr lang="en-US" dirty="0"/>
              <a:t>Offline Data Domain</a:t>
            </a:r>
          </a:p>
          <a:p>
            <a:r>
              <a:rPr lang="en-US" dirty="0"/>
              <a:t>Cyber Vault / Cyber Bunker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143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1329595"/>
          </a:xfrm>
        </p:spPr>
        <p:txBody>
          <a:bodyPr/>
          <a:lstStyle/>
          <a:p>
            <a:r>
              <a:rPr lang="en-US" dirty="0"/>
              <a:t>DD models and</a:t>
            </a:r>
            <a:br>
              <a:rPr lang="en-US" dirty="0"/>
            </a:br>
            <a:r>
              <a:rPr lang="en-US" dirty="0"/>
              <a:t>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l-PL" dirty="0" err="1"/>
              <a:t>Retention</a:t>
            </a:r>
            <a:r>
              <a:rPr lang="pl-PL" dirty="0"/>
              <a:t> Lock</a:t>
            </a:r>
            <a:endParaRPr lang="en-US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476672"/>
            <a:ext cx="8382000" cy="43891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Data Domain models have Compliance</a:t>
            </a:r>
            <a:endParaRPr lang="pl-PL" dirty="0"/>
          </a:p>
          <a:p>
            <a:r>
              <a:rPr lang="en-US" dirty="0"/>
              <a:t>All hardware models</a:t>
            </a:r>
          </a:p>
          <a:p>
            <a:r>
              <a:rPr lang="en-US" dirty="0"/>
              <a:t>DDVE on premise</a:t>
            </a:r>
            <a:endParaRPr lang="pl-PL" dirty="0"/>
          </a:p>
          <a:p>
            <a:r>
              <a:rPr lang="pl-PL" dirty="0"/>
              <a:t>DDVE/DD3300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certification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054BD-169B-3123-A249-F6C0884DD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2671242"/>
            <a:ext cx="8566922" cy="32780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D2F112-4A0E-15F8-A3BF-E20563732D90}"/>
              </a:ext>
            </a:extLst>
          </p:cNvPr>
          <p:cNvSpPr/>
          <p:nvPr/>
        </p:nvSpPr>
        <p:spPr>
          <a:xfrm>
            <a:off x="3647728" y="5157192"/>
            <a:ext cx="8494914" cy="792088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32281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1329595"/>
          </a:xfrm>
        </p:spPr>
        <p:txBody>
          <a:bodyPr/>
          <a:lstStyle/>
          <a:p>
            <a:r>
              <a:rPr lang="en-US"/>
              <a:t>DD models and</a:t>
            </a:r>
            <a:br>
              <a:rPr lang="en-US"/>
            </a:br>
            <a:r>
              <a:rPr lang="en-US"/>
              <a:t>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Retention Lock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476672"/>
            <a:ext cx="8382000" cy="438914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Which Data Domain models have recovery guarantee?</a:t>
            </a:r>
          </a:p>
          <a:p>
            <a:r>
              <a:rPr lang="en-US"/>
              <a:t>DD6400</a:t>
            </a:r>
          </a:p>
          <a:p>
            <a:r>
              <a:rPr lang="en-US"/>
              <a:t>DD6900</a:t>
            </a:r>
          </a:p>
          <a:p>
            <a:r>
              <a:rPr lang="en-US"/>
              <a:t>DD9400</a:t>
            </a:r>
          </a:p>
          <a:p>
            <a:r>
              <a:rPr lang="en-US"/>
              <a:t>DD9900</a:t>
            </a:r>
          </a:p>
        </p:txBody>
      </p:sp>
    </p:spTree>
    <p:extLst>
      <p:ext uri="{BB962C8B-B14F-4D97-AF65-F5344CB8AC3E}">
        <p14:creationId xmlns:p14="http://schemas.microsoft.com/office/powerpoint/2010/main" val="177049949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2215991"/>
          </a:xfrm>
        </p:spPr>
        <p:txBody>
          <a:bodyPr/>
          <a:lstStyle/>
          <a:p>
            <a:r>
              <a:rPr lang="en-US"/>
              <a:t>How to provide security for backups on DD?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General discussion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476672"/>
            <a:ext cx="8382000" cy="4389140"/>
          </a:xfrm>
        </p:spPr>
        <p:txBody>
          <a:bodyPr/>
          <a:lstStyle/>
          <a:p>
            <a:r>
              <a:rPr lang="en-US"/>
              <a:t>Cyber Vault</a:t>
            </a:r>
          </a:p>
          <a:p>
            <a:pPr lvl="1"/>
            <a:r>
              <a:rPr lang="en-US"/>
              <a:t>Automatic Restores</a:t>
            </a:r>
          </a:p>
          <a:p>
            <a:pPr lvl="1"/>
            <a:r>
              <a:rPr lang="en-US"/>
              <a:t>Checking if backups are encrypted?</a:t>
            </a:r>
          </a:p>
          <a:p>
            <a:r>
              <a:rPr lang="en-US"/>
              <a:t>Retention Lock</a:t>
            </a:r>
          </a:p>
          <a:p>
            <a:pPr lvl="1"/>
            <a:r>
              <a:rPr lang="en-US"/>
              <a:t>Compliance</a:t>
            </a:r>
          </a:p>
          <a:p>
            <a:pPr lvl="1"/>
            <a:r>
              <a:rPr lang="en-US"/>
              <a:t>Governance</a:t>
            </a:r>
          </a:p>
          <a:p>
            <a:r>
              <a:rPr lang="en-US"/>
              <a:t>Security Officer</a:t>
            </a:r>
          </a:p>
          <a:p>
            <a:r>
              <a:rPr lang="en-US"/>
              <a:t>Boost</a:t>
            </a:r>
          </a:p>
          <a:p>
            <a:r>
              <a:rPr lang="en-US"/>
              <a:t>Snapshots</a:t>
            </a:r>
          </a:p>
          <a:p>
            <a:r>
              <a:rPr lang="en-US"/>
              <a:t>Hardening</a:t>
            </a:r>
          </a:p>
        </p:txBody>
      </p:sp>
    </p:spTree>
    <p:extLst>
      <p:ext uri="{BB962C8B-B14F-4D97-AF65-F5344CB8AC3E}">
        <p14:creationId xmlns:p14="http://schemas.microsoft.com/office/powerpoint/2010/main" val="3933308269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/>
              <a:t>Recomendations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Security discussion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476672"/>
            <a:ext cx="8382000" cy="43891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General</a:t>
            </a:r>
          </a:p>
          <a:p>
            <a:r>
              <a:rPr lang="en-US" dirty="0"/>
              <a:t>In case of Data Domain security does not have to be time consuming</a:t>
            </a:r>
          </a:p>
          <a:p>
            <a:r>
              <a:rPr lang="en-US" dirty="0"/>
              <a:t>Just set up the below and no additional time effort would be required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8798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/>
              <a:t>Recomendations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Security discussion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476672"/>
            <a:ext cx="8382000" cy="4389140"/>
          </a:xfrm>
        </p:spPr>
        <p:txBody>
          <a:bodyPr/>
          <a:lstStyle/>
          <a:p>
            <a:r>
              <a:rPr lang="en-US" dirty="0"/>
              <a:t>Use Compliance always</a:t>
            </a:r>
          </a:p>
          <a:p>
            <a:r>
              <a:rPr lang="en-US" dirty="0"/>
              <a:t>The constrains that can stop us against using Compliance</a:t>
            </a:r>
          </a:p>
          <a:p>
            <a:pPr lvl="1"/>
            <a:r>
              <a:rPr lang="en-US" dirty="0"/>
              <a:t>Clock changes</a:t>
            </a:r>
          </a:p>
          <a:p>
            <a:pPr lvl="1"/>
            <a:r>
              <a:rPr lang="en-US" dirty="0"/>
              <a:t>Backup software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32426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/>
              <a:t>Recomendations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Security discussion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476672"/>
            <a:ext cx="8382000" cy="4389140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Why to always use Compliance?</a:t>
            </a:r>
          </a:p>
          <a:p>
            <a:r>
              <a:rPr lang="en-US"/>
              <a:t>We have great Security</a:t>
            </a:r>
          </a:p>
          <a:p>
            <a:r>
              <a:rPr lang="en-US"/>
              <a:t>Most restrictions (Security User confirmation) are anyhow in regular mode / Governance lock</a:t>
            </a:r>
          </a:p>
          <a:p>
            <a:r>
              <a:rPr lang="en-US"/>
              <a:t>The below commands you do not want to use anyhow (Security)</a:t>
            </a:r>
          </a:p>
          <a:p>
            <a:pPr lvl="1"/>
            <a:r>
              <a:rPr lang="en-US"/>
              <a:t>user reset</a:t>
            </a:r>
          </a:p>
          <a:p>
            <a:pPr lvl="1"/>
            <a:r>
              <a:rPr lang="en-US"/>
              <a:t># filesys destroy</a:t>
            </a:r>
          </a:p>
          <a:p>
            <a:pPr lvl="1"/>
            <a:r>
              <a:rPr lang="en-US"/>
              <a:t># mtree delete</a:t>
            </a:r>
          </a:p>
          <a:p>
            <a:pPr lvl="1"/>
            <a:r>
              <a:rPr lang="en-US"/>
              <a:t># mtree retention-lock reset</a:t>
            </a:r>
          </a:p>
          <a:p>
            <a:pPr lvl="1"/>
            <a:r>
              <a:rPr lang="en-US"/>
              <a:t># mtree retention-lock disable</a:t>
            </a:r>
          </a:p>
          <a:p>
            <a:pPr lvl="1"/>
            <a:r>
              <a:rPr lang="en-US"/>
              <a:t># mtree retention-lock revert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3925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24874-8352-BC5B-ED70-01BCC66AA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476672"/>
            <a:ext cx="6810794" cy="58052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AD9340-1821-CF08-26D3-4B20C7CE3BF6}"/>
              </a:ext>
            </a:extLst>
          </p:cNvPr>
          <p:cNvSpPr/>
          <p:nvPr/>
        </p:nvSpPr>
        <p:spPr>
          <a:xfrm>
            <a:off x="1055440" y="3645024"/>
            <a:ext cx="792088" cy="391654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EF4E0-BE0C-1197-EB18-D24E007B47D7}"/>
              </a:ext>
            </a:extLst>
          </p:cNvPr>
          <p:cNvSpPr/>
          <p:nvPr/>
        </p:nvSpPr>
        <p:spPr>
          <a:xfrm>
            <a:off x="2423592" y="4437112"/>
            <a:ext cx="1440160" cy="1728192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35292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/>
              <a:t>Recomendations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Security discussion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476672"/>
            <a:ext cx="8382000" cy="4389140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If not Compliance always use</a:t>
            </a:r>
            <a:br>
              <a:rPr lang="en-US" b="1"/>
            </a:br>
            <a:endParaRPr lang="en-US" b="1"/>
          </a:p>
          <a:p>
            <a:r>
              <a:rPr lang="en-US"/>
              <a:t>Governance as minimum</a:t>
            </a:r>
          </a:p>
          <a:p>
            <a:pPr lvl="1"/>
            <a:r>
              <a:rPr lang="en-US"/>
              <a:t>Can be removed by admin but complicated</a:t>
            </a:r>
          </a:p>
          <a:p>
            <a:pPr lvl="1"/>
            <a:endParaRPr lang="en-US"/>
          </a:p>
          <a:p>
            <a:r>
              <a:rPr lang="en-US"/>
              <a:t>Setup Security Officer</a:t>
            </a:r>
          </a:p>
        </p:txBody>
      </p:sp>
    </p:spTree>
    <p:extLst>
      <p:ext uri="{BB962C8B-B14F-4D97-AF65-F5344CB8AC3E}">
        <p14:creationId xmlns:p14="http://schemas.microsoft.com/office/powerpoint/2010/main" val="1950698767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/>
              <a:t>Recomendations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Security discussion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476672"/>
            <a:ext cx="8382000" cy="4389140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Perform Boost backups</a:t>
            </a:r>
          </a:p>
          <a:p>
            <a:pPr lvl="1"/>
            <a:r>
              <a:rPr lang="en-US"/>
              <a:t>From Backup application</a:t>
            </a:r>
          </a:p>
          <a:p>
            <a:pPr lvl="1"/>
            <a:r>
              <a:rPr lang="en-US"/>
              <a:t>From SQL/Oracle/…</a:t>
            </a:r>
          </a:p>
          <a:p>
            <a:r>
              <a:rPr lang="en-US"/>
              <a:t>For ransomware attack this provides security</a:t>
            </a:r>
          </a:p>
          <a:p>
            <a:r>
              <a:rPr lang="en-US"/>
              <a:t>Our backups are not accessible – user / password is Required to access backup</a:t>
            </a:r>
          </a:p>
          <a:p>
            <a:r>
              <a:rPr lang="en-US"/>
              <a:t>BoostFS does not provide this security</a:t>
            </a:r>
          </a:p>
        </p:txBody>
      </p:sp>
    </p:spTree>
    <p:extLst>
      <p:ext uri="{BB962C8B-B14F-4D97-AF65-F5344CB8AC3E}">
        <p14:creationId xmlns:p14="http://schemas.microsoft.com/office/powerpoint/2010/main" val="2483246444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/>
              <a:t>Recomendations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Security discussion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720" y="980728"/>
            <a:ext cx="8382000" cy="438914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Perform Snapshots on mtree </a:t>
            </a:r>
          </a:p>
          <a:p>
            <a:r>
              <a:rPr lang="en-US"/>
              <a:t>Read-only copy</a:t>
            </a:r>
          </a:p>
          <a:p>
            <a:r>
              <a:rPr lang="en-US"/>
              <a:t>Short retention </a:t>
            </a:r>
          </a:p>
          <a:p>
            <a:pPr lvl="1"/>
            <a:r>
              <a:rPr lang="en-US"/>
              <a:t>7 days</a:t>
            </a:r>
          </a:p>
          <a:p>
            <a:r>
              <a:rPr lang="en-US"/>
              <a:t>Reasonable frequency </a:t>
            </a:r>
          </a:p>
          <a:p>
            <a:pPr lvl="1"/>
            <a:r>
              <a:rPr lang="en-US"/>
              <a:t>Every hour</a:t>
            </a:r>
          </a:p>
          <a:p>
            <a:r>
              <a:rPr lang="en-US"/>
              <a:t>Shorted than policy in backup software</a:t>
            </a:r>
          </a:p>
          <a:p>
            <a:r>
              <a:rPr lang="en-US"/>
              <a:t>No capacity cost</a:t>
            </a:r>
          </a:p>
          <a:p>
            <a:r>
              <a:rPr lang="en-US"/>
              <a:t>No performance cost</a:t>
            </a:r>
          </a:p>
          <a:p>
            <a:r>
              <a:rPr lang="en-US"/>
              <a:t>Data Domain support 500 to 750 snapshots per mtree</a:t>
            </a:r>
          </a:p>
          <a:p>
            <a:pPr marL="0" indent="0">
              <a:buNone/>
            </a:pPr>
            <a:r>
              <a:rPr lang="en-US" b="1"/>
              <a:t>Be sure that</a:t>
            </a:r>
          </a:p>
          <a:p>
            <a:r>
              <a:rPr lang="en-US"/>
              <a:t>There is all info to restore your data</a:t>
            </a:r>
          </a:p>
          <a:p>
            <a:pPr lvl="1"/>
            <a:r>
              <a:rPr lang="en-US"/>
              <a:t>For example, backup software catalog</a:t>
            </a:r>
          </a:p>
        </p:txBody>
      </p:sp>
    </p:spTree>
    <p:extLst>
      <p:ext uri="{BB962C8B-B14F-4D97-AF65-F5344CB8AC3E}">
        <p14:creationId xmlns:p14="http://schemas.microsoft.com/office/powerpoint/2010/main" val="846261323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/>
              <a:t>Recomendations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Security discussion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720" y="980728"/>
            <a:ext cx="8382000" cy="43891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Perform hardening</a:t>
            </a:r>
          </a:p>
          <a:p>
            <a:r>
              <a:rPr lang="en-US" dirty="0"/>
              <a:t>Limit IP addresses that can contact Storage Unit (Boost Device)</a:t>
            </a:r>
          </a:p>
          <a:p>
            <a:r>
              <a:rPr lang="en-US" dirty="0"/>
              <a:t>Limit interfaces which one can connect to Data Domain console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47357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/>
              <a:t>Recomendations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Security discussion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720" y="1128092"/>
            <a:ext cx="8382000" cy="438914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Perform hardening - others</a:t>
            </a:r>
          </a:p>
          <a:p>
            <a:r>
              <a:rPr lang="en-US" sz="1800"/>
              <a:t>Inactivity Timeout</a:t>
            </a:r>
          </a:p>
          <a:p>
            <a:r>
              <a:rPr lang="en-US" sz="1800"/>
              <a:t>Deny Consecutive Login Attempts</a:t>
            </a:r>
          </a:p>
          <a:p>
            <a:r>
              <a:rPr lang="en-US" sz="1800"/>
              <a:t>Password Aging/Rotation</a:t>
            </a:r>
          </a:p>
          <a:p>
            <a:r>
              <a:rPr lang="en-US" sz="1800"/>
              <a:t>Password Complexity</a:t>
            </a:r>
          </a:p>
          <a:p>
            <a:r>
              <a:rPr lang="en-US" sz="1800"/>
              <a:t>Disable Default Accounts</a:t>
            </a:r>
          </a:p>
          <a:p>
            <a:r>
              <a:rPr lang="en-US" sz="1800"/>
              <a:t>Communication Port Disable / Change</a:t>
            </a:r>
          </a:p>
          <a:p>
            <a:r>
              <a:rPr lang="en-US" sz="1800"/>
              <a:t>Restrict hosts access / IP</a:t>
            </a:r>
          </a:p>
          <a:p>
            <a:r>
              <a:rPr lang="en-US" sz="1800"/>
              <a:t>Use of SSH and Certificates</a:t>
            </a:r>
          </a:p>
          <a:p>
            <a:r>
              <a:rPr lang="en-US" sz="1800"/>
              <a:t>Disable HTTP, FTP, Telnet, etc.</a:t>
            </a:r>
          </a:p>
          <a:p>
            <a:r>
              <a:rPr lang="en-US" sz="1800"/>
              <a:t>Disable unused services</a:t>
            </a:r>
          </a:p>
          <a:p>
            <a:r>
              <a:rPr lang="en-US" sz="1800"/>
              <a:t>Apply Latest Security Patches</a:t>
            </a:r>
          </a:p>
          <a:p>
            <a:r>
              <a:rPr lang="en-US" sz="1800"/>
              <a:t>Use SYSLOG Server / Prevent Audit Log Roll Over</a:t>
            </a:r>
          </a:p>
          <a:p>
            <a:r>
              <a:rPr lang="en-US" sz="1800"/>
              <a:t>Review the latest respective Dell EMC Product Security Guides for Hardening Guidelines</a:t>
            </a:r>
          </a:p>
        </p:txBody>
      </p:sp>
    </p:spTree>
    <p:extLst>
      <p:ext uri="{BB962C8B-B14F-4D97-AF65-F5344CB8AC3E}">
        <p14:creationId xmlns:p14="http://schemas.microsoft.com/office/powerpoint/2010/main" val="1164646917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/>
              <a:t>Recomendations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Security discussion</a:t>
            </a:r>
          </a:p>
        </p:txBody>
      </p:sp>
      <p:pic>
        <p:nvPicPr>
          <p:cNvPr id="2" name="Picture 2" descr="F4ABE8E2-C5F6-40CF-9FDD-1F88CF418F3C">
            <a:extLst>
              <a:ext uri="{FF2B5EF4-FFF2-40B4-BE49-F238E27FC236}">
                <a16:creationId xmlns:a16="http://schemas.microsoft.com/office/drawing/2014/main" id="{AA34A4C1-E102-678A-D1F9-DC2AC9B64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980728"/>
            <a:ext cx="7836907" cy="415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586573"/>
      </p:ext>
    </p:extLst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/>
              <a:t>Recomendations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Security discussion</a:t>
            </a:r>
          </a:p>
        </p:txBody>
      </p:sp>
      <p:pic>
        <p:nvPicPr>
          <p:cNvPr id="2" name="Picture 2" descr="F4ABE8E2-C5F6-40CF-9FDD-1F88CF418F3C">
            <a:extLst>
              <a:ext uri="{FF2B5EF4-FFF2-40B4-BE49-F238E27FC236}">
                <a16:creationId xmlns:a16="http://schemas.microsoft.com/office/drawing/2014/main" id="{AA34A4C1-E102-678A-D1F9-DC2AC9B64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980728"/>
            <a:ext cx="7836907" cy="415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FF94F0C8-7BB8-3676-3829-9E91FDE573C7}"/>
              </a:ext>
            </a:extLst>
          </p:cNvPr>
          <p:cNvSpPr/>
          <p:nvPr/>
        </p:nvSpPr>
        <p:spPr>
          <a:xfrm>
            <a:off x="5951984" y="2636912"/>
            <a:ext cx="3409082" cy="937239"/>
          </a:xfrm>
          <a:prstGeom prst="roundRect">
            <a:avLst/>
          </a:prstGeom>
          <a:solidFill>
            <a:srgbClr val="001132">
              <a:alpha val="89804"/>
            </a:srgb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CC"/>
                </a:solidFill>
              </a:rPr>
              <a:t>No cost option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24530"/>
      </p:ext>
    </p:extLst>
  </p:cSld>
  <p:clrMapOvr>
    <a:masterClrMapping/>
  </p:clrMapOvr>
  <p:transition spd="slow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/>
              <a:t>Recomendations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Security discussion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720" y="980728"/>
            <a:ext cx="8382000" cy="43891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Please REMEBER</a:t>
            </a:r>
          </a:p>
          <a:p>
            <a:r>
              <a:rPr lang="en-US" dirty="0"/>
              <a:t>There must be copy </a:t>
            </a:r>
            <a:r>
              <a:rPr lang="en-US" b="1" dirty="0"/>
              <a:t>geographically separated</a:t>
            </a:r>
          </a:p>
          <a:p>
            <a:r>
              <a:rPr lang="en-US" dirty="0"/>
              <a:t>Usually, it means replica of local backups to remote site</a:t>
            </a:r>
          </a:p>
          <a:p>
            <a:r>
              <a:rPr lang="en-US" dirty="0"/>
              <a:t>At least keeping backups far from production</a:t>
            </a:r>
          </a:p>
          <a:p>
            <a:r>
              <a:rPr lang="en-US" dirty="0"/>
              <a:t>Possible with Data Domain source de-duplication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0538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0A12-5A79-431B-AAB3-A563E0BF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logo slide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EC58B3-1203-C8A8-F8DF-FF71FFBDD352}"/>
              </a:ext>
            </a:extLst>
          </p:cNvPr>
          <p:cNvSpPr txBox="1">
            <a:spLocks/>
          </p:cNvSpPr>
          <p:nvPr/>
        </p:nvSpPr>
        <p:spPr>
          <a:xfrm>
            <a:off x="479376" y="836712"/>
            <a:ext cx="4706888" cy="1135696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200">
                <a:solidFill>
                  <a:schemeClr val="tx2">
                    <a:lumMod val="85000"/>
                  </a:schemeClr>
                </a:solidFill>
              </a:rPr>
              <a:t>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05148-136F-EEC4-EC8B-571DA27EE072}"/>
              </a:ext>
            </a:extLst>
          </p:cNvPr>
          <p:cNvSpPr txBox="1"/>
          <p:nvPr/>
        </p:nvSpPr>
        <p:spPr>
          <a:xfrm>
            <a:off x="6240016" y="6335742"/>
            <a:ext cx="18598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Daniel.Olkowski@dell.com</a:t>
            </a:r>
          </a:p>
        </p:txBody>
      </p:sp>
    </p:spTree>
    <p:extLst>
      <p:ext uri="{BB962C8B-B14F-4D97-AF65-F5344CB8AC3E}">
        <p14:creationId xmlns:p14="http://schemas.microsoft.com/office/powerpoint/2010/main" val="188024214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D48567-E6B7-FEE7-2C63-AFE4903A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39371"/>
            <a:ext cx="11352584" cy="47297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43ADA-B584-2B35-6D61-9580AB153BE6}"/>
              </a:ext>
            </a:extLst>
          </p:cNvPr>
          <p:cNvSpPr/>
          <p:nvPr/>
        </p:nvSpPr>
        <p:spPr>
          <a:xfrm>
            <a:off x="2423592" y="2875675"/>
            <a:ext cx="1296144" cy="391654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FDD06-14BE-351C-A357-EAB9E8B20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5085184"/>
            <a:ext cx="9030749" cy="15411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8D34FB-D141-136D-AB09-3040AE7074F1}"/>
              </a:ext>
            </a:extLst>
          </p:cNvPr>
          <p:cNvSpPr/>
          <p:nvPr/>
        </p:nvSpPr>
        <p:spPr>
          <a:xfrm>
            <a:off x="10776520" y="5949280"/>
            <a:ext cx="504056" cy="391654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2582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02DD552-8D37-E596-6842-B78C9C480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566185"/>
            <a:ext cx="5444646" cy="2286751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1E4EFB-0958-FEAE-8B18-BB59AA2EB2F3}"/>
              </a:ext>
            </a:extLst>
          </p:cNvPr>
          <p:cNvSpPr/>
          <p:nvPr/>
        </p:nvSpPr>
        <p:spPr>
          <a:xfrm>
            <a:off x="1939310" y="1271002"/>
            <a:ext cx="927766" cy="311722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09C37-1BA9-5D47-99AD-23889FCF18BD}"/>
              </a:ext>
            </a:extLst>
          </p:cNvPr>
          <p:cNvSpPr/>
          <p:nvPr/>
        </p:nvSpPr>
        <p:spPr>
          <a:xfrm>
            <a:off x="1939310" y="1975819"/>
            <a:ext cx="927766" cy="311722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D3FD-98EC-68B5-13CA-E472382AD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692696"/>
            <a:ext cx="5711712" cy="47251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26CDE3-0EFB-7A75-D5AE-40E1EE66DEA6}"/>
              </a:ext>
            </a:extLst>
          </p:cNvPr>
          <p:cNvSpPr/>
          <p:nvPr/>
        </p:nvSpPr>
        <p:spPr>
          <a:xfrm>
            <a:off x="6312024" y="2996952"/>
            <a:ext cx="4752528" cy="373732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4DFFFD-8527-60CE-36F7-676DAFC37C2A}"/>
              </a:ext>
            </a:extLst>
          </p:cNvPr>
          <p:cNvSpPr/>
          <p:nvPr/>
        </p:nvSpPr>
        <p:spPr>
          <a:xfrm>
            <a:off x="9912424" y="4653136"/>
            <a:ext cx="1728192" cy="576064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01462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57168C-81F0-3B49-416C-5DB1F6457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1461813"/>
            <a:ext cx="7525800" cy="39343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625518-463D-9F76-0A68-8406EE856BFE}"/>
              </a:ext>
            </a:extLst>
          </p:cNvPr>
          <p:cNvSpPr/>
          <p:nvPr/>
        </p:nvSpPr>
        <p:spPr>
          <a:xfrm>
            <a:off x="2279576" y="2852936"/>
            <a:ext cx="4752528" cy="373732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56398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B684-655D-86D5-A2A9-0993A7F2DB17}"/>
              </a:ext>
            </a:extLst>
          </p:cNvPr>
          <p:cNvSpPr txBox="1"/>
          <p:nvPr/>
        </p:nvSpPr>
        <p:spPr>
          <a:xfrm>
            <a:off x="695400" y="692696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system retention-lock compliance configure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FCD92-FEB9-D9C9-BAC3-83340C1B4942}"/>
              </a:ext>
            </a:extLst>
          </p:cNvPr>
          <p:cNvSpPr txBox="1"/>
          <p:nvPr/>
        </p:nvSpPr>
        <p:spPr>
          <a:xfrm>
            <a:off x="695400" y="1177588"/>
            <a:ext cx="921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The system should be configured for retention lock compliance mode. Once the following command runs to completion, the system reboots automatically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837383-10AB-2945-90B6-657808A3E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183844"/>
            <a:ext cx="9935962" cy="36295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8CC07F-EFBC-C2F5-935A-E4AE7B3F830B}"/>
              </a:ext>
            </a:extLst>
          </p:cNvPr>
          <p:cNvSpPr/>
          <p:nvPr/>
        </p:nvSpPr>
        <p:spPr>
          <a:xfrm>
            <a:off x="2999656" y="3399868"/>
            <a:ext cx="5832648" cy="288681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929F54-2613-3341-A0E2-4CF6CE0673A7}"/>
              </a:ext>
            </a:extLst>
          </p:cNvPr>
          <p:cNvSpPr/>
          <p:nvPr/>
        </p:nvSpPr>
        <p:spPr>
          <a:xfrm>
            <a:off x="1632646" y="4118975"/>
            <a:ext cx="2519138" cy="505029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52F97-D426-D4E5-6755-0500A12B4FD9}"/>
              </a:ext>
            </a:extLst>
          </p:cNvPr>
          <p:cNvSpPr/>
          <p:nvPr/>
        </p:nvSpPr>
        <p:spPr>
          <a:xfrm>
            <a:off x="5447928" y="5416092"/>
            <a:ext cx="432048" cy="505029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56B130-A3F8-0E7E-C326-C44D986D1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08" y="1681277"/>
            <a:ext cx="8412596" cy="7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56928"/>
      </p:ext>
    </p:extLst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l Tech template">
  <a:themeElements>
    <a:clrScheme name="DT 2023">
      <a:dk1>
        <a:srgbClr val="808080"/>
      </a:dk1>
      <a:lt1>
        <a:srgbClr val="0672CB"/>
      </a:lt1>
      <a:dk2>
        <a:srgbClr val="FFFFFF"/>
      </a:dk2>
      <a:lt2>
        <a:srgbClr val="000000"/>
      </a:lt2>
      <a:accent1>
        <a:srgbClr val="0D2155"/>
      </a:accent1>
      <a:accent2>
        <a:srgbClr val="247554"/>
      </a:accent2>
      <a:accent3>
        <a:srgbClr val="F4BB5E"/>
      </a:accent3>
      <a:accent4>
        <a:srgbClr val="E5F8FF"/>
      </a:accent4>
      <a:accent5>
        <a:srgbClr val="691D3F"/>
      </a:accent5>
      <a:accent6>
        <a:srgbClr val="0C32A4"/>
      </a:accent6>
      <a:hlink>
        <a:srgbClr val="0672CB"/>
      </a:hlink>
      <a:folHlink>
        <a:srgbClr val="612CB0"/>
      </a:folHlink>
    </a:clrScheme>
    <a:fontScheme name="Custom 1">
      <a:majorFont>
        <a:latin typeface="Arial Nova 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Redesign_Final  -  Read-Only" id="{C06D947A-FEEA-4F78-B56B-C88BEC689CD2}" vid="{0F200309-FEE7-4483-B31D-CC3CC69156FE}"/>
    </a:ext>
  </a:extLst>
</a:theme>
</file>

<file path=ppt/theme/theme2.xml><?xml version="1.0" encoding="utf-8"?>
<a:theme xmlns:a="http://schemas.openxmlformats.org/drawingml/2006/main" name="1_Default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ctr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TITLED  -  Read-Only" id="{4BE2687B-FC71-4789-B58A-C5CD3BFEC0C5}" vid="{EE071761-5B53-42E4-8B9A-1AF052233392}"/>
    </a:ext>
  </a:extLst>
</a:theme>
</file>

<file path=ppt/theme/theme3.xml><?xml version="1.0" encoding="utf-8"?>
<a:theme xmlns:a="http://schemas.openxmlformats.org/drawingml/2006/main" name="3_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4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s xmlns="c9a8f3c6-4134-4ed2-abf1-9ab44cea38c7" xsi:nil="true"/>
    <TaxCatchAll xmlns="c9a8f3c6-4134-4ed2-abf1-9ab44cea38c7" xsi:nil="true"/>
    <TaxKeywordTaxHTField xmlns="c9a8f3c6-4134-4ed2-abf1-9ab44cea38c7">
      <Terms xmlns="http://schemas.microsoft.com/office/infopath/2007/PartnerControls"/>
    </TaxKeywordTaxHTField>
    <SiteCategories xmlns="c9a8f3c6-4134-4ed2-abf1-9ab44cea38c7" xsi:nil="true"/>
    <DocumentID xmlns="c9a8f3c6-4134-4ed2-abf1-9ab44cea38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681888A0D6F4CAB3F279E1632A492" ma:contentTypeVersion="19" ma:contentTypeDescription="Create a new document." ma:contentTypeScope="" ma:versionID="5d788663a73014004e5a1f5b2eabc806">
  <xsd:schema xmlns:xsd="http://www.w3.org/2001/XMLSchema" xmlns:xs="http://www.w3.org/2001/XMLSchema" xmlns:p="http://schemas.microsoft.com/office/2006/metadata/properties" xmlns:ns2="c96a20fd-d0fe-4b05-81eb-937327896eab" xmlns:ns3="c9a8f3c6-4134-4ed2-abf1-9ab44cea38c7" targetNamespace="http://schemas.microsoft.com/office/2006/metadata/properties" ma:root="true" ma:fieldsID="6face5246d02e9053791620096ed24bc" ns2:_="" ns3:_="">
    <xsd:import namespace="c96a20fd-d0fe-4b05-81eb-937327896eab"/>
    <xsd:import namespace="c9a8f3c6-4134-4ed2-abf1-9ab44cea38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iteCategories" minOccurs="0"/>
                <xsd:element ref="ns3:TaxKeywordTaxHTField" minOccurs="0"/>
                <xsd:element ref="ns3:TaxCatchAll" minOccurs="0"/>
                <xsd:element ref="ns3:Contents" minOccurs="0"/>
                <xsd:element ref="ns3:DocumentID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a20fd-d0fe-4b05-81eb-937327896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8f3c6-4134-4ed2-abf1-9ab44cea38c7" elementFormDefault="qualified">
    <xsd:import namespace="http://schemas.microsoft.com/office/2006/documentManagement/types"/>
    <xsd:import namespace="http://schemas.microsoft.com/office/infopath/2007/PartnerControls"/>
    <xsd:element name="SiteCategories" ma:index="17" nillable="true" ma:displayName="SiteCategories" ma:default="" ma:internalName="Site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ter Choice #1"/>
                  </xsd:restriction>
                </xsd:simpleType>
              </xsd:element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f4a8f3d3-8814-4760-a664-575ca63320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936948ff-7f2c-4484-93b7-cb1e75a429f8}" ma:internalName="TaxCatchAll" ma:showField="CatchAllData" ma:web="c9a8f3c6-4134-4ed2-abf1-9ab44cea3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s" ma:index="21" nillable="true" ma:displayName="Contents" ma:internalName="Contents">
      <xsd:simpleType>
        <xsd:restriction base="dms:Note">
          <xsd:maxLength value="255"/>
        </xsd:restriction>
      </xsd:simpleType>
    </xsd:element>
    <xsd:element name="DocumentID" ma:index="22" nillable="true" ma:displayName="DocumentID" ma:internalName="DocumentID">
      <xsd:simpleType>
        <xsd:restriction base="dms:Text">
          <xsd:maxLength value="255"/>
        </xsd:restriction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FDFB1-5111-401F-ABB1-B0C3FD255735}">
  <ds:schemaRefs>
    <ds:schemaRef ds:uri="c9a8f3c6-4134-4ed2-abf1-9ab44cea38c7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96a20fd-d0fe-4b05-81eb-937327896eab"/>
  </ds:schemaRefs>
</ds:datastoreItem>
</file>

<file path=customXml/itemProps2.xml><?xml version="1.0" encoding="utf-8"?>
<ds:datastoreItem xmlns:ds="http://schemas.openxmlformats.org/officeDocument/2006/customXml" ds:itemID="{26E7019B-8FA5-4323-8985-A73F803CB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6a20fd-d0fe-4b05-81eb-937327896eab"/>
    <ds:schemaRef ds:uri="c9a8f3c6-4134-4ed2-abf1-9ab44cea38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0E8224-4482-44D9-819B-D382F51880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BackupTrends</Template>
  <TotalTime>1703</TotalTime>
  <Words>1511</Words>
  <Application>Microsoft Office PowerPoint</Application>
  <PresentationFormat>Widescreen</PresentationFormat>
  <Paragraphs>289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Architects Daughter</vt:lpstr>
      <vt:lpstr>Museo For Dell 300</vt:lpstr>
      <vt:lpstr>Museo Sans For Dell</vt:lpstr>
      <vt:lpstr>Arial</vt:lpstr>
      <vt:lpstr>Arial Black</vt:lpstr>
      <vt:lpstr>Arial Nova Light</vt:lpstr>
      <vt:lpstr>Calibri</vt:lpstr>
      <vt:lpstr>Courier New</vt:lpstr>
      <vt:lpstr>Roboto</vt:lpstr>
      <vt:lpstr>Wingdings</vt:lpstr>
      <vt:lpstr>Dell Tech template</vt:lpstr>
      <vt:lpstr>1_Default Theme</vt:lpstr>
      <vt:lpstr>3_2016_DellEMC_ppt_template</vt:lpstr>
      <vt:lpstr>think-cell Slide</vt:lpstr>
      <vt:lpstr>Compliance</vt:lpstr>
      <vt:lpstr>Agenda</vt:lpstr>
      <vt:lpstr>How to setup Compliance?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Compliance</vt:lpstr>
      <vt:lpstr>Compliance</vt:lpstr>
      <vt:lpstr>Compliance</vt:lpstr>
      <vt:lpstr>Compliance</vt:lpstr>
      <vt:lpstr>Compliance vs Governance</vt:lpstr>
      <vt:lpstr>Compliance</vt:lpstr>
      <vt:lpstr>PowerPoint Presentation</vt:lpstr>
      <vt:lpstr>Compliance</vt:lpstr>
      <vt:lpstr>Compliance</vt:lpstr>
      <vt:lpstr>Compliance</vt:lpstr>
      <vt:lpstr>Compliance</vt:lpstr>
      <vt:lpstr>Compliance</vt:lpstr>
      <vt:lpstr>Backup software that can manage Retention Lock</vt:lpstr>
      <vt:lpstr>Automated Retention Lock</vt:lpstr>
      <vt:lpstr>DD models and Compliance</vt:lpstr>
      <vt:lpstr>DD models and Compliance</vt:lpstr>
      <vt:lpstr>How to provide security for backups on DD?</vt:lpstr>
      <vt:lpstr>Recomendations</vt:lpstr>
      <vt:lpstr>Recomendations</vt:lpstr>
      <vt:lpstr>Recomendations</vt:lpstr>
      <vt:lpstr>Recomendations</vt:lpstr>
      <vt:lpstr>Recomendations</vt:lpstr>
      <vt:lpstr>Recomendations</vt:lpstr>
      <vt:lpstr>Recomendations</vt:lpstr>
      <vt:lpstr>Recomendations</vt:lpstr>
      <vt:lpstr>Recomendations</vt:lpstr>
      <vt:lpstr>Recomendations</vt:lpstr>
      <vt:lpstr>Recomendations</vt:lpstr>
      <vt:lpstr>End logo slide</vt:lpstr>
    </vt:vector>
  </TitlesOfParts>
  <Company>Dell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families and tones</dc:title>
  <dc:creator>Olkowski, Daniel</dc:creator>
  <cp:lastModifiedBy>Olkowski, Daniel</cp:lastModifiedBy>
  <cp:revision>24</cp:revision>
  <cp:lastPrinted>2018-09-10T14:53:10Z</cp:lastPrinted>
  <dcterms:created xsi:type="dcterms:W3CDTF">2023-03-28T09:04:32Z</dcterms:created>
  <dcterms:modified xsi:type="dcterms:W3CDTF">2024-01-16T14:26:30Z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e70ee2-0cb4-4d60-aee5-75ef2c4c8a90_Enabled">
    <vt:lpwstr>True</vt:lpwstr>
  </property>
  <property fmtid="{D5CDD505-2E9C-101B-9397-08002B2CF9AE}" pid="3" name="MSIP_Label_7de70ee2-0cb4-4d60-aee5-75ef2c4c8a90_SiteId">
    <vt:lpwstr>945c199a-83a2-4e80-9f8c-5a91be5752dd</vt:lpwstr>
  </property>
  <property fmtid="{D5CDD505-2E9C-101B-9397-08002B2CF9AE}" pid="4" name="MSIP_Label_7de70ee2-0cb4-4d60-aee5-75ef2c4c8a90_Owner">
    <vt:lpwstr>Denise.Leblanc@dell.com</vt:lpwstr>
  </property>
  <property fmtid="{D5CDD505-2E9C-101B-9397-08002B2CF9AE}" pid="5" name="MSIP_Label_7de70ee2-0cb4-4d60-aee5-75ef2c4c8a90_SetDate">
    <vt:lpwstr>2020-12-08T14:27:20.7006711Z</vt:lpwstr>
  </property>
  <property fmtid="{D5CDD505-2E9C-101B-9397-08002B2CF9AE}" pid="6" name="MSIP_Label_7de70ee2-0cb4-4d60-aee5-75ef2c4c8a90_Name">
    <vt:lpwstr>Internal Use</vt:lpwstr>
  </property>
  <property fmtid="{D5CDD505-2E9C-101B-9397-08002B2CF9AE}" pid="7" name="MSIP_Label_7de70ee2-0cb4-4d60-aee5-75ef2c4c8a90_Application">
    <vt:lpwstr>Microsoft Azure Information Protection</vt:lpwstr>
  </property>
  <property fmtid="{D5CDD505-2E9C-101B-9397-08002B2CF9AE}" pid="8" name="MSIP_Label_7de70ee2-0cb4-4d60-aee5-75ef2c4c8a90_ActionId">
    <vt:lpwstr>493a9c59-0ea0-4b21-bc93-02385592a54b</vt:lpwstr>
  </property>
  <property fmtid="{D5CDD505-2E9C-101B-9397-08002B2CF9AE}" pid="9" name="MSIP_Label_7de70ee2-0cb4-4d60-aee5-75ef2c4c8a90_Extended_MSFT_Method">
    <vt:lpwstr>Manual</vt:lpwstr>
  </property>
  <property fmtid="{D5CDD505-2E9C-101B-9397-08002B2CF9AE}" pid="10" name="MSIP_Label_da6fab74-d5af-4af7-a9a4-78d84655a626_Enabled">
    <vt:lpwstr>True</vt:lpwstr>
  </property>
  <property fmtid="{D5CDD505-2E9C-101B-9397-08002B2CF9AE}" pid="11" name="MSIP_Label_da6fab74-d5af-4af7-a9a4-78d84655a626_SiteId">
    <vt:lpwstr>945c199a-83a2-4e80-9f8c-5a91be5752dd</vt:lpwstr>
  </property>
  <property fmtid="{D5CDD505-2E9C-101B-9397-08002B2CF9AE}" pid="12" name="MSIP_Label_da6fab74-d5af-4af7-a9a4-78d84655a626_Owner">
    <vt:lpwstr>Denise.Leblanc@dell.com</vt:lpwstr>
  </property>
  <property fmtid="{D5CDD505-2E9C-101B-9397-08002B2CF9AE}" pid="13" name="MSIP_Label_da6fab74-d5af-4af7-a9a4-78d84655a626_SetDate">
    <vt:lpwstr>2020-12-08T14:27:20.7006711Z</vt:lpwstr>
  </property>
  <property fmtid="{D5CDD505-2E9C-101B-9397-08002B2CF9AE}" pid="14" name="MSIP_Label_da6fab74-d5af-4af7-a9a4-78d84655a626_Name">
    <vt:lpwstr>Visual Marking</vt:lpwstr>
  </property>
  <property fmtid="{D5CDD505-2E9C-101B-9397-08002B2CF9AE}" pid="15" name="MSIP_Label_da6fab74-d5af-4af7-a9a4-78d84655a626_Application">
    <vt:lpwstr>Microsoft Azure Information Protection</vt:lpwstr>
  </property>
  <property fmtid="{D5CDD505-2E9C-101B-9397-08002B2CF9AE}" pid="16" name="MSIP_Label_da6fab74-d5af-4af7-a9a4-78d84655a626_ActionId">
    <vt:lpwstr>493a9c59-0ea0-4b21-bc93-02385592a54b</vt:lpwstr>
  </property>
  <property fmtid="{D5CDD505-2E9C-101B-9397-08002B2CF9AE}" pid="17" name="MSIP_Label_da6fab74-d5af-4af7-a9a4-78d84655a626_Parent">
    <vt:lpwstr>7de70ee2-0cb4-4d60-aee5-75ef2c4c8a90</vt:lpwstr>
  </property>
  <property fmtid="{D5CDD505-2E9C-101B-9397-08002B2CF9AE}" pid="18" name="MSIP_Label_da6fab74-d5af-4af7-a9a4-78d84655a626_Extended_MSFT_Method">
    <vt:lpwstr>Manual</vt:lpwstr>
  </property>
  <property fmtid="{D5CDD505-2E9C-101B-9397-08002B2CF9AE}" pid="19" name="aiplabel">
    <vt:lpwstr>Internal Use Visual Marking</vt:lpwstr>
  </property>
  <property fmtid="{D5CDD505-2E9C-101B-9397-08002B2CF9AE}" pid="20" name="ContentTypeId">
    <vt:lpwstr>0x0101008B3681888A0D6F4CAB3F279E1632A492</vt:lpwstr>
  </property>
  <property fmtid="{D5CDD505-2E9C-101B-9397-08002B2CF9AE}" pid="21" name="TaxKeyword">
    <vt:lpwstr/>
  </property>
</Properties>
</file>